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79" r:id="rId3"/>
    <p:sldId id="257" r:id="rId4"/>
    <p:sldId id="261" r:id="rId5"/>
    <p:sldId id="262" r:id="rId6"/>
    <p:sldId id="265" r:id="rId7"/>
    <p:sldId id="267" r:id="rId8"/>
    <p:sldId id="268" r:id="rId9"/>
    <p:sldId id="269" r:id="rId10"/>
    <p:sldId id="270" r:id="rId11"/>
    <p:sldId id="298" r:id="rId12"/>
    <p:sldId id="273" r:id="rId13"/>
    <p:sldId id="304" r:id="rId14"/>
    <p:sldId id="303" r:id="rId15"/>
    <p:sldId id="274" r:id="rId16"/>
    <p:sldId id="308" r:id="rId17"/>
    <p:sldId id="305" r:id="rId18"/>
    <p:sldId id="306" r:id="rId19"/>
    <p:sldId id="275" r:id="rId20"/>
    <p:sldId id="276" r:id="rId21"/>
    <p:sldId id="310" r:id="rId22"/>
    <p:sldId id="311" r:id="rId23"/>
    <p:sldId id="312" r:id="rId24"/>
    <p:sldId id="313" r:id="rId25"/>
    <p:sldId id="280" r:id="rId26"/>
    <p:sldId id="281" r:id="rId27"/>
    <p:sldId id="282" r:id="rId28"/>
    <p:sldId id="283" r:id="rId29"/>
    <p:sldId id="289" r:id="rId30"/>
    <p:sldId id="288" r:id="rId31"/>
    <p:sldId id="291" r:id="rId32"/>
    <p:sldId id="292" r:id="rId33"/>
    <p:sldId id="293" r:id="rId34"/>
    <p:sldId id="294" r:id="rId35"/>
    <p:sldId id="286" r:id="rId36"/>
    <p:sldId id="295" r:id="rId37"/>
    <p:sldId id="296" r:id="rId38"/>
    <p:sldId id="297" r:id="rId39"/>
    <p:sldId id="287" r:id="rId40"/>
    <p:sldId id="263" r:id="rId41"/>
  </p:sldIdLst>
  <p:sldSz cx="9144000" cy="6858000" type="screen4x3"/>
  <p:notesSz cx="6645275" cy="9925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E7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11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43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63380" y="0"/>
            <a:ext cx="2880343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B05D6-4A3C-4C52-AE11-519AA37702F9}" type="datetimeFigureOut">
              <a:rPr lang="fr-FR" smtClean="0"/>
              <a:t>22/10/2018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6656"/>
            <a:ext cx="2880343" cy="4968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63380" y="9426656"/>
            <a:ext cx="2880343" cy="4968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A7473-A033-464C-A4AB-2B2FC4719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085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7961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64120" y="0"/>
            <a:ext cx="287961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C0D98-FA1B-4871-B91A-B6C68FD70694}" type="datetimeFigureOut">
              <a:rPr lang="fr-FR" smtClean="0"/>
              <a:t>22/10/2018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413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4528" y="4714399"/>
            <a:ext cx="531622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7075"/>
            <a:ext cx="287961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64120" y="9427075"/>
            <a:ext cx="287961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B23B7-39EE-44A9-B790-D219179436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58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90531" y="1628801"/>
            <a:ext cx="7772400" cy="1224136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>
              <a:defRPr sz="4000" b="1">
                <a:solidFill>
                  <a:srgbClr val="2D4E77"/>
                </a:solidFill>
              </a:defRPr>
            </a:lvl1pPr>
          </a:lstStyle>
          <a:p>
            <a:r>
              <a:rPr lang="fr-FR" dirty="0" smtClean="0"/>
              <a:t>Thème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6331" y="3645024"/>
            <a:ext cx="6400800" cy="1152128"/>
          </a:xfrm>
        </p:spPr>
        <p:txBody>
          <a:bodyPr>
            <a:normAutofit/>
          </a:bodyPr>
          <a:lstStyle>
            <a:lvl1pPr marL="0" indent="0" algn="l">
              <a:buNone/>
              <a:tabLst>
                <a:tab pos="4667250" algn="l"/>
              </a:tabLst>
              <a:defRPr sz="1600" i="1" baseline="0">
                <a:solidFill>
                  <a:srgbClr val="2D4E7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Nom Intervenant	Métier</a:t>
            </a:r>
          </a:p>
          <a:p>
            <a:r>
              <a:rPr lang="fr-FR" dirty="0" smtClean="0"/>
              <a:t>Nom Intervenant	Métier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505200" y="3212976"/>
            <a:ext cx="2133600" cy="365125"/>
          </a:xfrm>
          <a:noFill/>
        </p:spPr>
        <p:txBody>
          <a:bodyPr/>
          <a:lstStyle>
            <a:lvl1pPr algn="ctr">
              <a:defRPr sz="1400">
                <a:solidFill>
                  <a:srgbClr val="2D4E77"/>
                </a:solidFill>
              </a:defRPr>
            </a:lvl1pPr>
          </a:lstStyle>
          <a:p>
            <a:r>
              <a:rPr lang="fr-FR" smtClean="0"/>
              <a:t>09/02/2018</a:t>
            </a:r>
            <a:endParaRPr lang="fr-FR" dirty="0"/>
          </a:p>
        </p:txBody>
      </p:sp>
      <p:sp>
        <p:nvSpPr>
          <p:cNvPr id="7" name="Rectangle 9"/>
          <p:cNvSpPr/>
          <p:nvPr userDrawn="1"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rgbClr val="F6882E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Sous-titre 8"/>
          <p:cNvSpPr txBox="1">
            <a:spLocks/>
          </p:cNvSpPr>
          <p:nvPr userDrawn="1"/>
        </p:nvSpPr>
        <p:spPr>
          <a:xfrm>
            <a:off x="2362200" y="6053137"/>
            <a:ext cx="6705600" cy="712787"/>
          </a:xfrm>
          <a:prstGeom prst="rect">
            <a:avLst/>
          </a:prstGeom>
          <a:solidFill>
            <a:srgbClr val="0B5CD3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9" name="Picture 3" descr="croquis nx Siè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" y="4797152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logoSIST79cour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60350"/>
            <a:ext cx="160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70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4887"/>
          </a:xfrm>
        </p:spPr>
        <p:txBody>
          <a:bodyPr>
            <a:normAutofit/>
          </a:bodyPr>
          <a:lstStyle>
            <a:lvl1pPr>
              <a:defRPr sz="3600" b="1" i="1">
                <a:solidFill>
                  <a:srgbClr val="2D4E77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>
            <a:lvl1pPr marL="361950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  <a:defRPr sz="2800" b="1" i="0">
                <a:solidFill>
                  <a:srgbClr val="2D4E77"/>
                </a:solidFill>
              </a:defRPr>
            </a:lvl1pPr>
            <a:lvl2pPr marL="801688" indent="-3444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D4E77"/>
              </a:buClr>
              <a:buSzPct val="60000"/>
              <a:buFont typeface="Courier New" panose="02070309020205020404" pitchFamily="49" charset="0"/>
              <a:buChar char="o"/>
              <a:defRPr sz="2400" i="1">
                <a:solidFill>
                  <a:srgbClr val="2D4E77"/>
                </a:solidFill>
              </a:defRPr>
            </a:lvl2pPr>
            <a:lvl3pPr marL="12001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2000">
                <a:solidFill>
                  <a:srgbClr val="2D4E77"/>
                </a:solidFill>
              </a:defRPr>
            </a:lvl3pPr>
            <a:lvl4pPr marL="16573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i="1">
                <a:solidFill>
                  <a:srgbClr val="2D4E77"/>
                </a:solidFill>
              </a:defRPr>
            </a:lvl4pPr>
            <a:lvl5pPr>
              <a:defRPr sz="1800">
                <a:solidFill>
                  <a:srgbClr val="2D4E77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rgbClr val="F6882E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rgbClr val="0B5C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1211262"/>
            <a:ext cx="395536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697DDFF-65B0-46CE-99FC-3992F56ADFF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Picture 2" descr="logoSIST79court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279" y="6041933"/>
            <a:ext cx="979209" cy="69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017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roquis nx Siè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3563"/>
            <a:ext cx="914400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F6882E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371600" y="1608137"/>
            <a:ext cx="7772400" cy="990600"/>
          </a:xfrm>
          <a:prstGeom prst="rect">
            <a:avLst/>
          </a:prstGeom>
          <a:solidFill>
            <a:srgbClr val="0B5C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3" name="Espace réservé du numéro de diapositive 12"/>
          <p:cNvSpPr txBox="1">
            <a:spLocks/>
          </p:cNvSpPr>
          <p:nvPr userDrawn="1"/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marL="0" algn="r" defTabSz="914400" rtl="0" eaLnBrk="1" latinLnBrk="0" hangingPunct="1"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1C36F9B-9748-40DE-8618-30C2C009CD44}" type="slidenum">
              <a:rPr lang="fr-FR" sz="2000" b="1" smtClean="0"/>
              <a:pPr algn="ctr">
                <a:defRPr/>
              </a:pPr>
              <a:t>‹N°›</a:t>
            </a:fld>
            <a:endParaRPr lang="fr-FR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4420" y="1600201"/>
            <a:ext cx="7749580" cy="990600"/>
          </a:xfrm>
        </p:spPr>
        <p:txBody>
          <a:bodyPr anchor="ctr">
            <a:normAutofit/>
          </a:bodyPr>
          <a:lstStyle>
            <a:lvl1pPr algn="ctr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469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4887"/>
          </a:xfrm>
        </p:spPr>
        <p:txBody>
          <a:bodyPr>
            <a:normAutofit/>
          </a:bodyPr>
          <a:lstStyle>
            <a:lvl1pPr>
              <a:defRPr sz="3600" b="1" i="1">
                <a:solidFill>
                  <a:srgbClr val="2D4E77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61950" indent="-361950"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  <a:defRPr sz="2800" b="1">
                <a:solidFill>
                  <a:srgbClr val="2D4E77"/>
                </a:solidFill>
              </a:defRPr>
            </a:lvl1pPr>
            <a:lvl2pPr marL="800100" indent="-342900">
              <a:buClr>
                <a:srgbClr val="2D4E77"/>
              </a:buClr>
              <a:buSzPct val="60000"/>
              <a:buFont typeface="Courier New" panose="02070309020205020404" pitchFamily="49" charset="0"/>
              <a:buChar char="o"/>
              <a:defRPr sz="2400" i="1">
                <a:solidFill>
                  <a:srgbClr val="2D4E77"/>
                </a:solidFill>
              </a:defRPr>
            </a:lvl2pPr>
            <a:lvl3pPr marL="1257300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2000">
                <a:solidFill>
                  <a:srgbClr val="2D4E77"/>
                </a:solidFill>
              </a:defRPr>
            </a:lvl3pPr>
            <a:lvl4pPr marL="1657350" indent="-285750">
              <a:buClr>
                <a:srgbClr val="2D4E77"/>
              </a:buClr>
              <a:buFont typeface="Arial" panose="020B0604020202020204" pitchFamily="34" charset="0"/>
              <a:buChar char="•"/>
              <a:defRPr sz="1600" i="1">
                <a:solidFill>
                  <a:srgbClr val="2D4E77"/>
                </a:solidFill>
              </a:defRPr>
            </a:lvl4pPr>
            <a:lvl5pPr>
              <a:defRPr sz="1800">
                <a:solidFill>
                  <a:srgbClr val="2D4E7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61950" indent="-361950"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  <a:defRPr sz="2800" b="1">
                <a:solidFill>
                  <a:srgbClr val="2D4E77"/>
                </a:solidFill>
              </a:defRPr>
            </a:lvl1pPr>
            <a:lvl2pPr marL="800100" indent="-342900">
              <a:buClr>
                <a:srgbClr val="2D4E77"/>
              </a:buClr>
              <a:buSzPct val="60000"/>
              <a:buFont typeface="Courier New" panose="02070309020205020404" pitchFamily="49" charset="0"/>
              <a:buChar char="o"/>
              <a:defRPr sz="2400" i="1">
                <a:solidFill>
                  <a:srgbClr val="2D4E77"/>
                </a:solidFill>
              </a:defRPr>
            </a:lvl2pPr>
            <a:lvl3pPr marL="1257300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2000">
                <a:solidFill>
                  <a:srgbClr val="2D4E77"/>
                </a:solidFill>
              </a:defRPr>
            </a:lvl3pPr>
            <a:lvl4pPr marL="1657350" indent="-285750">
              <a:buClr>
                <a:srgbClr val="2D4E77"/>
              </a:buClr>
              <a:buFont typeface="Arial" panose="020B0604020202020204" pitchFamily="34" charset="0"/>
              <a:buChar char="•"/>
              <a:defRPr sz="1600" i="1">
                <a:solidFill>
                  <a:srgbClr val="2D4E77"/>
                </a:solidFill>
              </a:defRPr>
            </a:lvl4pPr>
            <a:lvl5pPr>
              <a:defRPr sz="1800">
                <a:solidFill>
                  <a:srgbClr val="2D4E7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rgbClr val="F6882E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9" name="Rectangle 8"/>
          <p:cNvSpPr/>
          <p:nvPr userDrawn="1"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rgbClr val="0B5C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0" name="Espace réservé du numéro de diapositive 5"/>
          <p:cNvSpPr txBox="1">
            <a:spLocks/>
          </p:cNvSpPr>
          <p:nvPr userDrawn="1"/>
        </p:nvSpPr>
        <p:spPr>
          <a:xfrm>
            <a:off x="0" y="1211262"/>
            <a:ext cx="395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697DDFF-65B0-46CE-99FC-3992F56ADFF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Picture 2" descr="logoSIST79court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279" y="6041933"/>
            <a:ext cx="979209" cy="69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0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4887"/>
          </a:xfrm>
        </p:spPr>
        <p:txBody>
          <a:bodyPr>
            <a:normAutofit/>
          </a:bodyPr>
          <a:lstStyle>
            <a:lvl1pPr>
              <a:defRPr sz="3600" b="1" i="1">
                <a:solidFill>
                  <a:srgbClr val="2D4E77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rgbClr val="F6882E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rgbClr val="0B5C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8" name="Espace réservé du numéro de diapositive 5"/>
          <p:cNvSpPr txBox="1">
            <a:spLocks/>
          </p:cNvSpPr>
          <p:nvPr userDrawn="1"/>
        </p:nvSpPr>
        <p:spPr>
          <a:xfrm>
            <a:off x="0" y="1211262"/>
            <a:ext cx="395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697DDFF-65B0-46CE-99FC-3992F56ADFF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Picture 2" descr="logoSIST79court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279" y="6041933"/>
            <a:ext cx="979209" cy="69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73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4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09/02/2018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SIST 79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7DDFF-65B0-46CE-99FC-3992F56ADFF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numéro de diapositive 5"/>
          <p:cNvSpPr txBox="1">
            <a:spLocks/>
          </p:cNvSpPr>
          <p:nvPr userDrawn="1"/>
        </p:nvSpPr>
        <p:spPr>
          <a:xfrm>
            <a:off x="0" y="1211262"/>
            <a:ext cx="395536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697DDFF-65B0-46CE-99FC-3992F56ADFF7}" type="slidenum">
              <a:rPr lang="fr-FR" sz="1600" smtClean="0"/>
              <a:pPr/>
              <a:t>‹N°›</a:t>
            </a:fld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2893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0531" y="1484783"/>
            <a:ext cx="7772400" cy="1584177"/>
          </a:xfrm>
        </p:spPr>
        <p:txBody>
          <a:bodyPr>
            <a:normAutofit fontScale="90000"/>
          </a:bodyPr>
          <a:lstStyle/>
          <a:p>
            <a:r>
              <a:rPr lang="fr-FR" dirty="0"/>
              <a:t>Les fumées de soudage 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D’une </a:t>
            </a:r>
            <a:r>
              <a:rPr lang="fr-FR" dirty="0"/>
              <a:t>intervention en prévention primaire à un cas clinique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6330" y="4149080"/>
            <a:ext cx="6724061" cy="1152128"/>
          </a:xfrm>
        </p:spPr>
        <p:txBody>
          <a:bodyPr/>
          <a:lstStyle/>
          <a:p>
            <a:r>
              <a:rPr lang="fr-FR" dirty="0" smtClean="0"/>
              <a:t>Aurore BLANCHET	Toxico-chimiste / IPRP</a:t>
            </a:r>
          </a:p>
          <a:p>
            <a:r>
              <a:rPr lang="fr-FR" dirty="0" smtClean="0"/>
              <a:t>Loïs LE CLERE	Toxico-chimiste </a:t>
            </a:r>
            <a:r>
              <a:rPr lang="fr-FR" dirty="0"/>
              <a:t>/ IPRP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059832" y="3423915"/>
            <a:ext cx="3240360" cy="365125"/>
          </a:xfrm>
        </p:spPr>
        <p:txBody>
          <a:bodyPr/>
          <a:lstStyle/>
          <a:p>
            <a:r>
              <a:rPr lang="fr-FR" b="1" dirty="0" smtClean="0"/>
              <a:t>Journée de la SSTPC du 9 Octobre 2018 </a:t>
            </a:r>
            <a:r>
              <a:rPr lang="fr-FR" b="1" dirty="0"/>
              <a:t>: « Le Risque Cancérogène »</a:t>
            </a:r>
          </a:p>
        </p:txBody>
      </p:sp>
      <p:sp>
        <p:nvSpPr>
          <p:cNvPr id="6" name="Espace réservé de la date 4"/>
          <p:cNvSpPr txBox="1">
            <a:spLocks/>
          </p:cNvSpPr>
          <p:nvPr/>
        </p:nvSpPr>
        <p:spPr>
          <a:xfrm>
            <a:off x="3646124" y="450912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40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782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Démarche d’intervention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7" name="Triangle rectangle 6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857669">
            <a:off x="8227101" y="355694"/>
            <a:ext cx="1076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>
              <a:solidFill>
                <a:srgbClr val="0070C0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744728"/>
              </p:ext>
            </p:extLst>
          </p:nvPr>
        </p:nvGraphicFramePr>
        <p:xfrm>
          <a:off x="515721" y="1844824"/>
          <a:ext cx="8232743" cy="462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500"/>
                <a:gridCol w="1835823"/>
                <a:gridCol w="1255415"/>
                <a:gridCol w="1569268"/>
                <a:gridCol w="2243737"/>
              </a:tblGrid>
              <a:tr h="347812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Phase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Quels acteurs</a:t>
                      </a:r>
                      <a:r>
                        <a:rPr lang="fr-FR" baseline="0" dirty="0" smtClean="0"/>
                        <a:t>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Où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Comment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Pourquoi ?</a:t>
                      </a:r>
                      <a:endParaRPr lang="fr-FR" dirty="0"/>
                    </a:p>
                  </a:txBody>
                  <a:tcPr/>
                </a:tc>
              </a:tr>
              <a:tr h="426070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2"/>
                          </a:solidFill>
                        </a:rPr>
                        <a:t>Phase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Etude des situations de travail</a:t>
                      </a:r>
                    </a:p>
                    <a:p>
                      <a:pPr algn="l"/>
                      <a:endParaRPr lang="fr-FR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Chimiste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Métrologue 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Salariés </a:t>
                      </a:r>
                    </a:p>
                    <a:p>
                      <a:pPr algn="l"/>
                      <a:endParaRPr lang="fr-FR" sz="16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Entreprise </a:t>
                      </a:r>
                      <a:endParaRPr lang="fr-FR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Observation des situations de travail : 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techniques</a:t>
                      </a:r>
                      <a:r>
                        <a:rPr lang="fr-FR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de soudage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nature des métaux soudés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d</a:t>
                      </a: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imension des pièces</a:t>
                      </a:r>
                    </a:p>
                    <a:p>
                      <a:pPr marL="0" indent="0" algn="l" defTabSz="914400" rtl="0" eaLnBrk="1" latinLnBrk="0" hangingPunct="1">
                        <a:buFont typeface="Arial" charset="0"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16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xposition (nombre salariés, durée…)</a:t>
                      </a:r>
                    </a:p>
                    <a:p>
                      <a:pPr marL="0" indent="0" algn="l" defTabSz="914400" rtl="0" eaLnBrk="1" latinLnBrk="0" hangingPunct="1">
                        <a:buFont typeface="Arial" charset="0"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EPC</a:t>
                      </a:r>
                    </a:p>
                    <a:p>
                      <a:pPr marL="0" indent="0" algn="l" defTabSz="914400" rtl="0" eaLnBrk="1" latinLnBrk="0" hangingPunct="1">
                        <a:buFont typeface="Arial" charset="0"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EPI</a:t>
                      </a:r>
                    </a:p>
                    <a:p>
                      <a:pPr marL="0" algn="l" defTabSz="914400" rtl="0" eaLnBrk="1" latinLnBrk="0" hangingPunct="1"/>
                      <a:endParaRPr lang="fr-FR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Entretiens</a:t>
                      </a:r>
                      <a:endParaRPr lang="fr-FR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Identification des agents émis dans les fumées selon les techniques de soudage et métaux d’apport</a:t>
                      </a:r>
                    </a:p>
                    <a:p>
                      <a:pPr marL="0" algn="l" defTabSz="914400" rtl="0" eaLnBrk="1" latinLnBrk="0" hangingPunct="1"/>
                      <a:endParaRPr lang="fr-FR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Définition des conditions réelles d’exposition des salariés</a:t>
                      </a:r>
                    </a:p>
                    <a:p>
                      <a:pPr marL="0" indent="-285750" algn="l" defTabSz="914400" rtl="0" eaLnBrk="1" latinLnBrk="0" hangingPunct="1">
                        <a:buFont typeface="Wingdings"/>
                        <a:buChar char="è"/>
                      </a:pPr>
                      <a:endParaRPr lang="fr-FR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58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Démarche d’intervention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7" name="Triangle rectangle 6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857669">
            <a:off x="8227101" y="355694"/>
            <a:ext cx="1076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>
              <a:solidFill>
                <a:srgbClr val="0070C0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101219"/>
              </p:ext>
            </p:extLst>
          </p:nvPr>
        </p:nvGraphicFramePr>
        <p:xfrm>
          <a:off x="532521" y="2240136"/>
          <a:ext cx="8232743" cy="241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500"/>
                <a:gridCol w="1835823"/>
                <a:gridCol w="1255415"/>
                <a:gridCol w="1569268"/>
                <a:gridCol w="224373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Phase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Quels acteurs</a:t>
                      </a:r>
                      <a:r>
                        <a:rPr lang="fr-FR" baseline="0" dirty="0" smtClean="0"/>
                        <a:t>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Où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Comment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Pourquoi ?</a:t>
                      </a:r>
                      <a:endParaRPr lang="fr-FR" dirty="0"/>
                    </a:p>
                  </a:txBody>
                  <a:tcPr/>
                </a:tc>
              </a:tr>
              <a:tr h="150136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Phase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Evaluation des risques chimiques</a:t>
                      </a:r>
                    </a:p>
                    <a:p>
                      <a:pPr marL="0" algn="l" defTabSz="914400" rtl="0" eaLnBrk="1" latinLnBrk="0" hangingPunct="1"/>
                      <a:endParaRPr lang="fr-FR" sz="1600" b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Médecin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Chimiste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Métrologue 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Employeur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Salariés 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endParaRPr lang="fr-FR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endParaRPr lang="fr-FR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Entreprise</a:t>
                      </a:r>
                    </a:p>
                    <a:p>
                      <a:pPr algn="l"/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SIST 79 </a:t>
                      </a:r>
                      <a:endParaRPr lang="fr-FR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Analyse Recherches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Echange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Rédaction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/>
                    </a:p>
                    <a:p>
                      <a:pPr algn="l"/>
                      <a:endParaRPr lang="fr-FR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285750" algn="l" defTabSz="914400" rtl="0" eaLnBrk="1" latinLnBrk="0" hangingPunct="1">
                        <a:buFont typeface="Wingdings"/>
                        <a:buChar char="è"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Mise en évidence des risques chimiques </a:t>
                      </a:r>
                    </a:p>
                    <a:p>
                      <a:pPr marL="0" indent="-285750" algn="l" defTabSz="914400" rtl="0" eaLnBrk="1" latinLnBrk="0" hangingPunct="1">
                        <a:buFont typeface="Wingdings"/>
                        <a:buChar char="è"/>
                      </a:pPr>
                      <a:endParaRPr lang="fr-FR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indent="-285750" algn="l" defTabSz="914400" rtl="0" eaLnBrk="1" latinLnBrk="0" hangingPunct="1">
                        <a:buFont typeface="Wingdings"/>
                        <a:buChar char="è"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</a:t>
                      </a: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réconisation d’actions de prévention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04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Démarche d’intervention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7" name="Triangle rectangle 6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857669">
            <a:off x="8227101" y="355694"/>
            <a:ext cx="1076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>
              <a:solidFill>
                <a:srgbClr val="0070C0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780199"/>
              </p:ext>
            </p:extLst>
          </p:nvPr>
        </p:nvGraphicFramePr>
        <p:xfrm>
          <a:off x="539553" y="3933056"/>
          <a:ext cx="822571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365"/>
                <a:gridCol w="1834255"/>
                <a:gridCol w="1254343"/>
                <a:gridCol w="1632708"/>
                <a:gridCol w="217703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Phase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Quels acteurs</a:t>
                      </a:r>
                      <a:r>
                        <a:rPr lang="fr-FR" baseline="0" dirty="0" smtClean="0"/>
                        <a:t>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Où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Comment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Pourquoi ?</a:t>
                      </a:r>
                      <a:endParaRPr lang="fr-FR" dirty="0"/>
                    </a:p>
                  </a:txBody>
                  <a:tcPr/>
                </a:tc>
              </a:tr>
              <a:tr h="150136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Médecin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IDEST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Chimiste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Métrologue 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Employeur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endParaRPr lang="fr-FR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Entreprise</a:t>
                      </a:r>
                    </a:p>
                    <a:p>
                      <a:pPr algn="l"/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SIST 79 </a:t>
                      </a:r>
                      <a:endParaRPr lang="fr-FR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Orale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Remise d’un support écrit</a:t>
                      </a:r>
                    </a:p>
                    <a:p>
                      <a:pPr marL="0" algn="l" defTabSz="914400" rtl="0" eaLnBrk="1" latinLnBrk="0" hangingPunct="1"/>
                      <a:endParaRPr lang="fr-FR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Information/sensibilisation aux atteintes à la santé et aux moyens de prévention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305691"/>
              </p:ext>
            </p:extLst>
          </p:nvPr>
        </p:nvGraphicFramePr>
        <p:xfrm>
          <a:off x="539552" y="1700808"/>
          <a:ext cx="8225713" cy="1462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000"/>
                <a:gridCol w="1855860"/>
                <a:gridCol w="1269117"/>
                <a:gridCol w="1586395"/>
                <a:gridCol w="2171341"/>
              </a:tblGrid>
              <a:tr h="270998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Phase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Quels acteurs</a:t>
                      </a:r>
                      <a:r>
                        <a:rPr lang="fr-FR" baseline="0" dirty="0" smtClean="0"/>
                        <a:t>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Où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Comment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Pourquoi ?</a:t>
                      </a:r>
                      <a:endParaRPr lang="fr-FR" dirty="0"/>
                    </a:p>
                  </a:txBody>
                  <a:tcPr/>
                </a:tc>
              </a:tr>
              <a:tr h="10971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Rédaction du rapport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Chimiste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Métrologue 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Médecin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endParaRPr lang="fr-FR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SIST 79 </a:t>
                      </a:r>
                      <a:endParaRPr lang="fr-FR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Ordinateur </a:t>
                      </a:r>
                    </a:p>
                    <a:p>
                      <a:pPr marL="0" algn="l" defTabSz="914400" rtl="0" eaLnBrk="1" latinLnBrk="0" hangingPunct="1"/>
                      <a:endParaRPr lang="fr-FR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Traçabilité des expositions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53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Phase 1</a:t>
            </a:r>
            <a:endParaRPr lang="fr-FR" dirty="0"/>
          </a:p>
        </p:txBody>
      </p:sp>
      <p:sp>
        <p:nvSpPr>
          <p:cNvPr id="7" name="Triangle rectangle 6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857669">
            <a:off x="8227101" y="355694"/>
            <a:ext cx="1076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>
              <a:solidFill>
                <a:srgbClr val="0070C0"/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24419" y="2780928"/>
            <a:ext cx="8229600" cy="139675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800" b="1" dirty="0">
                <a:solidFill>
                  <a:schemeClr val="tx2"/>
                </a:solidFill>
              </a:rPr>
              <a:t>Etude des dangers liés aux produits </a:t>
            </a:r>
          </a:p>
          <a:p>
            <a:pPr marL="0" lvl="1" indent="0" algn="ctr">
              <a:buClr>
                <a:schemeClr val="accent6">
                  <a:lumMod val="75000"/>
                </a:schemeClr>
              </a:buClr>
              <a:buSzPct val="50000"/>
              <a:buNone/>
            </a:pPr>
            <a:r>
              <a:rPr lang="fr-FR" b="1" dirty="0">
                <a:solidFill>
                  <a:schemeClr val="tx2"/>
                </a:solidFill>
              </a:rPr>
              <a:t>=</a:t>
            </a:r>
          </a:p>
          <a:p>
            <a:pPr marL="0" lvl="1" indent="0" algn="ctr">
              <a:buClr>
                <a:schemeClr val="accent6">
                  <a:lumMod val="75000"/>
                </a:schemeClr>
              </a:buClr>
              <a:buSzPct val="50000"/>
              <a:buNone/>
            </a:pPr>
            <a:r>
              <a:rPr lang="fr-FR" b="1" dirty="0">
                <a:solidFill>
                  <a:schemeClr val="tx2"/>
                </a:solidFill>
              </a:rPr>
              <a:t>Etude des FDS</a:t>
            </a:r>
          </a:p>
          <a:p>
            <a:pPr algn="ctr"/>
            <a:endParaRPr lang="fr-FR" sz="2800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marL="1371600" lvl="3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298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fumées de soudage – nature des polluants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14</a:t>
            </a:fld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3967311"/>
            <a:ext cx="7172325" cy="2486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1080120"/>
          </a:xfrm>
        </p:spPr>
        <p:txBody>
          <a:bodyPr>
            <a:noAutofit/>
          </a:bodyPr>
          <a:lstStyle/>
          <a:p>
            <a:pPr marL="361950" lvl="1" indent="-361950" fontAlgn="base"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sz="2000" b="1" dirty="0" smtClean="0"/>
              <a:t>«</a:t>
            </a:r>
            <a:r>
              <a:rPr lang="fr-FR" sz="2000" b="1" i="0" dirty="0"/>
              <a:t> Fumées de soudage »</a:t>
            </a:r>
            <a:r>
              <a:rPr lang="fr-FR" sz="2000" i="0" dirty="0"/>
              <a:t> </a:t>
            </a:r>
            <a:r>
              <a:rPr lang="fr-FR" sz="2000" i="0" dirty="0" smtClean="0"/>
              <a:t>: totalité </a:t>
            </a:r>
            <a:r>
              <a:rPr lang="fr-FR" sz="2000" i="0" dirty="0"/>
              <a:t>de l’émission polluante de </a:t>
            </a:r>
            <a:r>
              <a:rPr lang="fr-FR" sz="2000" b="1" dirty="0"/>
              <a:t>poussières métalliques</a:t>
            </a:r>
            <a:r>
              <a:rPr lang="fr-FR" sz="2000" dirty="0"/>
              <a:t> </a:t>
            </a:r>
            <a:r>
              <a:rPr lang="fr-FR" sz="2000" i="0" dirty="0"/>
              <a:t>et de </a:t>
            </a:r>
            <a:r>
              <a:rPr lang="fr-FR" sz="2000" b="1" dirty="0" smtClean="0"/>
              <a:t>gaz</a:t>
            </a:r>
            <a:endParaRPr lang="fr-FR" sz="2000" b="1" i="0" dirty="0"/>
          </a:p>
          <a:p>
            <a:pPr marL="361950" lvl="1" indent="-361950" fontAlgn="base"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sz="2000" i="0" dirty="0"/>
              <a:t>Composition des fumées : très complexe ; </a:t>
            </a:r>
            <a:r>
              <a:rPr lang="fr-FR" sz="2000" i="0" dirty="0" smtClean="0"/>
              <a:t>plus </a:t>
            </a:r>
            <a:r>
              <a:rPr lang="fr-FR" sz="2000" i="0" dirty="0"/>
              <a:t>de 40 représentants de la table périodique des </a:t>
            </a:r>
            <a:r>
              <a:rPr lang="fr-FR" sz="2000" i="0" dirty="0" smtClean="0"/>
              <a:t>éléments</a:t>
            </a:r>
            <a:endParaRPr lang="fr-FR" sz="2000" i="0" dirty="0"/>
          </a:p>
          <a:p>
            <a:pPr marL="361950" lvl="1" indent="-361950" fontAlgn="base"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sz="2000" i="0" dirty="0"/>
              <a:t>95% des constituants proviennent des </a:t>
            </a:r>
            <a:r>
              <a:rPr lang="fr-FR" sz="2000" b="1" dirty="0"/>
              <a:t>produits d’apport </a:t>
            </a:r>
            <a:r>
              <a:rPr lang="fr-FR" sz="2000" i="0" dirty="0"/>
              <a:t>et 5 % du matériau de base</a:t>
            </a:r>
          </a:p>
        </p:txBody>
      </p:sp>
    </p:spTree>
    <p:extLst>
      <p:ext uri="{BB962C8B-B14F-4D97-AF65-F5344CB8AC3E}">
        <p14:creationId xmlns:p14="http://schemas.microsoft.com/office/powerpoint/2010/main" val="72118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Phase 1 : Outil d’analyse des FDS</a:t>
            </a:r>
            <a:endParaRPr lang="fr-F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72" y="5322547"/>
            <a:ext cx="6382616" cy="12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151184" y="5184047"/>
            <a:ext cx="6336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Code couleur automatique en fonction des mentions de dangers : </a:t>
            </a:r>
            <a:endParaRPr lang="fr-FR" sz="1200" dirty="0"/>
          </a:p>
        </p:txBody>
      </p:sp>
      <p:sp>
        <p:nvSpPr>
          <p:cNvPr id="7" name="Triangle rectangle 6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857669">
            <a:off x="8227101" y="355694"/>
            <a:ext cx="1076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>
              <a:solidFill>
                <a:srgbClr val="0070C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93" y="1052736"/>
            <a:ext cx="7539907" cy="41244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81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Phase 1 : Quelques </a:t>
            </a:r>
            <a:r>
              <a:rPr lang="fr-FR" dirty="0"/>
              <a:t>résultats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6" name="Triangle rectangle 5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857669">
            <a:off x="8227101" y="355694"/>
            <a:ext cx="1076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>
              <a:solidFill>
                <a:srgbClr val="0070C0"/>
              </a:solidFill>
            </a:endParaRPr>
          </a:p>
        </p:txBody>
      </p:sp>
      <p:sp>
        <p:nvSpPr>
          <p:cNvPr id="5" name="Nuage 4"/>
          <p:cNvSpPr/>
          <p:nvPr/>
        </p:nvSpPr>
        <p:spPr>
          <a:xfrm>
            <a:off x="810525" y="1777008"/>
            <a:ext cx="4269723" cy="252028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rgbClr val="0070C0"/>
              </a:solidFill>
            </a:endParaRPr>
          </a:p>
          <a:p>
            <a:pPr algn="ctr"/>
            <a:endParaRPr lang="fr-FR" dirty="0">
              <a:solidFill>
                <a:srgbClr val="0070C0"/>
              </a:solidFill>
            </a:endParaRPr>
          </a:p>
          <a:p>
            <a:pPr algn="ctr"/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</a:rPr>
              <a:t>Fils d’apport MAG sur acier</a:t>
            </a:r>
          </a:p>
          <a:p>
            <a:pPr algn="ctr"/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</a:rPr>
              <a:t>Fe (90%)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</a:rPr>
              <a:t>Mn (1-2%)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, Cu (&lt;0,5%), Cr et Ni (&lt;0,005%)…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dirty="0">
              <a:solidFill>
                <a:srgbClr val="0070C0"/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10" name="Nuage 9"/>
          <p:cNvSpPr/>
          <p:nvPr/>
        </p:nvSpPr>
        <p:spPr>
          <a:xfrm>
            <a:off x="1090072" y="3748314"/>
            <a:ext cx="4472880" cy="2304256"/>
          </a:xfrm>
          <a:prstGeom prst="cloud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</a:rPr>
              <a:t>Electrode TIG</a:t>
            </a:r>
          </a:p>
          <a:p>
            <a:pPr lvl="0"/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</a:rPr>
              <a:t>Tungstène (50-100%), </a:t>
            </a:r>
          </a:p>
          <a:p>
            <a:pPr lvl="0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Oxyde de lanthane (III) (0-4%), Oxyde </a:t>
            </a:r>
            <a:r>
              <a:rPr lang="fr-FR" sz="1600" dirty="0" err="1" smtClean="0">
                <a:solidFill>
                  <a:schemeClr val="accent6">
                    <a:lumMod val="75000"/>
                  </a:schemeClr>
                </a:solidFill>
              </a:rPr>
              <a:t>cérique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 (IV)  (0-4%),</a:t>
            </a:r>
          </a:p>
          <a:p>
            <a:pPr lvl="0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Oxyde de zirconium (0-4%)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Nuage 10"/>
          <p:cNvSpPr/>
          <p:nvPr/>
        </p:nvSpPr>
        <p:spPr>
          <a:xfrm>
            <a:off x="4499992" y="2492896"/>
            <a:ext cx="3688574" cy="2160240"/>
          </a:xfrm>
          <a:prstGeom prst="cloud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</a:rPr>
              <a:t>Fil d’apport MIG sur INOX</a:t>
            </a:r>
          </a:p>
          <a:p>
            <a:pPr lvl="0"/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</a:rPr>
              <a:t>Ni (&lt;30%), Cr (&lt;30%)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, Mn (&lt;8%)…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Nuage 11"/>
          <p:cNvSpPr/>
          <p:nvPr/>
        </p:nvSpPr>
        <p:spPr>
          <a:xfrm>
            <a:off x="4793807" y="4509120"/>
            <a:ext cx="3506443" cy="1543450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fr-FR" sz="1600" b="1" dirty="0" smtClean="0">
                <a:solidFill>
                  <a:srgbClr val="0070C0"/>
                </a:solidFill>
              </a:rPr>
              <a:t>GAZ MAG : </a:t>
            </a:r>
            <a:r>
              <a:rPr lang="fr-FR" sz="1600" dirty="0" smtClean="0">
                <a:solidFill>
                  <a:srgbClr val="0070C0"/>
                </a:solidFill>
              </a:rPr>
              <a:t>Ar, O</a:t>
            </a:r>
            <a:r>
              <a:rPr lang="fr-FR" sz="1600" baseline="-25000" dirty="0" smtClean="0">
                <a:solidFill>
                  <a:srgbClr val="0070C0"/>
                </a:solidFill>
              </a:rPr>
              <a:t>2</a:t>
            </a:r>
            <a:r>
              <a:rPr lang="fr-FR" sz="1600" dirty="0" smtClean="0">
                <a:solidFill>
                  <a:srgbClr val="0070C0"/>
                </a:solidFill>
              </a:rPr>
              <a:t>, CO</a:t>
            </a:r>
            <a:r>
              <a:rPr lang="fr-FR" sz="1600" baseline="-25000" dirty="0" smtClean="0">
                <a:solidFill>
                  <a:srgbClr val="0070C0"/>
                </a:solidFill>
              </a:rPr>
              <a:t>2</a:t>
            </a:r>
          </a:p>
          <a:p>
            <a:r>
              <a:rPr lang="fr-FR" sz="1600" b="1" dirty="0">
                <a:solidFill>
                  <a:srgbClr val="0070C0"/>
                </a:solidFill>
              </a:rPr>
              <a:t>GAZ TIG : </a:t>
            </a:r>
            <a:r>
              <a:rPr lang="fr-FR" sz="1600" dirty="0">
                <a:solidFill>
                  <a:srgbClr val="0070C0"/>
                </a:solidFill>
              </a:rPr>
              <a:t>Ar</a:t>
            </a:r>
          </a:p>
          <a:p>
            <a:pPr lvl="0"/>
            <a:endParaRPr lang="fr-FR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Phase 2</a:t>
            </a:r>
            <a:endParaRPr lang="fr-FR" dirty="0"/>
          </a:p>
        </p:txBody>
      </p:sp>
      <p:sp>
        <p:nvSpPr>
          <p:cNvPr id="7" name="Triangle rectangle 6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857669">
            <a:off x="8227101" y="355694"/>
            <a:ext cx="1076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>
              <a:solidFill>
                <a:srgbClr val="0070C0"/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24419" y="2780928"/>
            <a:ext cx="8229600" cy="13967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800" b="1" dirty="0">
                <a:solidFill>
                  <a:schemeClr val="tx2"/>
                </a:solidFill>
              </a:rPr>
              <a:t>Etude des dangers liés aux </a:t>
            </a:r>
            <a:r>
              <a:rPr lang="fr-FR" sz="2800" b="1" dirty="0" smtClean="0">
                <a:solidFill>
                  <a:schemeClr val="tx2"/>
                </a:solidFill>
              </a:rPr>
              <a:t>situations de travail</a:t>
            </a:r>
            <a:endParaRPr lang="fr-FR" sz="2800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marL="1371600" lvl="3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04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L’atelier soudage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4277072"/>
          </a:xfrm>
        </p:spPr>
        <p:txBody>
          <a:bodyPr>
            <a:normAutofit/>
          </a:bodyPr>
          <a:lstStyle/>
          <a:p>
            <a:pPr lvl="0" algn="just"/>
            <a:r>
              <a:rPr lang="fr-FR" b="0" dirty="0"/>
              <a:t>10 postes de soudage répartis sur 2 rangées de 5 box, séparées par une allée de circulation </a:t>
            </a:r>
          </a:p>
          <a:p>
            <a:pPr lvl="0"/>
            <a:r>
              <a:rPr lang="fr-FR" b="0" dirty="0" smtClean="0"/>
              <a:t>Box cloisonnés </a:t>
            </a:r>
            <a:r>
              <a:rPr lang="fr-FR" b="0" dirty="0"/>
              <a:t>par des rideaux de protection mobiles, anti rayonnements UV </a:t>
            </a:r>
            <a:endParaRPr lang="fr-FR" b="0" dirty="0" smtClean="0"/>
          </a:p>
          <a:p>
            <a:pPr lvl="0"/>
            <a:r>
              <a:rPr lang="fr-FR" b="0" dirty="0" smtClean="0"/>
              <a:t>Taille </a:t>
            </a:r>
            <a:r>
              <a:rPr lang="fr-FR" b="0" dirty="0"/>
              <a:t>d’un box </a:t>
            </a:r>
            <a:r>
              <a:rPr lang="fr-FR" b="0" dirty="0" smtClean="0"/>
              <a:t>: 4x5 </a:t>
            </a:r>
            <a:r>
              <a:rPr lang="fr-FR" b="0" dirty="0"/>
              <a:t>= 20 </a:t>
            </a:r>
            <a:r>
              <a:rPr lang="fr-FR" b="0" dirty="0" smtClean="0"/>
              <a:t>m</a:t>
            </a:r>
            <a:r>
              <a:rPr lang="fr-FR" b="0" baseline="30000" dirty="0" smtClean="0"/>
              <a:t>2</a:t>
            </a:r>
            <a:endParaRPr lang="fr-FR" b="0" dirty="0"/>
          </a:p>
          <a:p>
            <a:pPr lvl="0"/>
            <a:r>
              <a:rPr lang="fr-FR" b="0" dirty="0"/>
              <a:t>Présence d’1 soudeur par box et par pièce à souder, parfois 2 soudeurs pour une seule pièce à </a:t>
            </a:r>
            <a:r>
              <a:rPr lang="fr-FR" b="0" dirty="0" smtClean="0"/>
              <a:t>souder</a:t>
            </a:r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18</a:t>
            </a:fld>
            <a:endParaRPr lang="fr-FR" dirty="0"/>
          </a:p>
        </p:txBody>
      </p:sp>
      <p:pic>
        <p:nvPicPr>
          <p:cNvPr id="1026" name="Picture 2" descr="SDC192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119" y="116633"/>
            <a:ext cx="215706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9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/>
                </a:solidFill>
              </a:rPr>
              <a:t>Activité réelle </a:t>
            </a:r>
            <a:r>
              <a:rPr lang="fr-FR" dirty="0" smtClean="0">
                <a:solidFill>
                  <a:schemeClr val="tx1"/>
                </a:solidFill>
              </a:rPr>
              <a:t>/</a:t>
            </a:r>
            <a:r>
              <a:rPr lang="fr-FR" dirty="0" smtClean="0"/>
              <a:t> EPC </a:t>
            </a:r>
            <a:r>
              <a:rPr lang="fr-FR" dirty="0" smtClean="0">
                <a:solidFill>
                  <a:schemeClr val="tx1"/>
                </a:solidFill>
              </a:rPr>
              <a:t>/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70C0"/>
                </a:solidFill>
              </a:rPr>
              <a:t>EPI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6" name="Triangle rectangle 5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857669">
            <a:off x="8227101" y="355694"/>
            <a:ext cx="1076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>
              <a:solidFill>
                <a:srgbClr val="0070C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32" y="1124743"/>
            <a:ext cx="4080241" cy="548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uage 4"/>
          <p:cNvSpPr/>
          <p:nvPr/>
        </p:nvSpPr>
        <p:spPr>
          <a:xfrm>
            <a:off x="4724578" y="1344588"/>
            <a:ext cx="4269723" cy="252028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rgbClr val="0070C0"/>
              </a:solidFill>
            </a:endParaRPr>
          </a:p>
          <a:p>
            <a:pPr algn="ctr"/>
            <a:endParaRPr lang="fr-FR" dirty="0">
              <a:solidFill>
                <a:srgbClr val="0070C0"/>
              </a:solidFill>
            </a:endParaRPr>
          </a:p>
          <a:p>
            <a:pPr algn="ctr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Soudage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sur acier (90-95%)</a:t>
            </a:r>
          </a:p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TIG et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MAG sur pièces (3cm à 3m)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3 - 4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heures de préparation</a:t>
            </a:r>
          </a:p>
          <a:p>
            <a:pPr algn="ctr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3 - 4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heures de soudage</a:t>
            </a:r>
          </a:p>
          <a:p>
            <a:pPr algn="ctr"/>
            <a:endParaRPr lang="fr-FR" dirty="0">
              <a:solidFill>
                <a:srgbClr val="0070C0"/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10" name="Nuage 9"/>
          <p:cNvSpPr/>
          <p:nvPr/>
        </p:nvSpPr>
        <p:spPr>
          <a:xfrm>
            <a:off x="3347864" y="3356992"/>
            <a:ext cx="3464768" cy="1880592"/>
          </a:xfrm>
          <a:prstGeom prst="cloud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Extracteurs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plafond</a:t>
            </a:r>
          </a:p>
          <a:p>
            <a:pPr lvl="0"/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(insuffisants)</a:t>
            </a:r>
          </a:p>
          <a:p>
            <a:pPr lvl="0"/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Rideaux de protection</a:t>
            </a:r>
          </a:p>
          <a:p>
            <a:pPr lvl="0"/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nti UV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Nuage 10"/>
          <p:cNvSpPr/>
          <p:nvPr/>
        </p:nvSpPr>
        <p:spPr>
          <a:xfrm>
            <a:off x="5580112" y="3789040"/>
            <a:ext cx="3384377" cy="2160240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fr-FR" sz="1600" dirty="0" smtClean="0">
                <a:solidFill>
                  <a:srgbClr val="0070C0"/>
                </a:solidFill>
              </a:rPr>
              <a:t>Gants </a:t>
            </a:r>
            <a:r>
              <a:rPr lang="fr-FR" sz="1600" dirty="0">
                <a:solidFill>
                  <a:srgbClr val="0070C0"/>
                </a:solidFill>
              </a:rPr>
              <a:t>en cuir  </a:t>
            </a:r>
          </a:p>
          <a:p>
            <a:pPr lvl="0"/>
            <a:r>
              <a:rPr lang="fr-FR" sz="1600" dirty="0">
                <a:solidFill>
                  <a:srgbClr val="0070C0"/>
                </a:solidFill>
              </a:rPr>
              <a:t>Vêtements en coton  </a:t>
            </a:r>
          </a:p>
          <a:p>
            <a:pPr lvl="0"/>
            <a:r>
              <a:rPr lang="fr-FR" sz="1600" dirty="0">
                <a:solidFill>
                  <a:srgbClr val="0070C0"/>
                </a:solidFill>
              </a:rPr>
              <a:t>Chaussures de sécurité  </a:t>
            </a:r>
          </a:p>
          <a:p>
            <a:pPr lvl="0"/>
            <a:r>
              <a:rPr lang="fr-FR" sz="1600" dirty="0">
                <a:solidFill>
                  <a:srgbClr val="0070C0"/>
                </a:solidFill>
              </a:rPr>
              <a:t>Masque de </a:t>
            </a:r>
            <a:r>
              <a:rPr lang="fr-FR" sz="1600" dirty="0" smtClean="0">
                <a:solidFill>
                  <a:srgbClr val="0070C0"/>
                </a:solidFill>
              </a:rPr>
              <a:t>soudage (anti UV)</a:t>
            </a:r>
            <a:endParaRPr lang="fr-FR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6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0531" y="2060847"/>
            <a:ext cx="7772400" cy="1584177"/>
          </a:xfrm>
        </p:spPr>
        <p:txBody>
          <a:bodyPr>
            <a:normAutofit/>
          </a:bodyPr>
          <a:lstStyle/>
          <a:p>
            <a:r>
              <a:rPr lang="fr-FR" dirty="0" smtClean="0"/>
              <a:t>D’une </a:t>
            </a:r>
            <a:r>
              <a:rPr lang="fr-FR" dirty="0"/>
              <a:t>intervention en prévention </a:t>
            </a:r>
            <a:r>
              <a:rPr lang="fr-FR" dirty="0" smtClean="0"/>
              <a:t>primaire… </a:t>
            </a:r>
            <a:r>
              <a:rPr lang="fr-FR" b="0" dirty="0">
                <a:solidFill>
                  <a:schemeClr val="bg1">
                    <a:lumMod val="65000"/>
                  </a:schemeClr>
                </a:solidFill>
              </a:rPr>
              <a:t>à un cas clinique</a:t>
            </a:r>
            <a:r>
              <a:rPr lang="fr-FR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Espace réservé de la date 4"/>
          <p:cNvSpPr txBox="1">
            <a:spLocks/>
          </p:cNvSpPr>
          <p:nvPr/>
        </p:nvSpPr>
        <p:spPr>
          <a:xfrm>
            <a:off x="3646124" y="450912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40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47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Phase III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6" name="Triangle rectangle 5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857669">
            <a:off x="8227101" y="355694"/>
            <a:ext cx="1076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>
              <a:solidFill>
                <a:srgbClr val="0070C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980728"/>
            <a:ext cx="8338517" cy="568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lipse 2"/>
          <p:cNvSpPr/>
          <p:nvPr/>
        </p:nvSpPr>
        <p:spPr>
          <a:xfrm>
            <a:off x="1979712" y="4077072"/>
            <a:ext cx="2472308" cy="100811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3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fumées de soudage – effets sur la santé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7" name="Triangle rectangle 6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857669">
            <a:off x="8227101" y="355694"/>
            <a:ext cx="1076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 smtClean="0">
              <a:solidFill>
                <a:srgbClr val="0070C0"/>
              </a:solidFill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85313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r-FR" sz="1800" dirty="0" smtClean="0"/>
          </a:p>
          <a:p>
            <a:pPr lvl="2"/>
            <a:endParaRPr lang="fr-FR" sz="1600" dirty="0" smtClean="0"/>
          </a:p>
          <a:p>
            <a:pPr marL="1371600" lvl="3" indent="0">
              <a:buNone/>
            </a:pPr>
            <a:endParaRPr lang="fr-FR" sz="1200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57200" y="1888232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61950" indent="-36195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  <a:defRPr sz="2800" b="1" i="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1pPr>
            <a:lvl2pPr marL="801688" indent="-344488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D4E77"/>
              </a:buClr>
              <a:buSzPct val="60000"/>
              <a:buFont typeface="Courier New" panose="02070309020205020404" pitchFamily="49" charset="0"/>
              <a:buChar char="o"/>
              <a:defRPr sz="2400" i="1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i="1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b="0" dirty="0" smtClean="0"/>
              <a:t>En 1989 : Agent </a:t>
            </a:r>
            <a:r>
              <a:rPr lang="fr-FR" b="0" dirty="0"/>
              <a:t>possiblement cancérogène pour l’Homme (groupe 2B</a:t>
            </a:r>
            <a:r>
              <a:rPr lang="fr-FR" b="0" dirty="0" smtClean="0"/>
              <a:t>) selon le Centre </a:t>
            </a:r>
            <a:r>
              <a:rPr lang="fr-FR" b="0" dirty="0"/>
              <a:t>International de Recherche sur le Cancer (CIRC – IARC) </a:t>
            </a:r>
            <a:endParaRPr lang="fr-FR" b="0" dirty="0" smtClean="0"/>
          </a:p>
          <a:p>
            <a:pPr algn="just"/>
            <a:r>
              <a:rPr lang="fr-FR" b="0" dirty="0" smtClean="0"/>
              <a:t>Augmentation </a:t>
            </a:r>
            <a:r>
              <a:rPr lang="fr-FR" i="1" dirty="0"/>
              <a:t>des risques de cancer du poumon </a:t>
            </a:r>
            <a:r>
              <a:rPr lang="fr-FR" b="0" dirty="0"/>
              <a:t>chez les soudeurs mais également chez les autres travailleurs exposés aux fumées de </a:t>
            </a:r>
            <a:r>
              <a:rPr lang="fr-FR" b="0" dirty="0" smtClean="0"/>
              <a:t>soudage, selon études récentes</a:t>
            </a:r>
          </a:p>
          <a:p>
            <a:pPr algn="just"/>
            <a:r>
              <a:rPr lang="fr-FR" b="0" dirty="0" smtClean="0"/>
              <a:t>Fumées de soudage et rayonnements UV issus des opérations de soudage classés </a:t>
            </a:r>
            <a:r>
              <a:rPr lang="fr-FR" dirty="0" smtClean="0"/>
              <a:t>dans le groupe 1 « agents cancérogènes avérés pour l'Homme »</a:t>
            </a:r>
            <a:r>
              <a:rPr lang="fr-FR" b="0" i="1" dirty="0" smtClean="0"/>
              <a:t> </a:t>
            </a:r>
            <a:r>
              <a:rPr lang="fr-FR" sz="2900" b="0" dirty="0" smtClean="0"/>
              <a:t>dans </a:t>
            </a:r>
            <a:r>
              <a:rPr lang="fr-FR" sz="2900" b="0" dirty="0"/>
              <a:t>une nouvelle monographie du CIRC </a:t>
            </a:r>
            <a:r>
              <a:rPr lang="fr-FR" sz="2900" b="0" dirty="0" smtClean="0"/>
              <a:t>« volume 118 »</a:t>
            </a:r>
            <a:r>
              <a:rPr lang="fr-FR" sz="1300" b="0" i="1" dirty="0"/>
              <a:t> (rendu </a:t>
            </a:r>
            <a:r>
              <a:rPr lang="fr-FR" sz="1300" b="0" i="1" dirty="0" smtClean="0"/>
              <a:t>public le 30/08/2018 )</a:t>
            </a:r>
            <a:endParaRPr lang="fr-FR" sz="1300" b="0" dirty="0" smtClean="0"/>
          </a:p>
          <a:p>
            <a:pPr algn="just"/>
            <a:r>
              <a:rPr lang="fr-FR" b="0" dirty="0" smtClean="0"/>
              <a:t>Survenue de cancer du rein et autres types de cancer ??? données insuffisantes aujourd’hui</a:t>
            </a:r>
          </a:p>
          <a:p>
            <a:pPr algn="just"/>
            <a:r>
              <a:rPr lang="fr-FR" dirty="0" smtClean="0"/>
              <a:t>Actuellement</a:t>
            </a:r>
            <a:r>
              <a:rPr lang="fr-FR" dirty="0"/>
              <a:t>, </a:t>
            </a:r>
            <a:r>
              <a:rPr lang="fr-FR" dirty="0" smtClean="0"/>
              <a:t>pas de classification par </a:t>
            </a:r>
            <a:r>
              <a:rPr lang="fr-FR" dirty="0"/>
              <a:t>l’Union </a:t>
            </a:r>
            <a:r>
              <a:rPr lang="fr-FR" dirty="0" smtClean="0"/>
              <a:t>Européenne</a:t>
            </a:r>
            <a:endParaRPr lang="fr-FR" dirty="0"/>
          </a:p>
          <a:p>
            <a:pPr algn="just"/>
            <a:endParaRPr lang="fr-FR" b="0" dirty="0"/>
          </a:p>
        </p:txBody>
      </p:sp>
    </p:spTree>
    <p:extLst>
      <p:ext uri="{BB962C8B-B14F-4D97-AF65-F5344CB8AC3E}">
        <p14:creationId xmlns:p14="http://schemas.microsoft.com/office/powerpoint/2010/main" val="28865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fumées de soudage – effets sur la santé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7" name="Triangle rectangle 6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857669">
            <a:off x="8227101" y="355694"/>
            <a:ext cx="1076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 smtClean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5452" y="1947604"/>
            <a:ext cx="81398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sz="2000" dirty="0" smtClean="0">
                <a:solidFill>
                  <a:srgbClr val="2D4E77"/>
                </a:solidFill>
              </a:rPr>
              <a:t>Pouvoir </a:t>
            </a:r>
            <a:r>
              <a:rPr lang="fr-FR" sz="2000" dirty="0">
                <a:solidFill>
                  <a:srgbClr val="2D4E77"/>
                </a:solidFill>
              </a:rPr>
              <a:t>cancérogène </a:t>
            </a:r>
            <a:r>
              <a:rPr lang="fr-FR" sz="2000" dirty="0" smtClean="0">
                <a:solidFill>
                  <a:srgbClr val="2D4E77"/>
                </a:solidFill>
              </a:rPr>
              <a:t>entre </a:t>
            </a:r>
            <a:r>
              <a:rPr lang="fr-FR" sz="2000" dirty="0">
                <a:solidFill>
                  <a:srgbClr val="2D4E77"/>
                </a:solidFill>
              </a:rPr>
              <a:t>autre attribué au chrome </a:t>
            </a:r>
            <a:r>
              <a:rPr lang="fr-FR" sz="2000" dirty="0" err="1">
                <a:solidFill>
                  <a:srgbClr val="2D4E77"/>
                </a:solidFill>
              </a:rPr>
              <a:t>hexavalent</a:t>
            </a:r>
            <a:r>
              <a:rPr lang="fr-FR" sz="2000" dirty="0">
                <a:solidFill>
                  <a:srgbClr val="2D4E77"/>
                </a:solidFill>
              </a:rPr>
              <a:t> (Cr VI) et aux dérivés du nickel (Ni), composés présents à plus fortes concentrations dans les fumées de soudage sur </a:t>
            </a:r>
            <a:r>
              <a:rPr lang="fr-FR" sz="2000" dirty="0" smtClean="0">
                <a:solidFill>
                  <a:srgbClr val="2D4E77"/>
                </a:solidFill>
              </a:rPr>
              <a:t>inox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50000"/>
            </a:pPr>
            <a:endParaRPr lang="fr-FR" sz="2000" dirty="0">
              <a:solidFill>
                <a:srgbClr val="2D4E77"/>
              </a:solidFill>
            </a:endParaRP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sz="2000" dirty="0" smtClean="0">
                <a:solidFill>
                  <a:srgbClr val="2D4E77"/>
                </a:solidFill>
              </a:rPr>
              <a:t>Composés </a:t>
            </a:r>
            <a:r>
              <a:rPr lang="fr-FR" sz="2000" dirty="0">
                <a:solidFill>
                  <a:srgbClr val="2D4E77"/>
                </a:solidFill>
              </a:rPr>
              <a:t>de Cr VI et Ni sont classés CMR, par l’Union </a:t>
            </a:r>
            <a:r>
              <a:rPr lang="fr-FR" sz="2000" dirty="0" smtClean="0">
                <a:solidFill>
                  <a:srgbClr val="2D4E77"/>
                </a:solidFill>
              </a:rPr>
              <a:t>Européenne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50000"/>
            </a:pPr>
            <a:endParaRPr lang="fr-FR" sz="2000" dirty="0">
              <a:solidFill>
                <a:srgbClr val="2D4E77"/>
              </a:solidFill>
            </a:endParaRP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D4E77"/>
                </a:solidFill>
              </a:rPr>
              <a:t>Parmi les composés à risque, communs aux activités de soudage sur acier doux et inox, </a:t>
            </a:r>
            <a:r>
              <a:rPr lang="fr-FR" sz="2000" b="1" dirty="0">
                <a:solidFill>
                  <a:srgbClr val="2D4E77"/>
                </a:solidFill>
              </a:rPr>
              <a:t>la responsabilité des nanoparticules (particules dérivées de la combustion, de dimension inférieure à 100 nm) et des Hydrocarbures Polycycliques Aromatiques (HAP) </a:t>
            </a:r>
            <a:r>
              <a:rPr lang="fr-FR" sz="2000" dirty="0">
                <a:solidFill>
                  <a:srgbClr val="2D4E77"/>
                </a:solidFill>
              </a:rPr>
              <a:t>est également </a:t>
            </a:r>
            <a:r>
              <a:rPr lang="fr-FR" sz="2000" dirty="0" smtClean="0">
                <a:solidFill>
                  <a:srgbClr val="2D4E77"/>
                </a:solidFill>
              </a:rPr>
              <a:t>évoquée</a:t>
            </a:r>
            <a:endParaRPr lang="fr-FR" sz="2000" dirty="0">
              <a:solidFill>
                <a:srgbClr val="2D4E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26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Conseils de prévention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 algn="just"/>
            <a:r>
              <a:rPr lang="fr-FR" sz="8000" dirty="0" smtClean="0"/>
              <a:t>Installer </a:t>
            </a:r>
            <a:r>
              <a:rPr lang="fr-FR" sz="8000" dirty="0"/>
              <a:t>des torches aspirantes sur tous les postes MIG/MAG,</a:t>
            </a:r>
          </a:p>
          <a:p>
            <a:pPr marL="760412" lvl="2" indent="-361950" algn="just">
              <a:buSzPct val="50000"/>
              <a:buFont typeface="Wingdings" panose="05000000000000000000" pitchFamily="2" charset="2"/>
              <a:buChar char="q"/>
            </a:pPr>
            <a:r>
              <a:rPr lang="fr-FR" sz="7600" dirty="0"/>
              <a:t>Prévoir un Débit minimal de 100 </a:t>
            </a:r>
            <a:r>
              <a:rPr lang="fr-FR" sz="7600" dirty="0" smtClean="0"/>
              <a:t>m</a:t>
            </a:r>
            <a:r>
              <a:rPr lang="fr-FR" sz="7600" baseline="30000" dirty="0" smtClean="0"/>
              <a:t>3</a:t>
            </a:r>
            <a:r>
              <a:rPr lang="fr-FR" sz="7600" dirty="0" smtClean="0"/>
              <a:t>/h </a:t>
            </a:r>
            <a:r>
              <a:rPr lang="fr-FR" sz="7600" dirty="0"/>
              <a:t>par </a:t>
            </a:r>
            <a:r>
              <a:rPr lang="fr-FR" sz="7600" dirty="0" smtClean="0"/>
              <a:t>torche</a:t>
            </a:r>
          </a:p>
          <a:p>
            <a:pPr marL="760412" lvl="2" indent="-361950" algn="just">
              <a:buSzPct val="50000"/>
              <a:buFont typeface="Wingdings" panose="05000000000000000000" pitchFamily="2" charset="2"/>
              <a:buChar char="q"/>
            </a:pPr>
            <a:r>
              <a:rPr lang="fr-FR" sz="7600" dirty="0" smtClean="0"/>
              <a:t>Equiper les torches de </a:t>
            </a:r>
            <a:r>
              <a:rPr lang="fr-FR" sz="7600" dirty="0"/>
              <a:t>joint tournant ou liaison </a:t>
            </a:r>
            <a:r>
              <a:rPr lang="fr-FR" sz="7600" dirty="0" smtClean="0"/>
              <a:t>rotule, facilitant </a:t>
            </a:r>
            <a:r>
              <a:rPr lang="fr-FR" sz="7600" dirty="0"/>
              <a:t>la manipulation de la </a:t>
            </a:r>
            <a:r>
              <a:rPr lang="fr-FR" sz="7600" dirty="0" smtClean="0"/>
              <a:t>torche</a:t>
            </a:r>
          </a:p>
          <a:p>
            <a:pPr marL="760412" lvl="2" indent="-361950" algn="just">
              <a:buSzPct val="50000"/>
              <a:buFont typeface="Wingdings" panose="05000000000000000000" pitchFamily="2" charset="2"/>
              <a:buChar char="q"/>
            </a:pPr>
            <a:r>
              <a:rPr lang="fr-FR" sz="7600" dirty="0" smtClean="0"/>
              <a:t>Mener une </a:t>
            </a:r>
            <a:r>
              <a:rPr lang="fr-FR" sz="8000" dirty="0" smtClean="0"/>
              <a:t>réflexion avec </a:t>
            </a:r>
            <a:r>
              <a:rPr lang="fr-FR" sz="8000" dirty="0"/>
              <a:t>les salariés, pour identifier le support le mieux adapté (perche sur une tourelle tournante ou potence</a:t>
            </a:r>
            <a:r>
              <a:rPr lang="fr-FR" sz="8000" dirty="0" smtClean="0"/>
              <a:t>…) pour soulager le poids de la torche</a:t>
            </a:r>
          </a:p>
          <a:p>
            <a:pPr marL="398462" lvl="2" indent="0" algn="just">
              <a:buSzPct val="50000"/>
              <a:buNone/>
            </a:pPr>
            <a:endParaRPr lang="fr-FR" sz="8000" dirty="0"/>
          </a:p>
          <a:p>
            <a:pPr algn="just"/>
            <a:r>
              <a:rPr lang="fr-FR" sz="8000" dirty="0" smtClean="0"/>
              <a:t>Rechercher avec le fournisseur un fil </a:t>
            </a:r>
            <a:r>
              <a:rPr lang="fr-FR" sz="8000" dirty="0"/>
              <a:t>d’apport</a:t>
            </a:r>
            <a:r>
              <a:rPr lang="fr-FR" sz="8000" dirty="0" smtClean="0"/>
              <a:t> (avec addition </a:t>
            </a:r>
            <a:r>
              <a:rPr lang="fr-FR" sz="8000" dirty="0"/>
              <a:t>de </a:t>
            </a:r>
            <a:r>
              <a:rPr lang="fr-FR" sz="8000" dirty="0" smtClean="0"/>
              <a:t>zinc) pour éliminer le chrome </a:t>
            </a:r>
            <a:r>
              <a:rPr lang="fr-FR" sz="8000" dirty="0" err="1"/>
              <a:t>hexavalent</a:t>
            </a:r>
            <a:r>
              <a:rPr lang="fr-FR" sz="8000" dirty="0"/>
              <a:t> dans les fumées </a:t>
            </a:r>
            <a:r>
              <a:rPr lang="fr-FR" sz="8000" dirty="0" smtClean="0"/>
              <a:t>émises</a:t>
            </a:r>
            <a:endParaRPr lang="fr-FR" sz="8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6" name="Triangle rectangle 5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 rot="2857669">
            <a:off x="8080541" y="291011"/>
            <a:ext cx="125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44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Conseils de prévention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fr-FR" dirty="0" smtClean="0"/>
              <a:t>Installer un captage (extraction frontale ou bras) des</a:t>
            </a:r>
            <a:r>
              <a:rPr lang="fr-FR" dirty="0"/>
              <a:t> :</a:t>
            </a:r>
            <a:endParaRPr lang="fr-FR" sz="3200" dirty="0"/>
          </a:p>
          <a:p>
            <a:pPr lvl="1"/>
            <a:r>
              <a:rPr lang="fr-FR" dirty="0" smtClean="0"/>
              <a:t>Fumées </a:t>
            </a:r>
            <a:r>
              <a:rPr lang="fr-FR" dirty="0"/>
              <a:t>générées par le soudage TIG</a:t>
            </a:r>
            <a:endParaRPr lang="fr-FR" sz="2800" dirty="0"/>
          </a:p>
          <a:p>
            <a:pPr lvl="1"/>
            <a:r>
              <a:rPr lang="fr-FR" dirty="0" smtClean="0"/>
              <a:t>Poussières </a:t>
            </a:r>
            <a:r>
              <a:rPr lang="fr-FR" dirty="0"/>
              <a:t>générées par le ponçage, meulage </a:t>
            </a:r>
            <a:endParaRPr lang="fr-FR" dirty="0" smtClean="0"/>
          </a:p>
          <a:p>
            <a:pPr lvl="0"/>
            <a:r>
              <a:rPr lang="fr-FR" dirty="0" smtClean="0"/>
              <a:t>Travailler sur le redimensionnement des </a:t>
            </a:r>
            <a:r>
              <a:rPr lang="fr-FR" dirty="0"/>
              <a:t>extracteurs  </a:t>
            </a:r>
            <a:endParaRPr lang="fr-FR" sz="3200" dirty="0"/>
          </a:p>
          <a:p>
            <a:pPr lvl="0"/>
            <a:r>
              <a:rPr lang="fr-FR" dirty="0"/>
              <a:t>Pour l’entretien des locaux, privilégier l’utilisation d’un aspirateur </a:t>
            </a:r>
            <a:r>
              <a:rPr lang="fr-FR" dirty="0" smtClean="0"/>
              <a:t>industriel ; le </a:t>
            </a:r>
            <a:r>
              <a:rPr lang="fr-FR" dirty="0"/>
              <a:t>balai remet en suspension les </a:t>
            </a:r>
            <a:r>
              <a:rPr lang="fr-FR" dirty="0" smtClean="0"/>
              <a:t>poussières</a:t>
            </a:r>
            <a:endParaRPr lang="fr-FR" sz="3200" dirty="0"/>
          </a:p>
          <a:p>
            <a:endParaRPr lang="fr-FR" sz="32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6" name="Triangle rectangle 5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 rot="2857669">
            <a:off x="8080541" y="291011"/>
            <a:ext cx="125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38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0531" y="2060847"/>
            <a:ext cx="7772400" cy="1584177"/>
          </a:xfrm>
        </p:spPr>
        <p:txBody>
          <a:bodyPr>
            <a:normAutofit/>
          </a:bodyPr>
          <a:lstStyle/>
          <a:p>
            <a:r>
              <a:rPr lang="fr-FR" b="0" dirty="0">
                <a:solidFill>
                  <a:schemeClr val="bg1">
                    <a:lumMod val="65000"/>
                  </a:schemeClr>
                </a:solidFill>
              </a:rPr>
              <a:t>D’une intervention en prévention primaire… </a:t>
            </a:r>
            <a:r>
              <a:rPr lang="fr-FR" sz="3600" dirty="0"/>
              <a:t>à un cas clinique </a:t>
            </a:r>
          </a:p>
        </p:txBody>
      </p:sp>
      <p:sp>
        <p:nvSpPr>
          <p:cNvPr id="6" name="Espace réservé de la date 4"/>
          <p:cNvSpPr txBox="1">
            <a:spLocks/>
          </p:cNvSpPr>
          <p:nvPr/>
        </p:nvSpPr>
        <p:spPr>
          <a:xfrm>
            <a:off x="3646124" y="450912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40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009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853136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40000"/>
              </a:lnSpc>
            </a:pPr>
            <a:r>
              <a:rPr lang="fr-FR" sz="5100" dirty="0"/>
              <a:t>Cas d’un salarié soudeur de 40 ans de cette même entreprise </a:t>
            </a:r>
          </a:p>
          <a:p>
            <a:pPr lvl="1">
              <a:lnSpc>
                <a:spcPct val="140000"/>
              </a:lnSpc>
            </a:pPr>
            <a:r>
              <a:rPr lang="fr-FR" sz="4200" dirty="0" smtClean="0"/>
              <a:t>Consultation d’un neurologue et bilan </a:t>
            </a:r>
            <a:r>
              <a:rPr lang="fr-FR" sz="4200" dirty="0"/>
              <a:t>systématique neurologique</a:t>
            </a:r>
          </a:p>
          <a:p>
            <a:pPr lvl="2">
              <a:lnSpc>
                <a:spcPct val="140000"/>
              </a:lnSpc>
              <a:buFont typeface="Wingdings"/>
              <a:buChar char="è"/>
            </a:pPr>
            <a:r>
              <a:rPr lang="fr-FR" sz="3400" b="0" dirty="0" smtClean="0"/>
              <a:t>Découverte fortuite d’un taux </a:t>
            </a:r>
            <a:r>
              <a:rPr lang="fr-FR" sz="3400" b="0" dirty="0"/>
              <a:t>élevé de manganèse </a:t>
            </a:r>
            <a:r>
              <a:rPr lang="fr-FR" sz="3400" b="0" dirty="0" smtClean="0"/>
              <a:t>plasmatique</a:t>
            </a:r>
          </a:p>
          <a:p>
            <a:pPr lvl="1">
              <a:lnSpc>
                <a:spcPct val="140000"/>
              </a:lnSpc>
            </a:pPr>
            <a:r>
              <a:rPr lang="fr-FR" sz="4200" dirty="0"/>
              <a:t>Visite médicale </a:t>
            </a:r>
            <a:r>
              <a:rPr lang="fr-FR" sz="4200" dirty="0" smtClean="0"/>
              <a:t>avec le médecin du travail, à la demande du salarié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fr-FR" sz="2400" b="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fr-FR" sz="3400" b="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fr-FR" sz="3400" b="0" dirty="0" smtClean="0">
                <a:sym typeface="Wingdings" panose="05000000000000000000" pitchFamily="2" charset="2"/>
              </a:rPr>
              <a:t>Suspicion d’une origine professionnelle compte tenu de la présence de manganèse identifiée 	dans les fumées de soudage (sur acier noir)</a:t>
            </a:r>
            <a:endParaRPr lang="fr-FR" sz="3400" b="0" dirty="0" smtClean="0"/>
          </a:p>
          <a:p>
            <a:pPr marL="0" indent="0">
              <a:buNone/>
            </a:pPr>
            <a:r>
              <a:rPr lang="fr-FR" sz="3400" b="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	</a:t>
            </a:r>
            <a:r>
              <a:rPr lang="fr-FR" sz="3400" b="0" dirty="0" smtClean="0">
                <a:sym typeface="Wingdings" panose="05000000000000000000" pitchFamily="2" charset="2"/>
              </a:rPr>
              <a:t> O</a:t>
            </a:r>
            <a:r>
              <a:rPr lang="fr-FR" sz="3400" b="0" dirty="0" smtClean="0"/>
              <a:t>rientation en consultation pathologie professionnelle au CHU d’Angers</a:t>
            </a:r>
          </a:p>
          <a:p>
            <a:pPr lvl="1">
              <a:lnSpc>
                <a:spcPct val="140000"/>
              </a:lnSpc>
            </a:pPr>
            <a:r>
              <a:rPr lang="fr-FR" sz="4200" dirty="0" smtClean="0"/>
              <a:t>Conseils </a:t>
            </a:r>
            <a:r>
              <a:rPr lang="fr-FR" sz="4200" dirty="0"/>
              <a:t>du CHU d’Angers :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fr-FR" sz="3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	  </a:t>
            </a:r>
            <a:r>
              <a:rPr lang="fr-FR" sz="3400" dirty="0" smtClean="0"/>
              <a:t>Réaliser </a:t>
            </a:r>
            <a:r>
              <a:rPr lang="fr-FR" sz="3400" dirty="0"/>
              <a:t>une métrologie d’atmosphère visant à quantifier la fraction alvéolaire et inhalable des </a:t>
            </a:r>
            <a:r>
              <a:rPr lang="fr-FR" sz="3400" dirty="0" smtClean="0"/>
              <a:t>	particules </a:t>
            </a:r>
            <a:r>
              <a:rPr lang="fr-FR" sz="3400" dirty="0"/>
              <a:t>de manganèse sur le collectif des soudeurs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fr-FR" sz="3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	  </a:t>
            </a:r>
            <a:r>
              <a:rPr lang="fr-FR" sz="3400" dirty="0" smtClean="0"/>
              <a:t>Réaliser </a:t>
            </a:r>
            <a:r>
              <a:rPr lang="fr-FR" sz="3400" dirty="0"/>
              <a:t>en parallèle une surveillance du taux de manganèse total dans le sang, pour </a:t>
            </a:r>
            <a:r>
              <a:rPr lang="fr-FR" sz="3400" dirty="0" smtClean="0"/>
              <a:t> 	l’ensemble </a:t>
            </a:r>
            <a:r>
              <a:rPr lang="fr-FR" sz="3400" dirty="0"/>
              <a:t>des soudeurs</a:t>
            </a:r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marL="1371600" lvl="3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 rot="2857669">
            <a:off x="8080541" y="291011"/>
            <a:ext cx="125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70C0"/>
                </a:solidFill>
              </a:rPr>
              <a:t>Cas clinique</a:t>
            </a:r>
            <a:endParaRPr lang="fr-FR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140000"/>
              </a:lnSpc>
            </a:pPr>
            <a:r>
              <a:rPr lang="fr-FR" dirty="0"/>
              <a:t>Conseils du CHU d’Angers (suite) :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fr-FR" sz="22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	 </a:t>
            </a:r>
            <a:r>
              <a:rPr lang="fr-FR" sz="2200" dirty="0"/>
              <a:t>Mettre en place une surveillance médicale spéciale au travers :</a:t>
            </a:r>
          </a:p>
          <a:p>
            <a:pPr lvl="2" algn="just">
              <a:lnSpc>
                <a:spcPct val="130000"/>
              </a:lnSpc>
            </a:pPr>
            <a:r>
              <a:rPr lang="fr-FR" dirty="0"/>
              <a:t>U</a:t>
            </a:r>
            <a:r>
              <a:rPr lang="fr-FR" dirty="0" smtClean="0"/>
              <a:t>n interrogatoire ciblant les signes cliniques d’une intoxication au manganèse</a:t>
            </a:r>
          </a:p>
          <a:p>
            <a:pPr lvl="2" algn="just">
              <a:lnSpc>
                <a:spcPct val="130000"/>
              </a:lnSpc>
            </a:pPr>
            <a:r>
              <a:rPr lang="fr-FR" dirty="0" smtClean="0"/>
              <a:t>Un examen neurologique pour recherche d’éventuels signes d’atteinte </a:t>
            </a:r>
            <a:r>
              <a:rPr lang="fr-FR" dirty="0" err="1" smtClean="0"/>
              <a:t>extra-pyramidales</a:t>
            </a:r>
            <a:endParaRPr lang="fr-FR" sz="2000" b="0" dirty="0" smtClean="0"/>
          </a:p>
          <a:p>
            <a:pPr lvl="1">
              <a:lnSpc>
                <a:spcPct val="140000"/>
              </a:lnSpc>
            </a:pPr>
            <a:r>
              <a:rPr lang="fr-FR" dirty="0" smtClean="0"/>
              <a:t>Visite </a:t>
            </a:r>
            <a:r>
              <a:rPr lang="fr-FR" dirty="0"/>
              <a:t>médicale avec le médecin du travail, à la demande du </a:t>
            </a:r>
            <a:r>
              <a:rPr lang="fr-FR" dirty="0" smtClean="0"/>
              <a:t>médecin du travail</a:t>
            </a:r>
            <a:endParaRPr lang="fr-FR" dirty="0"/>
          </a:p>
          <a:p>
            <a:pPr marL="457200" lvl="1" indent="0">
              <a:lnSpc>
                <a:spcPct val="140000"/>
              </a:lnSpc>
              <a:buNone/>
            </a:pPr>
            <a:r>
              <a:rPr lang="fr-FR" sz="2100" i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	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sz="2100" b="1" dirty="0">
                <a:sym typeface="Wingdings" panose="05000000000000000000" pitchFamily="2" charset="2"/>
              </a:rPr>
              <a:t>Salarié apte avec aménagement de poste (dans les plus brefs délais) </a:t>
            </a:r>
            <a:r>
              <a:rPr lang="fr-FR" sz="2100" dirty="0">
                <a:sym typeface="Wingdings" panose="05000000000000000000" pitchFamily="2" charset="2"/>
              </a:rPr>
              <a:t>reprenant les </a:t>
            </a:r>
            <a:r>
              <a:rPr lang="fr-FR" sz="2100" dirty="0" smtClean="0">
                <a:sym typeface="Wingdings" panose="05000000000000000000" pitchFamily="2" charset="2"/>
              </a:rPr>
              <a:t>	préconisations </a:t>
            </a:r>
            <a:r>
              <a:rPr lang="fr-FR" sz="2100" dirty="0">
                <a:sym typeface="Wingdings" panose="05000000000000000000" pitchFamily="2" charset="2"/>
              </a:rPr>
              <a:t>résultant  de l’</a:t>
            </a:r>
            <a:r>
              <a:rPr lang="fr-FR" sz="2100" dirty="0" err="1">
                <a:sym typeface="Wingdings" panose="05000000000000000000" pitchFamily="2" charset="2"/>
              </a:rPr>
              <a:t>EvRC</a:t>
            </a:r>
            <a:r>
              <a:rPr lang="fr-FR" sz="2100" dirty="0">
                <a:sym typeface="Wingdings" panose="05000000000000000000" pitchFamily="2" charset="2"/>
              </a:rPr>
              <a:t> : </a:t>
            </a:r>
            <a:r>
              <a:rPr lang="fr-FR" sz="2100" b="1" dirty="0">
                <a:sym typeface="Wingdings" panose="05000000000000000000" pitchFamily="2" charset="2"/>
              </a:rPr>
              <a:t>aspiration à la source </a:t>
            </a:r>
            <a:r>
              <a:rPr lang="fr-FR" sz="2100" dirty="0">
                <a:sym typeface="Wingdings" panose="05000000000000000000" pitchFamily="2" charset="2"/>
              </a:rPr>
              <a:t>(type torche aspirante) afin de </a:t>
            </a:r>
            <a:r>
              <a:rPr lang="fr-FR" sz="2100" dirty="0" smtClean="0">
                <a:sym typeface="Wingdings" panose="05000000000000000000" pitchFamily="2" charset="2"/>
              </a:rPr>
              <a:t>	réduire </a:t>
            </a:r>
            <a:r>
              <a:rPr lang="fr-FR" sz="2100" dirty="0">
                <a:sym typeface="Wingdings" panose="05000000000000000000" pitchFamily="2" charset="2"/>
              </a:rPr>
              <a:t>l’exposition du salarié et des soudeurs en général, aux bioxydes de manganèse </a:t>
            </a:r>
            <a:r>
              <a:rPr lang="fr-FR" sz="2100" dirty="0" smtClean="0">
                <a:sym typeface="Wingdings" panose="05000000000000000000" pitchFamily="2" charset="2"/>
              </a:rPr>
              <a:t>	susceptibles </a:t>
            </a:r>
            <a:r>
              <a:rPr lang="fr-FR" sz="2100" dirty="0">
                <a:sym typeface="Wingdings" panose="05000000000000000000" pitchFamily="2" charset="2"/>
              </a:rPr>
              <a:t>de provoquer des troubles neurologiques</a:t>
            </a:r>
            <a:endParaRPr lang="fr-FR" sz="2100" dirty="0"/>
          </a:p>
          <a:p>
            <a:pPr marL="457200" lvl="1" indent="0">
              <a:lnSpc>
                <a:spcPct val="140000"/>
              </a:lnSpc>
              <a:buNone/>
            </a:pPr>
            <a:r>
              <a:rPr lang="fr-FR" sz="2200" dirty="0"/>
              <a:t>	Le temps de la mise en place du protocole de surveillance </a:t>
            </a:r>
            <a:r>
              <a:rPr lang="fr-FR" sz="2200" dirty="0" smtClean="0"/>
              <a:t>(</a:t>
            </a:r>
            <a:r>
              <a:rPr lang="fr-FR" sz="2200" dirty="0" smtClean="0">
                <a:sym typeface="Wingdings" panose="05000000000000000000" pitchFamily="2" charset="2"/>
              </a:rPr>
              <a:t>CHU d’Angers) : rotation sur 	d’autres postes ou retrait provisoire si gêne manifestée / salarié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fr-FR" sz="2200" dirty="0">
                <a:sym typeface="Wingdings" panose="05000000000000000000" pitchFamily="2" charset="2"/>
              </a:rPr>
              <a:t>	</a:t>
            </a:r>
            <a:endParaRPr lang="fr-FR" sz="2200" dirty="0"/>
          </a:p>
          <a:p>
            <a:pPr marL="0" lvl="1" indent="0">
              <a:buClr>
                <a:schemeClr val="accent6">
                  <a:lumMod val="75000"/>
                </a:schemeClr>
              </a:buClr>
              <a:buSzPct val="50000"/>
              <a:buNone/>
            </a:pPr>
            <a:endParaRPr lang="fr-FR" dirty="0"/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marL="1371600" lvl="3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 rot="2857669">
            <a:off x="8080541" y="291011"/>
            <a:ext cx="125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70C0"/>
                </a:solidFill>
              </a:rPr>
              <a:t>Cas clinique</a:t>
            </a:r>
            <a:endParaRPr lang="fr-FR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7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Métrologie d’atmosphère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853136"/>
          </a:xfrm>
        </p:spPr>
        <p:txBody>
          <a:bodyPr>
            <a:normAutofit/>
          </a:bodyPr>
          <a:lstStyle/>
          <a:p>
            <a:r>
              <a:rPr lang="fr-FR" sz="2000" dirty="0" smtClean="0"/>
              <a:t>Nouvelle demande d’intervention du pôle technique / médecin </a:t>
            </a:r>
          </a:p>
          <a:p>
            <a:r>
              <a:rPr lang="fr-FR" sz="2000" dirty="0" smtClean="0"/>
              <a:t>Méthodologie selon recommandations </a:t>
            </a:r>
            <a:r>
              <a:rPr lang="fr-FR" sz="2000" dirty="0"/>
              <a:t>du CHU d’Angers </a:t>
            </a:r>
            <a:r>
              <a:rPr lang="fr-FR" sz="2000" b="0" dirty="0" smtClean="0"/>
              <a:t>(≠ de la </a:t>
            </a:r>
            <a:r>
              <a:rPr lang="fr-FR" sz="2000" b="0" dirty="0" err="1" smtClean="0"/>
              <a:t>méthodo</a:t>
            </a:r>
            <a:r>
              <a:rPr lang="fr-FR" sz="2000" b="0" dirty="0" smtClean="0"/>
              <a:t> habituelle des IPRP)</a:t>
            </a:r>
            <a:endParaRPr lang="fr-FR" sz="2000" dirty="0" smtClean="0"/>
          </a:p>
          <a:p>
            <a:pPr lvl="1"/>
            <a:r>
              <a:rPr lang="fr-FR" sz="1600" dirty="0" smtClean="0"/>
              <a:t>Prélèvement des </a:t>
            </a:r>
            <a:r>
              <a:rPr lang="fr-FR" sz="1600" dirty="0"/>
              <a:t>poussières SES (alvéolaires) lorsque l’on prélève les fumées de soudage (appréciation des plus petites particules</a:t>
            </a:r>
            <a:r>
              <a:rPr lang="fr-FR" sz="1600" dirty="0" smtClean="0"/>
              <a:t>) + manganèse inhalable </a:t>
            </a:r>
            <a:r>
              <a:rPr lang="fr-FR" sz="1600" u="sng" dirty="0" smtClean="0"/>
              <a:t>et</a:t>
            </a:r>
            <a:r>
              <a:rPr lang="fr-FR" sz="1600" dirty="0"/>
              <a:t> </a:t>
            </a:r>
            <a:r>
              <a:rPr lang="fr-FR" sz="1600" dirty="0" smtClean="0"/>
              <a:t>alvéolaire</a:t>
            </a:r>
            <a:endParaRPr lang="fr-FR" sz="1600" dirty="0"/>
          </a:p>
          <a:p>
            <a:endParaRPr lang="fr-FR" sz="2000" b="0" dirty="0"/>
          </a:p>
          <a:p>
            <a:pPr marL="457200" lvl="1" indent="0">
              <a:lnSpc>
                <a:spcPct val="130000"/>
              </a:lnSpc>
              <a:buNone/>
            </a:pPr>
            <a:endParaRPr lang="fr-FR" sz="2000" b="0" dirty="0"/>
          </a:p>
          <a:p>
            <a:pPr marL="0" lvl="1" indent="0">
              <a:buClr>
                <a:schemeClr val="accent6">
                  <a:lumMod val="75000"/>
                </a:schemeClr>
              </a:buClr>
              <a:buSzPct val="50000"/>
              <a:buNone/>
            </a:pPr>
            <a:endParaRPr lang="fr-FR" dirty="0"/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marL="1371600" lvl="3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 rot="2857669">
            <a:off x="8080541" y="291011"/>
            <a:ext cx="125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70C0"/>
                </a:solidFill>
              </a:rPr>
              <a:t>Cas clinique</a:t>
            </a:r>
            <a:endParaRPr lang="fr-FR" sz="12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" r="1131"/>
          <a:stretch/>
        </p:blipFill>
        <p:spPr bwMode="auto">
          <a:xfrm>
            <a:off x="1907704" y="4005064"/>
            <a:ext cx="5557932" cy="25698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37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Métrologie d’atmosphère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853136"/>
          </a:xfrm>
        </p:spPr>
        <p:txBody>
          <a:bodyPr>
            <a:normAutofit/>
          </a:bodyPr>
          <a:lstStyle/>
          <a:p>
            <a:pPr marL="361950" lvl="1" indent="-361950"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sz="2000" b="1" i="0" dirty="0" smtClean="0"/>
              <a:t>Valeurs </a:t>
            </a:r>
            <a:r>
              <a:rPr lang="fr-FR" sz="2000" b="1" i="0" dirty="0"/>
              <a:t>Limites d’Exposition Professionnelle :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marL="1371600" lvl="3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29</a:t>
            </a:fld>
            <a:endParaRPr lang="fr-FR" dirty="0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 rot="2857669">
            <a:off x="8080541" y="291011"/>
            <a:ext cx="125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70C0"/>
                </a:solidFill>
              </a:rPr>
              <a:t>Cas clinique</a:t>
            </a:r>
            <a:endParaRPr lang="fr-FR" sz="1200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" t="4310" r="1178" b="4145"/>
          <a:stretch/>
        </p:blipFill>
        <p:spPr bwMode="auto">
          <a:xfrm>
            <a:off x="1445476" y="2229702"/>
            <a:ext cx="6253048" cy="23514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contenu 2"/>
          <p:cNvSpPr txBox="1">
            <a:spLocks/>
          </p:cNvSpPr>
          <p:nvPr/>
        </p:nvSpPr>
        <p:spPr>
          <a:xfrm>
            <a:off x="609600" y="4797152"/>
            <a:ext cx="8229600" cy="17008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61950" indent="-36195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  <a:defRPr sz="2800" b="1" i="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1pPr>
            <a:lvl2pPr marL="801688" indent="-344488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D4E77"/>
              </a:buClr>
              <a:buSzPct val="60000"/>
              <a:buFont typeface="Courier New" panose="02070309020205020404" pitchFamily="49" charset="0"/>
              <a:buChar char="o"/>
              <a:defRPr sz="2400" i="1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i="1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0" dirty="0" smtClean="0"/>
              <a:t>La VLEP française pour le Mn nécessite une révision : elle ne garantit pas l’absence d’altérations </a:t>
            </a:r>
            <a:r>
              <a:rPr lang="fr-FR" sz="1600" b="0" dirty="0" err="1" smtClean="0"/>
              <a:t>neurofonctionnelles</a:t>
            </a:r>
            <a:r>
              <a:rPr lang="fr-FR" sz="1600" b="0" dirty="0" smtClean="0"/>
              <a:t> et ne considère que la fraction inhalable !</a:t>
            </a:r>
          </a:p>
          <a:p>
            <a:r>
              <a:rPr lang="fr-FR" sz="1600" b="0" dirty="0" smtClean="0"/>
              <a:t>Proposition d’une VLEP européenne adoptée par le Comité Scientifique Européen des valeurs limites d’exposition professionnelle en novembre 2014 : VLEP (8heures) = 0,2 mg/m</a:t>
            </a:r>
            <a:r>
              <a:rPr lang="fr-FR" sz="1600" b="0" baseline="30000" dirty="0" smtClean="0"/>
              <a:t>3</a:t>
            </a:r>
            <a:r>
              <a:rPr lang="fr-FR" sz="1600" b="0" dirty="0" smtClean="0"/>
              <a:t> (inhalable) / 0,05 mg/m</a:t>
            </a:r>
            <a:r>
              <a:rPr lang="fr-FR" sz="1600" b="0" baseline="30000" dirty="0" smtClean="0"/>
              <a:t>3</a:t>
            </a:r>
            <a:r>
              <a:rPr lang="fr-FR" sz="1600" b="0" dirty="0" smtClean="0"/>
              <a:t> (alvéolaire)</a:t>
            </a:r>
            <a:endParaRPr lang="fr-FR" sz="1600" dirty="0" smtClean="0"/>
          </a:p>
          <a:p>
            <a:pPr marL="0" lvl="1" indent="0">
              <a:buClr>
                <a:schemeClr val="accent6">
                  <a:lumMod val="75000"/>
                </a:schemeClr>
              </a:buClr>
              <a:buSzPct val="50000"/>
              <a:buFont typeface="Courier New" panose="02070309020205020404" pitchFamily="49" charset="0"/>
              <a:buNone/>
            </a:pPr>
            <a:endParaRPr lang="fr-FR" dirty="0" smtClean="0"/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marL="1371600" lvl="3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55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 de l’intervention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853136"/>
          </a:xfrm>
        </p:spPr>
        <p:txBody>
          <a:bodyPr>
            <a:normAutofit/>
          </a:bodyPr>
          <a:lstStyle/>
          <a:p>
            <a:pPr marL="361950" lvl="1" indent="-361950"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i="0" dirty="0" smtClean="0"/>
              <a:t>Demande d’un médecin </a:t>
            </a:r>
            <a:r>
              <a:rPr lang="fr-FR" i="0" dirty="0"/>
              <a:t>du </a:t>
            </a:r>
            <a:r>
              <a:rPr lang="fr-FR" i="0" dirty="0" smtClean="0"/>
              <a:t>travail, en avril 2015 :</a:t>
            </a:r>
          </a:p>
          <a:p>
            <a:pPr marL="355600" lvl="1" indent="0">
              <a:buClr>
                <a:schemeClr val="accent6">
                  <a:lumMod val="75000"/>
                </a:schemeClr>
              </a:buClr>
              <a:buSzPct val="50000"/>
              <a:buNone/>
            </a:pPr>
            <a:r>
              <a:rPr lang="fr-FR" i="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fr-FR" b="1" dirty="0" smtClean="0"/>
              <a:t>Réaliser l’</a:t>
            </a:r>
            <a:r>
              <a:rPr lang="fr-FR" b="1" dirty="0" err="1" smtClean="0"/>
              <a:t>EvRC</a:t>
            </a:r>
            <a:r>
              <a:rPr lang="fr-FR" b="1" dirty="0" smtClean="0"/>
              <a:t> </a:t>
            </a:r>
            <a:r>
              <a:rPr lang="fr-FR" b="1" dirty="0"/>
              <a:t>liée aux fumées de </a:t>
            </a:r>
            <a:r>
              <a:rPr lang="fr-FR" b="1" dirty="0" smtClean="0"/>
              <a:t>soudage, </a:t>
            </a:r>
            <a:r>
              <a:rPr lang="fr-FR" b="1" dirty="0"/>
              <a:t>dans </a:t>
            </a:r>
            <a:r>
              <a:rPr lang="fr-FR" b="1" dirty="0" smtClean="0"/>
              <a:t>une entreprise </a:t>
            </a:r>
            <a:r>
              <a:rPr lang="fr-FR" b="1" dirty="0"/>
              <a:t>de métallurgie et la conseiller en matière de </a:t>
            </a:r>
            <a:r>
              <a:rPr lang="fr-FR" b="1" dirty="0" smtClean="0"/>
              <a:t>prévention</a:t>
            </a:r>
          </a:p>
          <a:p>
            <a:pPr marL="361950" lvl="1" indent="-361950"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i="0" dirty="0" smtClean="0"/>
              <a:t>Entreprise </a:t>
            </a:r>
            <a:r>
              <a:rPr lang="fr-FR" i="0" dirty="0"/>
              <a:t>réticente au départ </a:t>
            </a:r>
            <a:r>
              <a:rPr lang="fr-FR" i="0" dirty="0" smtClean="0"/>
              <a:t>mais la </a:t>
            </a:r>
            <a:r>
              <a:rPr lang="fr-FR" i="0" dirty="0"/>
              <a:t>CARSAT l’incitait à capter les </a:t>
            </a:r>
            <a:r>
              <a:rPr lang="fr-FR" i="0" dirty="0" smtClean="0"/>
              <a:t>fumées</a:t>
            </a:r>
          </a:p>
          <a:p>
            <a:pPr marL="361950" lvl="1" indent="-361950"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i="0" dirty="0" smtClean="0"/>
              <a:t>Intervention d’un binôme Toxico-chimiste/métrologue en lien permanent avec l’équipe médicale (médecin du travail/IDEST) </a:t>
            </a:r>
            <a:r>
              <a:rPr lang="fr-FR" i="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fr-FR" b="1" dirty="0" smtClean="0"/>
              <a:t>Intervention en pluridisciplinarité</a:t>
            </a:r>
            <a:endParaRPr lang="fr-FR" b="1" dirty="0"/>
          </a:p>
          <a:p>
            <a:pPr marL="0" lvl="1" indent="0">
              <a:buClr>
                <a:schemeClr val="accent6">
                  <a:lumMod val="75000"/>
                </a:schemeClr>
              </a:buClr>
              <a:buSzPct val="50000"/>
              <a:buNone/>
            </a:pPr>
            <a:endParaRPr lang="fr-FR" b="1" dirty="0"/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marL="1371600" lvl="3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0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Métrologie d’atmosphère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361950" lvl="1" indent="-361950">
              <a:lnSpc>
                <a:spcPct val="140000"/>
              </a:lnSpc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sz="2200" b="1" i="0" dirty="0"/>
              <a:t>Stratégie de prélèvements :</a:t>
            </a:r>
          </a:p>
          <a:p>
            <a:pPr lvl="1" algn="just">
              <a:lnSpc>
                <a:spcPct val="140000"/>
              </a:lnSpc>
            </a:pPr>
            <a:r>
              <a:rPr lang="fr-FR" sz="2200" i="0" dirty="0"/>
              <a:t>Matériels utilisés : </a:t>
            </a:r>
          </a:p>
          <a:p>
            <a:pPr lvl="2"/>
            <a:r>
              <a:rPr lang="fr-FR" dirty="0"/>
              <a:t>Cassettes membrane quartz tarée, fermée (diam 37 mm)</a:t>
            </a:r>
          </a:p>
          <a:p>
            <a:pPr lvl="2"/>
            <a:r>
              <a:rPr lang="fr-FR" dirty="0"/>
              <a:t>Pompes à débit réglables </a:t>
            </a:r>
          </a:p>
          <a:p>
            <a:pPr lvl="3"/>
            <a:r>
              <a:rPr lang="fr-FR" dirty="0"/>
              <a:t>Débit : 2,01 l/min pour le porte cassette =&gt; inhalable</a:t>
            </a:r>
          </a:p>
          <a:p>
            <a:pPr lvl="3"/>
            <a:r>
              <a:rPr lang="fr-FR" dirty="0"/>
              <a:t>Débit : 1,75 l/min pour le cyclone =&gt; alvéolaire</a:t>
            </a:r>
          </a:p>
          <a:p>
            <a:pPr lvl="1" algn="just">
              <a:lnSpc>
                <a:spcPct val="140000"/>
              </a:lnSpc>
            </a:pPr>
            <a:r>
              <a:rPr lang="fr-FR" sz="2200" i="0" dirty="0"/>
              <a:t>Prélèvements individuels</a:t>
            </a:r>
          </a:p>
          <a:p>
            <a:pPr lvl="1" algn="just">
              <a:lnSpc>
                <a:spcPct val="140000"/>
              </a:lnSpc>
            </a:pPr>
            <a:r>
              <a:rPr lang="fr-FR" sz="2200" i="0" dirty="0"/>
              <a:t>GEH : 3 soudeurs répartis sur l’ensemble de l’atelier</a:t>
            </a:r>
          </a:p>
          <a:p>
            <a:pPr lvl="1" algn="just">
              <a:lnSpc>
                <a:spcPct val="140000"/>
              </a:lnSpc>
            </a:pPr>
            <a:r>
              <a:rPr lang="fr-FR" sz="2200" i="0" dirty="0"/>
              <a:t>Sur la durée d’un poste de travail (7 heures) : reflet de l’exposition de l’activité réelle des salariés</a:t>
            </a:r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marL="1371600" lvl="3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30</a:t>
            </a:fld>
            <a:endParaRPr lang="fr-FR" dirty="0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 rot="2857669">
            <a:off x="8080541" y="291011"/>
            <a:ext cx="125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70C0"/>
                </a:solidFill>
              </a:rPr>
              <a:t>Cas clinique</a:t>
            </a:r>
            <a:endParaRPr lang="fr-FR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79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Métrologie d’atmosphère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2476872"/>
          </a:xfrm>
        </p:spPr>
        <p:txBody>
          <a:bodyPr>
            <a:normAutofit/>
          </a:bodyPr>
          <a:lstStyle/>
          <a:p>
            <a:pPr marL="361950" lvl="1" indent="-3619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i="0" dirty="0" smtClean="0"/>
              <a:t>Résultats :</a:t>
            </a:r>
          </a:p>
          <a:p>
            <a:pPr marL="457200" lvl="1" indent="0">
              <a:buNone/>
            </a:pPr>
            <a:r>
              <a:rPr lang="fr-FR" dirty="0"/>
              <a:t>Totalité des particules (fraction collectée</a:t>
            </a:r>
            <a:r>
              <a:rPr lang="fr-FR" dirty="0" smtClean="0"/>
              <a:t>) - inhalable</a:t>
            </a:r>
          </a:p>
          <a:p>
            <a:pPr lvl="2"/>
            <a:endParaRPr lang="fr-FR" dirty="0" smtClean="0"/>
          </a:p>
          <a:p>
            <a:pPr marL="1371600" lvl="3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31</a:t>
            </a:fld>
            <a:endParaRPr lang="fr-FR" dirty="0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 rot="2857669">
            <a:off x="8080541" y="291011"/>
            <a:ext cx="125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70C0"/>
                </a:solidFill>
              </a:rPr>
              <a:t>Cas clinique</a:t>
            </a:r>
            <a:endParaRPr lang="fr-FR" sz="1200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539283"/>
              </p:ext>
            </p:extLst>
          </p:nvPr>
        </p:nvGraphicFramePr>
        <p:xfrm>
          <a:off x="971600" y="3068960"/>
          <a:ext cx="56886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517104"/>
                <a:gridCol w="1440160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Soudeur 1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Soudeur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2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Soudeur 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 mg/m3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6,9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0,98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3,8</a:t>
                      </a:r>
                      <a:endParaRPr lang="fr-F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200" y="4365104"/>
            <a:ext cx="8229600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1950" indent="-36195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  <a:defRPr sz="2800" b="1" i="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1pPr>
            <a:lvl2pPr marL="801688" indent="-344488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D4E77"/>
              </a:buClr>
              <a:buSzPct val="60000"/>
              <a:buFont typeface="Courier New" panose="02070309020205020404" pitchFamily="49" charset="0"/>
              <a:buChar char="o"/>
              <a:defRPr sz="2400" i="1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i="1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30000"/>
              </a:lnSpc>
              <a:buClr>
                <a:schemeClr val="accent6">
                  <a:lumMod val="75000"/>
                </a:schemeClr>
              </a:buClr>
              <a:buSzPct val="50000"/>
              <a:buNone/>
            </a:pPr>
            <a:r>
              <a:rPr lang="fr-FR" i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fr-FR" i="0" dirty="0" smtClean="0">
                <a:solidFill>
                  <a:srgbClr val="FF0000"/>
                </a:solidFill>
              </a:rPr>
              <a:t>1 dépassement de la VME</a:t>
            </a:r>
          </a:p>
          <a:p>
            <a:pPr marL="0" lvl="1" indent="0">
              <a:lnSpc>
                <a:spcPct val="130000"/>
              </a:lnSpc>
              <a:buClr>
                <a:schemeClr val="accent6">
                  <a:lumMod val="75000"/>
                </a:schemeClr>
              </a:buClr>
              <a:buSzPct val="50000"/>
              <a:buNone/>
            </a:pPr>
            <a:r>
              <a:rPr lang="fr-FR" sz="2400" i="0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</a:t>
            </a:r>
            <a:r>
              <a:rPr lang="fr-FR" sz="2400" i="0" dirty="0" smtClean="0">
                <a:sym typeface="Wingdings" panose="05000000000000000000" pitchFamily="2" charset="2"/>
              </a:rPr>
              <a:t> </a:t>
            </a:r>
            <a:r>
              <a:rPr lang="fr-FR" sz="2400" i="0" dirty="0" smtClean="0">
                <a:solidFill>
                  <a:schemeClr val="accent6"/>
                </a:solidFill>
              </a:rPr>
              <a:t>1 dépassement de 70% de la VME</a:t>
            </a:r>
          </a:p>
          <a:p>
            <a:pPr marL="0" lvl="1" indent="0">
              <a:lnSpc>
                <a:spcPct val="130000"/>
              </a:lnSpc>
              <a:buClr>
                <a:schemeClr val="accent6">
                  <a:lumMod val="75000"/>
                </a:schemeClr>
              </a:buClr>
              <a:buSzPct val="50000"/>
              <a:buNone/>
            </a:pPr>
            <a:r>
              <a:rPr lang="fr-FR" i="0" dirty="0" smtClean="0">
                <a:sym typeface="Wingdings" panose="05000000000000000000" pitchFamily="2" charset="2"/>
              </a:rPr>
              <a:t> </a:t>
            </a:r>
            <a:r>
              <a:rPr lang="fr-FR" i="0" dirty="0" smtClean="0"/>
              <a:t>1 non dépassement (opérateur n’ayant pas soudé)</a:t>
            </a:r>
            <a:endParaRPr lang="fr-FR" sz="2400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marL="1371600" lvl="3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379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Métrologie d’atmosphère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2476872"/>
          </a:xfrm>
        </p:spPr>
        <p:txBody>
          <a:bodyPr>
            <a:normAutofit/>
          </a:bodyPr>
          <a:lstStyle/>
          <a:p>
            <a:pPr marL="361950" lvl="1" indent="-3619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i="0" dirty="0" smtClean="0"/>
              <a:t>Résultats :</a:t>
            </a:r>
          </a:p>
          <a:p>
            <a:pPr marL="457200" lvl="1" indent="0">
              <a:buNone/>
            </a:pPr>
            <a:r>
              <a:rPr lang="fr-FR" dirty="0" smtClean="0"/>
              <a:t>Poussières (fraction alvéolaire)</a:t>
            </a:r>
          </a:p>
          <a:p>
            <a:pPr lvl="2"/>
            <a:endParaRPr lang="fr-FR" dirty="0" smtClean="0"/>
          </a:p>
          <a:p>
            <a:pPr marL="1371600" lvl="3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32</a:t>
            </a:fld>
            <a:endParaRPr lang="fr-FR" dirty="0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 rot="2857669">
            <a:off x="8080541" y="291011"/>
            <a:ext cx="125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70C0"/>
                </a:solidFill>
              </a:rPr>
              <a:t>Cas clinique</a:t>
            </a:r>
            <a:endParaRPr lang="fr-FR" sz="1200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061090"/>
              </p:ext>
            </p:extLst>
          </p:nvPr>
        </p:nvGraphicFramePr>
        <p:xfrm>
          <a:off x="971600" y="3068960"/>
          <a:ext cx="56886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517104"/>
                <a:gridCol w="1440160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Soudeur 1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Soudeur 2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Soudeur 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 mg/m3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3,6</a:t>
                      </a:r>
                      <a:endParaRPr lang="fr-F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3,5</a:t>
                      </a:r>
                      <a:endParaRPr lang="fr-F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200" y="436510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1950" indent="-36195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  <a:defRPr sz="2800" b="1" i="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1pPr>
            <a:lvl2pPr marL="801688" indent="-344488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D4E77"/>
              </a:buClr>
              <a:buSzPct val="60000"/>
              <a:buFont typeface="Courier New" panose="02070309020205020404" pitchFamily="49" charset="0"/>
              <a:buChar char="o"/>
              <a:defRPr sz="2400" i="1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i="1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30000"/>
              </a:lnSpc>
              <a:buClr>
                <a:schemeClr val="accent6">
                  <a:lumMod val="75000"/>
                </a:schemeClr>
              </a:buClr>
              <a:buSzPct val="50000"/>
              <a:buNone/>
            </a:pPr>
            <a:r>
              <a:rPr lang="fr-FR" sz="2400" i="0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 </a:t>
            </a:r>
            <a:r>
              <a:rPr lang="fr-FR" sz="2400" i="0" dirty="0" smtClean="0">
                <a:solidFill>
                  <a:schemeClr val="accent6"/>
                </a:solidFill>
              </a:rPr>
              <a:t>2 dépassements de 70% de la VME</a:t>
            </a:r>
            <a:endParaRPr lang="fr-FR" dirty="0" smtClean="0">
              <a:solidFill>
                <a:schemeClr val="accent6"/>
              </a:solidFill>
            </a:endParaRPr>
          </a:p>
          <a:p>
            <a:pPr lvl="2"/>
            <a:endParaRPr lang="fr-FR" dirty="0" smtClean="0"/>
          </a:p>
          <a:p>
            <a:pPr marL="1371600" lvl="3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900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Métrologie d’atmosphère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2476872"/>
          </a:xfrm>
        </p:spPr>
        <p:txBody>
          <a:bodyPr>
            <a:normAutofit/>
          </a:bodyPr>
          <a:lstStyle/>
          <a:p>
            <a:pPr marL="361950" lvl="1" indent="-3619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i="0" dirty="0" smtClean="0"/>
              <a:t>Résultats :</a:t>
            </a:r>
          </a:p>
          <a:p>
            <a:pPr marL="457200" lvl="1" indent="0">
              <a:buNone/>
            </a:pPr>
            <a:r>
              <a:rPr lang="fr-FR" dirty="0" smtClean="0"/>
              <a:t>Poussières de manganèse</a:t>
            </a:r>
          </a:p>
          <a:p>
            <a:pPr lvl="2"/>
            <a:endParaRPr lang="fr-FR" dirty="0" smtClean="0"/>
          </a:p>
          <a:p>
            <a:pPr marL="1371600" lvl="3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33</a:t>
            </a:fld>
            <a:endParaRPr lang="fr-FR" dirty="0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 rot="2857669">
            <a:off x="8080541" y="291011"/>
            <a:ext cx="125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70C0"/>
                </a:solidFill>
              </a:rPr>
              <a:t>Cas clinique</a:t>
            </a:r>
            <a:endParaRPr lang="fr-FR" sz="1200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604970"/>
              </p:ext>
            </p:extLst>
          </p:nvPr>
        </p:nvGraphicFramePr>
        <p:xfrm>
          <a:off x="971600" y="3068960"/>
          <a:ext cx="6624736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080120"/>
                <a:gridCol w="1440160"/>
                <a:gridCol w="1440160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Fractions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VME</a:t>
                      </a:r>
                    </a:p>
                    <a:p>
                      <a:pPr algn="ctr"/>
                      <a:r>
                        <a:rPr lang="fr-FR" dirty="0" smtClean="0"/>
                        <a:t>USA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Soudeur 1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Soudeur 2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Soudeur 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Inhalable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0,1 mg/m3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0,49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0,04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0,14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Alvéolaire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0,02 mg/m3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0,28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0,31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0,08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contenu 2"/>
          <p:cNvSpPr txBox="1">
            <a:spLocks/>
          </p:cNvSpPr>
          <p:nvPr/>
        </p:nvSpPr>
        <p:spPr>
          <a:xfrm>
            <a:off x="476657" y="5301208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1950" indent="-36195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  <a:defRPr sz="2800" b="1" i="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1pPr>
            <a:lvl2pPr marL="801688" indent="-344488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D4E77"/>
              </a:buClr>
              <a:buSzPct val="60000"/>
              <a:buFont typeface="Courier New" panose="02070309020205020404" pitchFamily="49" charset="0"/>
              <a:buChar char="o"/>
              <a:defRPr sz="2400" i="1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i="1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rgbClr val="2D4E7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30000"/>
              </a:lnSpc>
              <a:buClr>
                <a:schemeClr val="accent6">
                  <a:lumMod val="75000"/>
                </a:schemeClr>
              </a:buClr>
              <a:buSzPct val="50000"/>
              <a:buNone/>
            </a:pPr>
            <a:r>
              <a:rPr lang="fr-FR" i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fr-FR" i="0" dirty="0" smtClean="0">
                <a:solidFill>
                  <a:srgbClr val="FF0000"/>
                </a:solidFill>
              </a:rPr>
              <a:t>Fraction inhalable : 2 dépassements de la VME</a:t>
            </a:r>
          </a:p>
          <a:p>
            <a:pPr marL="0" lvl="1" indent="0">
              <a:lnSpc>
                <a:spcPct val="130000"/>
              </a:lnSpc>
              <a:buClr>
                <a:schemeClr val="accent6">
                  <a:lumMod val="75000"/>
                </a:schemeClr>
              </a:buClr>
              <a:buSzPct val="50000"/>
              <a:buNone/>
            </a:pPr>
            <a:r>
              <a:rPr lang="fr-FR" sz="2400" i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fr-FR" sz="2400" i="0" dirty="0" smtClean="0">
                <a:solidFill>
                  <a:srgbClr val="FF0000"/>
                </a:solidFill>
              </a:rPr>
              <a:t>Fraction alvéolaire : 3 dépassements de la VME</a:t>
            </a:r>
            <a:endParaRPr lang="fr-FR" dirty="0" smtClean="0">
              <a:solidFill>
                <a:srgbClr val="FF0000"/>
              </a:solidFill>
            </a:endParaRPr>
          </a:p>
          <a:p>
            <a:pPr lvl="2"/>
            <a:endParaRPr lang="fr-FR" dirty="0" smtClean="0"/>
          </a:p>
          <a:p>
            <a:pPr marL="1371600" lvl="3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4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Dosages du manganèse sanguin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853136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fr-FR" sz="2400" b="0" dirty="0" smtClean="0"/>
              <a:t>Des prélèvements sanguins ont été réalisés en avril et mai 2017 sur les 10 soudeurs</a:t>
            </a:r>
          </a:p>
          <a:p>
            <a:pPr>
              <a:lnSpc>
                <a:spcPct val="130000"/>
              </a:lnSpc>
            </a:pPr>
            <a:r>
              <a:rPr lang="fr-FR" sz="2400" dirty="0" smtClean="0"/>
              <a:t>40 % des résultats sont supérieurs à la valeur de la population générale</a:t>
            </a:r>
          </a:p>
          <a:p>
            <a:pPr>
              <a:lnSpc>
                <a:spcPct val="130000"/>
              </a:lnSpc>
            </a:pPr>
            <a:r>
              <a:rPr lang="fr-FR" sz="2400" b="0" dirty="0" smtClean="0"/>
              <a:t>Manganèse sanguin = 15 µg/l en fin de poste après plusieurs postes </a:t>
            </a:r>
          </a:p>
          <a:p>
            <a:pPr>
              <a:lnSpc>
                <a:spcPct val="130000"/>
              </a:lnSpc>
            </a:pPr>
            <a:r>
              <a:rPr lang="fr-FR" sz="2400" b="0" dirty="0" smtClean="0">
                <a:sym typeface="Wingdings" panose="05000000000000000000" pitchFamily="2" charset="2"/>
              </a:rPr>
              <a:t> valeur de référence dans la population en âge de travailler non professionnellement exposée </a:t>
            </a:r>
            <a:r>
              <a:rPr lang="fr-FR" sz="1400" b="0" dirty="0" smtClean="0">
                <a:sym typeface="Wingdings" panose="05000000000000000000" pitchFamily="2" charset="2"/>
              </a:rPr>
              <a:t>– source BIOTOX, INRS, version de juin 2017</a:t>
            </a:r>
            <a:endParaRPr lang="fr-FR" dirty="0"/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marL="1371600" lvl="3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34</a:t>
            </a:fld>
            <a:endParaRPr lang="fr-FR" dirty="0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 rot="2857669">
            <a:off x="8080541" y="291011"/>
            <a:ext cx="125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70C0"/>
                </a:solidFill>
              </a:rPr>
              <a:t>Cas clinique</a:t>
            </a:r>
            <a:endParaRPr lang="fr-FR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853136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fr-FR" sz="2400" b="0" dirty="0" smtClean="0"/>
              <a:t>Confirmation d’une exposition professionnelle au manganèse issu des fumées de soudage </a:t>
            </a:r>
          </a:p>
          <a:p>
            <a:pPr lvl="1">
              <a:lnSpc>
                <a:spcPct val="130000"/>
              </a:lnSpc>
            </a:pPr>
            <a:r>
              <a:rPr lang="fr-FR" sz="2000" b="0" dirty="0" smtClean="0"/>
              <a:t>Selon les résultats de la métrologie d’atmosphère</a:t>
            </a:r>
          </a:p>
          <a:p>
            <a:pPr lvl="1">
              <a:lnSpc>
                <a:spcPct val="130000"/>
              </a:lnSpc>
            </a:pPr>
            <a:r>
              <a:rPr lang="fr-FR" sz="2000" dirty="0" smtClean="0"/>
              <a:t>Cohérence avec les résultats de dosages sanguins </a:t>
            </a:r>
            <a:endParaRPr lang="fr-FR" sz="2000" dirty="0"/>
          </a:p>
          <a:p>
            <a:pPr>
              <a:lnSpc>
                <a:spcPct val="130000"/>
              </a:lnSpc>
            </a:pPr>
            <a:r>
              <a:rPr lang="fr-FR" sz="2400" b="0" dirty="0" smtClean="0"/>
              <a:t>Observation fréquente lors de soudage sur acier noir (Mme NICOLAS - TOXILABO)</a:t>
            </a:r>
          </a:p>
          <a:p>
            <a:pPr marL="0" lvl="1" indent="0">
              <a:buClr>
                <a:schemeClr val="accent6">
                  <a:lumMod val="75000"/>
                </a:schemeClr>
              </a:buClr>
              <a:buSzPct val="50000"/>
              <a:buNone/>
            </a:pPr>
            <a:endParaRPr lang="fr-FR" dirty="0"/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marL="1371600" lvl="3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35</a:t>
            </a:fld>
            <a:endParaRPr lang="fr-FR" dirty="0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 rot="2857669">
            <a:off x="8080541" y="291011"/>
            <a:ext cx="125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70C0"/>
                </a:solidFill>
              </a:rPr>
              <a:t>Cas clinique</a:t>
            </a:r>
            <a:endParaRPr lang="fr-FR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7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8531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</a:pPr>
            <a:r>
              <a:rPr lang="fr-FR" sz="2400" b="0" dirty="0" smtClean="0"/>
              <a:t>Limites des dosages atmosphériques</a:t>
            </a:r>
          </a:p>
          <a:p>
            <a:pPr lvl="1">
              <a:lnSpc>
                <a:spcPct val="130000"/>
              </a:lnSpc>
            </a:pPr>
            <a:r>
              <a:rPr lang="fr-FR" sz="2000" b="0" dirty="0" smtClean="0"/>
              <a:t>Le soudage produit des quantités plus ou moins importantes de particules à l’échelle nanométrique, dans les fumées</a:t>
            </a:r>
          </a:p>
          <a:p>
            <a:pPr lvl="1">
              <a:lnSpc>
                <a:spcPct val="130000"/>
              </a:lnSpc>
            </a:pPr>
            <a:r>
              <a:rPr lang="fr-FR" sz="2000" dirty="0" smtClean="0"/>
              <a:t>Une analyse basée uniquement sur la concentration massique semble insuffisante voire inappropriée pour les </a:t>
            </a:r>
            <a:r>
              <a:rPr lang="fr-FR" sz="2000" dirty="0" err="1" smtClean="0"/>
              <a:t>nanos</a:t>
            </a:r>
            <a:endParaRPr lang="fr-FR" sz="2000" dirty="0" smtClean="0"/>
          </a:p>
          <a:p>
            <a:pPr lvl="1">
              <a:lnSpc>
                <a:spcPct val="130000"/>
              </a:lnSpc>
            </a:pPr>
            <a:r>
              <a:rPr lang="fr-FR" sz="2000" dirty="0" smtClean="0"/>
              <a:t>Mesure non exhaustive notamment vis-à-vis des </a:t>
            </a:r>
            <a:r>
              <a:rPr lang="fr-FR" sz="2000" dirty="0" err="1" smtClean="0"/>
              <a:t>nanos</a:t>
            </a:r>
            <a:r>
              <a:rPr lang="fr-FR" sz="2000" dirty="0" smtClean="0"/>
              <a:t> !!!</a:t>
            </a:r>
            <a:endParaRPr lang="fr-FR" sz="2000" b="0" dirty="0"/>
          </a:p>
          <a:p>
            <a:pPr marL="361950" lvl="1" indent="-3619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i="0" dirty="0"/>
              <a:t>Limites des dosages </a:t>
            </a:r>
            <a:r>
              <a:rPr lang="fr-FR" i="0" dirty="0" smtClean="0"/>
              <a:t>sanguins</a:t>
            </a:r>
          </a:p>
          <a:p>
            <a:pPr lvl="1">
              <a:lnSpc>
                <a:spcPct val="130000"/>
              </a:lnSpc>
            </a:pPr>
            <a:r>
              <a:rPr lang="fr-FR" sz="2000" dirty="0"/>
              <a:t>Absence de Valeurs biologiques </a:t>
            </a:r>
            <a:r>
              <a:rPr lang="fr-FR" sz="2000" dirty="0" smtClean="0"/>
              <a:t>d‘Interprétation </a:t>
            </a:r>
            <a:r>
              <a:rPr lang="fr-FR" sz="2000" dirty="0"/>
              <a:t>(VBI) pour le milieu de travail =&gt; comparaison à la VBI population générale</a:t>
            </a:r>
          </a:p>
          <a:p>
            <a:pPr lvl="1">
              <a:lnSpc>
                <a:spcPct val="130000"/>
              </a:lnSpc>
            </a:pPr>
            <a:r>
              <a:rPr lang="fr-FR" sz="2000" dirty="0" smtClean="0"/>
              <a:t>Non réalisés </a:t>
            </a:r>
            <a:r>
              <a:rPr lang="fr-FR" sz="2000" dirty="0"/>
              <a:t>sur la même semaine que la métrologie d’atmosphère</a:t>
            </a:r>
          </a:p>
          <a:p>
            <a:pPr lvl="1">
              <a:lnSpc>
                <a:spcPct val="130000"/>
              </a:lnSpc>
            </a:pPr>
            <a:r>
              <a:rPr lang="fr-FR" sz="2000" dirty="0" smtClean="0"/>
              <a:t>Interprétation </a:t>
            </a:r>
            <a:r>
              <a:rPr lang="fr-FR" sz="2000" dirty="0"/>
              <a:t>des taux de manganèse sanguin </a:t>
            </a:r>
            <a:r>
              <a:rPr lang="fr-FR" sz="2000" dirty="0" smtClean="0"/>
              <a:t>délicate </a:t>
            </a:r>
            <a:r>
              <a:rPr lang="fr-FR" sz="2000" dirty="0"/>
              <a:t>à l'échelle de l'individu, en raison des variations individuelles (pathologies hépatique et rénale, anémie) </a:t>
            </a:r>
            <a:endParaRPr lang="fr-FR" sz="2000" dirty="0" smtClean="0"/>
          </a:p>
          <a:p>
            <a:pPr lvl="1">
              <a:lnSpc>
                <a:spcPct val="130000"/>
              </a:lnSpc>
            </a:pPr>
            <a:r>
              <a:rPr lang="fr-FR" sz="2000" dirty="0" smtClean="0"/>
              <a:t>Dosages difficiles </a:t>
            </a:r>
            <a:r>
              <a:rPr lang="fr-FR" sz="2000" dirty="0"/>
              <a:t>à utiliser pour la surveillance </a:t>
            </a:r>
            <a:r>
              <a:rPr lang="fr-FR" sz="2000" dirty="0" smtClean="0"/>
              <a:t>biologique ; permettent de confirmer </a:t>
            </a:r>
            <a:r>
              <a:rPr lang="fr-FR" sz="2000" dirty="0"/>
              <a:t>une exposition et/ou </a:t>
            </a:r>
            <a:r>
              <a:rPr lang="fr-FR" sz="2000" dirty="0" smtClean="0"/>
              <a:t>de surveiller </a:t>
            </a:r>
            <a:r>
              <a:rPr lang="fr-FR" sz="2000" dirty="0"/>
              <a:t>un groupe de </a:t>
            </a:r>
            <a:r>
              <a:rPr lang="fr-FR" sz="2000" dirty="0" smtClean="0"/>
              <a:t>salariés</a:t>
            </a:r>
            <a:endParaRPr lang="fr-FR" sz="2000" dirty="0"/>
          </a:p>
          <a:p>
            <a:pPr marL="0" lvl="1" indent="0">
              <a:buClr>
                <a:schemeClr val="accent6">
                  <a:lumMod val="75000"/>
                </a:schemeClr>
              </a:buClr>
              <a:buSzPct val="50000"/>
              <a:buNone/>
            </a:pPr>
            <a:endParaRPr lang="fr-FR" dirty="0"/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marL="1371600" lvl="3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36</a:t>
            </a:fld>
            <a:endParaRPr lang="fr-FR" dirty="0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 rot="2857669">
            <a:off x="8080541" y="291011"/>
            <a:ext cx="125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70C0"/>
                </a:solidFill>
              </a:rPr>
              <a:t>Cas clinique</a:t>
            </a:r>
            <a:endParaRPr lang="fr-FR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00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Conseils de prévention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507288" cy="4853136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fr-FR" sz="2400" b="0" dirty="0" smtClean="0"/>
              <a:t>Lors de la restitution des résultats de dosages atmosphériques et sanguins à l’employeur :</a:t>
            </a:r>
          </a:p>
          <a:p>
            <a:pPr lvl="1">
              <a:lnSpc>
                <a:spcPct val="130000"/>
              </a:lnSpc>
              <a:buFont typeface="Wingdings"/>
              <a:buChar char="è"/>
            </a:pPr>
            <a:r>
              <a:rPr lang="fr-FR" sz="2000" b="0" dirty="0" smtClean="0">
                <a:sym typeface="Wingdings" panose="05000000000000000000" pitchFamily="2" charset="2"/>
              </a:rPr>
              <a:t>Incitation à la mise en place de torches aspirantes </a:t>
            </a:r>
          </a:p>
          <a:p>
            <a:pPr lvl="1">
              <a:lnSpc>
                <a:spcPct val="130000"/>
              </a:lnSpc>
              <a:buFont typeface="Wingdings"/>
              <a:buChar char="è"/>
            </a:pPr>
            <a:r>
              <a:rPr lang="fr-FR" sz="2000" dirty="0" smtClean="0">
                <a:sym typeface="Wingdings" panose="05000000000000000000" pitchFamily="2" charset="2"/>
              </a:rPr>
              <a:t>Choix de l’employeur (et des salariés, après tests) de la mise à disposition de masque à ventilation assistée</a:t>
            </a:r>
          </a:p>
          <a:p>
            <a:pPr marL="361950" lvl="1" indent="-3619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i="0" dirty="0" smtClean="0"/>
              <a:t>Critiques émises par IPRP, médecin du travail et IDEST sur les limites de l’EPI : filtre pas adapté, saturation des filtres, absence de protection pour les salariés travaillant à proximité ou intervenant dans l’atelier</a:t>
            </a:r>
            <a:endParaRPr lang="fr-FR" dirty="0"/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marL="1371600" lvl="3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37</a:t>
            </a:fld>
            <a:endParaRPr lang="fr-FR" dirty="0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 rot="2857669">
            <a:off x="8080541" y="291011"/>
            <a:ext cx="125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70C0"/>
                </a:solidFill>
              </a:rPr>
              <a:t>Cas clinique</a:t>
            </a:r>
            <a:endParaRPr lang="fr-FR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6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061048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</a:pPr>
            <a:r>
              <a:rPr lang="fr-FR" sz="2400" b="0" dirty="0" smtClean="0"/>
              <a:t>Création d’un CHSCT</a:t>
            </a:r>
          </a:p>
          <a:p>
            <a:pPr>
              <a:lnSpc>
                <a:spcPct val="130000"/>
              </a:lnSpc>
            </a:pPr>
            <a:r>
              <a:rPr lang="fr-FR" sz="2400" b="0" dirty="0" smtClean="0"/>
              <a:t>Salariés toujours en surveillance / dosages sanguins</a:t>
            </a:r>
          </a:p>
          <a:p>
            <a:pPr marL="361950" lvl="1" indent="-3619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i="0" dirty="0" smtClean="0"/>
              <a:t>Dosages en baisse avec le port du masque</a:t>
            </a:r>
          </a:p>
          <a:p>
            <a:pPr marL="361950" lvl="1" indent="-3619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i="0" dirty="0" smtClean="0"/>
              <a:t>Salarié « cas clinique » toujours en poste</a:t>
            </a:r>
          </a:p>
          <a:p>
            <a:pPr marL="361950" lvl="1" indent="-3619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i="0" dirty="0" smtClean="0"/>
              <a:t>La pathologie du salarié ne rentre pas dans le cadre du tableau </a:t>
            </a:r>
            <a:r>
              <a:rPr lang="fr-FR" i="0" dirty="0"/>
              <a:t>MP n° </a:t>
            </a:r>
            <a:r>
              <a:rPr lang="fr-FR" i="0" dirty="0" smtClean="0"/>
              <a:t>39 (syndrome </a:t>
            </a:r>
            <a:r>
              <a:rPr lang="fr-FR" i="0" dirty="0"/>
              <a:t>neurologique du type </a:t>
            </a:r>
            <a:r>
              <a:rPr lang="fr-FR" i="0" dirty="0" smtClean="0"/>
              <a:t>parkinsonien)</a:t>
            </a:r>
          </a:p>
          <a:p>
            <a:pPr marL="361950" lvl="1" indent="-3619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i="0" dirty="0" smtClean="0"/>
              <a:t>Le salarié n’a pas souhaité de reconnaissance en CRRMP</a:t>
            </a:r>
            <a:endParaRPr lang="fr-FR" i="0" dirty="0"/>
          </a:p>
          <a:p>
            <a:pPr marL="0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marL="1371600" lvl="3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38</a:t>
            </a:fld>
            <a:endParaRPr lang="fr-FR" dirty="0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 rot="2857669">
            <a:off x="8080541" y="291011"/>
            <a:ext cx="1251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70C0"/>
                </a:solidFill>
              </a:rPr>
              <a:t>Cas clinique</a:t>
            </a:r>
            <a:endParaRPr lang="fr-FR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09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générale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Interventions </a:t>
            </a:r>
            <a:r>
              <a:rPr lang="fr-FR" dirty="0"/>
              <a:t>en prévention </a:t>
            </a:r>
            <a:r>
              <a:rPr lang="fr-FR" dirty="0" smtClean="0"/>
              <a:t>primaire :</a:t>
            </a:r>
          </a:p>
          <a:p>
            <a:pPr lvl="1" algn="just"/>
            <a:r>
              <a:rPr lang="fr-FR" dirty="0" smtClean="0"/>
              <a:t>Nécessitent que l’entreprise </a:t>
            </a:r>
            <a:r>
              <a:rPr lang="fr-FR" dirty="0"/>
              <a:t>soit partie prenante et  participative </a:t>
            </a:r>
            <a:r>
              <a:rPr lang="fr-FR" dirty="0" smtClean="0"/>
              <a:t>dès le début, afin </a:t>
            </a:r>
            <a:r>
              <a:rPr lang="fr-FR" dirty="0"/>
              <a:t>que des moyens de prévention soient mis en </a:t>
            </a:r>
            <a:r>
              <a:rPr lang="fr-FR" dirty="0" smtClean="0"/>
              <a:t>place</a:t>
            </a:r>
          </a:p>
          <a:p>
            <a:pPr lvl="1" algn="just"/>
            <a:r>
              <a:rPr lang="fr-FR" dirty="0" smtClean="0"/>
              <a:t>Contribuent </a:t>
            </a:r>
            <a:r>
              <a:rPr lang="fr-FR" dirty="0"/>
              <a:t>à la traçabilité des expositions professionnelles (Exposition au </a:t>
            </a:r>
            <a:r>
              <a:rPr lang="fr-FR" dirty="0" smtClean="0"/>
              <a:t>Manganèse citée </a:t>
            </a:r>
            <a:r>
              <a:rPr lang="fr-FR" dirty="0"/>
              <a:t>dans </a:t>
            </a:r>
            <a:r>
              <a:rPr lang="fr-FR" dirty="0" smtClean="0"/>
              <a:t>les </a:t>
            </a:r>
            <a:r>
              <a:rPr lang="fr-FR" dirty="0"/>
              <a:t>constats de </a:t>
            </a:r>
            <a:r>
              <a:rPr lang="fr-FR" dirty="0" smtClean="0"/>
              <a:t>l’</a:t>
            </a:r>
            <a:r>
              <a:rPr lang="fr-FR" dirty="0" err="1" smtClean="0"/>
              <a:t>EvRC</a:t>
            </a:r>
            <a:r>
              <a:rPr lang="fr-FR" dirty="0" smtClean="0"/>
              <a:t>)</a:t>
            </a:r>
          </a:p>
          <a:p>
            <a:pPr lvl="1" algn="just"/>
            <a:r>
              <a:rPr lang="fr-FR" dirty="0" smtClean="0"/>
              <a:t>Sont plus « riches » quand elles sont réalisées en pluridisciplinarité</a:t>
            </a:r>
          </a:p>
          <a:p>
            <a:pPr marL="361950" lvl="1" indent="-361950" algn="just">
              <a:buClr>
                <a:schemeClr val="accent6">
                  <a:lumMod val="75000"/>
                </a:schemeClr>
              </a:buClr>
              <a:buSzPct val="50000"/>
              <a:buFont typeface="Wingdings" panose="05000000000000000000" pitchFamily="2" charset="2"/>
              <a:buChar char="q"/>
            </a:pPr>
            <a:r>
              <a:rPr lang="fr-FR" sz="2800" b="1" i="0" dirty="0" smtClean="0"/>
              <a:t>Intérêt du couplage : métro d’atmosphère/dosages biologiques, pour quantifier le risque</a:t>
            </a:r>
            <a:endParaRPr lang="fr-FR" sz="2800" b="1" i="0" dirty="0"/>
          </a:p>
          <a:p>
            <a:pPr lvl="0" algn="just"/>
            <a:r>
              <a:rPr lang="fr-FR" dirty="0" smtClean="0"/>
              <a:t>Pour mémoire :</a:t>
            </a:r>
          </a:p>
          <a:p>
            <a:pPr lvl="1" algn="just"/>
            <a:r>
              <a:rPr lang="fr-FR" b="1" dirty="0" smtClean="0">
                <a:solidFill>
                  <a:schemeClr val="accent6"/>
                </a:solidFill>
              </a:rPr>
              <a:t>Fumées de soudage = Agents </a:t>
            </a:r>
            <a:r>
              <a:rPr lang="fr-FR" b="1" dirty="0">
                <a:solidFill>
                  <a:schemeClr val="accent6"/>
                </a:solidFill>
              </a:rPr>
              <a:t>c</a:t>
            </a:r>
            <a:r>
              <a:rPr lang="fr-FR" b="1" dirty="0" smtClean="0">
                <a:solidFill>
                  <a:schemeClr val="accent6"/>
                </a:solidFill>
              </a:rPr>
              <a:t>ancérogènes </a:t>
            </a:r>
            <a:r>
              <a:rPr lang="fr-FR" b="1" dirty="0">
                <a:solidFill>
                  <a:schemeClr val="accent6"/>
                </a:solidFill>
              </a:rPr>
              <a:t>+ </a:t>
            </a:r>
            <a:r>
              <a:rPr lang="fr-FR" b="1" dirty="0" smtClean="0">
                <a:solidFill>
                  <a:schemeClr val="accent6"/>
                </a:solidFill>
              </a:rPr>
              <a:t>Nanos</a:t>
            </a:r>
            <a:endParaRPr lang="fr-FR" b="1" dirty="0">
              <a:solidFill>
                <a:schemeClr val="accent6"/>
              </a:solidFill>
            </a:endParaRPr>
          </a:p>
          <a:p>
            <a:pPr lvl="1" algn="just"/>
            <a:r>
              <a:rPr lang="fr-FR" b="1" dirty="0" smtClean="0">
                <a:solidFill>
                  <a:schemeClr val="accent6"/>
                </a:solidFill>
              </a:rPr>
              <a:t>Soudage </a:t>
            </a:r>
            <a:r>
              <a:rPr lang="fr-FR" b="1" dirty="0">
                <a:solidFill>
                  <a:schemeClr val="accent6"/>
                </a:solidFill>
              </a:rPr>
              <a:t>sur acier « noir » : </a:t>
            </a:r>
            <a:r>
              <a:rPr lang="fr-FR" b="1" dirty="0" smtClean="0">
                <a:solidFill>
                  <a:schemeClr val="accent6"/>
                </a:solidFill>
              </a:rPr>
              <a:t>exposition </a:t>
            </a:r>
            <a:r>
              <a:rPr lang="fr-FR" b="1" dirty="0">
                <a:solidFill>
                  <a:schemeClr val="accent6"/>
                </a:solidFill>
              </a:rPr>
              <a:t>au </a:t>
            </a:r>
            <a:r>
              <a:rPr lang="fr-FR" b="1" dirty="0" smtClean="0">
                <a:solidFill>
                  <a:schemeClr val="accent6"/>
                </a:solidFill>
              </a:rPr>
              <a:t>Manganèse, notamment</a:t>
            </a:r>
            <a:endParaRPr lang="fr-FR" b="1" dirty="0">
              <a:solidFill>
                <a:schemeClr val="accent6"/>
              </a:solidFill>
            </a:endParaRPr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marL="1371600" lvl="3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39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882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 l’entreprise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0" dirty="0" smtClean="0"/>
              <a:t>SARL de 55 salariés</a:t>
            </a:r>
          </a:p>
          <a:p>
            <a:pPr lvl="0"/>
            <a:r>
              <a:rPr lang="fr-FR" b="0" dirty="0" smtClean="0"/>
              <a:t>Sous-traitant </a:t>
            </a:r>
            <a:r>
              <a:rPr lang="fr-FR" b="0" dirty="0"/>
              <a:t>spécialisé en : Tôlerie, chaudronnerie, mécano-soudure, serrurerie et peinture industrielle</a:t>
            </a:r>
          </a:p>
          <a:p>
            <a:pPr lvl="0"/>
            <a:r>
              <a:rPr lang="fr-FR" b="0" dirty="0" smtClean="0"/>
              <a:t>Fabricant </a:t>
            </a:r>
            <a:r>
              <a:rPr lang="fr-FR" b="0" dirty="0"/>
              <a:t>de tables élévatrices </a:t>
            </a:r>
            <a:r>
              <a:rPr lang="fr-FR" b="0" dirty="0" smtClean="0"/>
              <a:t>(pour </a:t>
            </a:r>
            <a:r>
              <a:rPr lang="fr-FR" b="0" dirty="0"/>
              <a:t>moto, quad, </a:t>
            </a:r>
            <a:r>
              <a:rPr lang="fr-FR" b="0" dirty="0" smtClean="0"/>
              <a:t>engins de motoculture…)</a:t>
            </a:r>
          </a:p>
          <a:p>
            <a:r>
              <a:rPr lang="fr-FR" b="0" dirty="0"/>
              <a:t>Effectif « Atelier soudage » : </a:t>
            </a:r>
            <a:r>
              <a:rPr lang="fr-FR" b="0" dirty="0" smtClean="0"/>
              <a:t>10 </a:t>
            </a:r>
            <a:r>
              <a:rPr lang="fr-FR" b="0" dirty="0"/>
              <a:t>soudeurs (CDI + </a:t>
            </a:r>
            <a:r>
              <a:rPr lang="fr-FR" b="0" dirty="0" smtClean="0"/>
              <a:t>CDD + </a:t>
            </a:r>
            <a:r>
              <a:rPr lang="fr-FR" b="0" dirty="0"/>
              <a:t>intérimaires)</a:t>
            </a:r>
          </a:p>
          <a:p>
            <a:pPr lvl="0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407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87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de l’</a:t>
            </a:r>
            <a:r>
              <a:rPr lang="fr-FR" dirty="0" err="1" smtClean="0"/>
              <a:t>EvRC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0" dirty="0" smtClean="0"/>
              <a:t>Méthodologie interne au SIST 79, développée par les 2 toxico-chimistes et les médecins du travail :</a:t>
            </a:r>
          </a:p>
          <a:p>
            <a:pPr lvl="1" algn="just"/>
            <a:r>
              <a:rPr lang="fr-FR" b="0" dirty="0"/>
              <a:t>Identifier et évaluer les risques chimiques en situation de travail, dans le cadre d’une démarche </a:t>
            </a:r>
            <a:r>
              <a:rPr lang="fr-FR" b="0" dirty="0" smtClean="0"/>
              <a:t>participative</a:t>
            </a:r>
            <a:endParaRPr lang="fr-FR" b="0" dirty="0"/>
          </a:p>
          <a:p>
            <a:pPr lvl="1" algn="just"/>
            <a:r>
              <a:rPr lang="fr-FR" b="0" dirty="0"/>
              <a:t>Evaluation « qualitative » ou « semi-quantitative </a:t>
            </a:r>
            <a:r>
              <a:rPr lang="fr-FR" b="0" dirty="0" smtClean="0"/>
              <a:t>»</a:t>
            </a:r>
            <a:endParaRPr lang="fr-FR" b="0" dirty="0"/>
          </a:p>
          <a:p>
            <a:pPr lvl="1" algn="just"/>
            <a:r>
              <a:rPr lang="fr-FR" b="0" dirty="0"/>
              <a:t>Il n’y a pas de cotation et hiérarchisation du risque, qui relèvent de la responsabilité des </a:t>
            </a:r>
            <a:r>
              <a:rPr lang="fr-FR" b="0" dirty="0" smtClean="0"/>
              <a:t>employeurs</a:t>
            </a:r>
            <a:endParaRPr lang="fr-FR" b="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927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7" name="Triangle rectangle 6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857669">
            <a:off x="8227101" y="355694"/>
            <a:ext cx="1076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 smtClean="0">
              <a:solidFill>
                <a:srgbClr val="0070C0"/>
              </a:solidFill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lnSpc>
                <a:spcPct val="140000"/>
              </a:lnSpc>
            </a:pPr>
            <a:r>
              <a:rPr lang="fr-FR" sz="6200" b="0" dirty="0"/>
              <a:t>Réduire l’exposition des salariés aux Agents Cancérogènes Mutagènes et </a:t>
            </a:r>
            <a:r>
              <a:rPr lang="fr-FR" sz="6200" b="0" dirty="0" err="1"/>
              <a:t>Reprotoxiques</a:t>
            </a:r>
            <a:r>
              <a:rPr lang="fr-FR" sz="6200" b="0" dirty="0"/>
              <a:t> (CMR) et aux </a:t>
            </a:r>
            <a:r>
              <a:rPr lang="fr-FR" altLang="fr-FR" sz="6200" b="0" dirty="0"/>
              <a:t>Agents Chimiques Dangereux (ACD)</a:t>
            </a:r>
          </a:p>
          <a:p>
            <a:pPr algn="just">
              <a:lnSpc>
                <a:spcPct val="140000"/>
              </a:lnSpc>
            </a:pPr>
            <a:r>
              <a:rPr lang="fr-FR" altLang="fr-FR" sz="6200" b="0" dirty="0"/>
              <a:t>Repérer et prévenir les expositions aux nanoparticules et perturbateurs endocriniens</a:t>
            </a:r>
          </a:p>
          <a:p>
            <a:pPr algn="just">
              <a:lnSpc>
                <a:spcPct val="140000"/>
              </a:lnSpc>
            </a:pPr>
            <a:r>
              <a:rPr lang="fr-FR" sz="6200" b="0" dirty="0"/>
              <a:t>Améliorer ou initier une démarche de prévention des risques chimiques dans les entreprises</a:t>
            </a:r>
          </a:p>
          <a:p>
            <a:pPr algn="just">
              <a:lnSpc>
                <a:spcPct val="140000"/>
              </a:lnSpc>
            </a:pPr>
            <a:r>
              <a:rPr lang="fr-FR" altLang="fr-FR" sz="6200" b="0" dirty="0"/>
              <a:t>Informer/sensibiliser les employeurs et salariés aux risques chimiques</a:t>
            </a:r>
          </a:p>
          <a:p>
            <a:pPr algn="just">
              <a:lnSpc>
                <a:spcPct val="140000"/>
              </a:lnSpc>
            </a:pPr>
            <a:r>
              <a:rPr lang="fr-FR" altLang="fr-FR" sz="6200" b="0" dirty="0"/>
              <a:t>Contribuer à la traçabilité des expositions des salariés aux ACD et CMR</a:t>
            </a:r>
          </a:p>
          <a:p>
            <a:pPr algn="just">
              <a:lnSpc>
                <a:spcPct val="140000"/>
              </a:lnSpc>
            </a:pPr>
            <a:r>
              <a:rPr lang="fr-FR" sz="6200" b="0" dirty="0"/>
              <a:t>Conseiller l’équipe médicale sur la surveillance biologique qui peut être mise en place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fr-FR" altLang="fr-FR" dirty="0" smtClean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fr-FR" altLang="fr-FR" dirty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fr-FR" alt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485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Intérêts communs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7" name="Triangle rectangle 6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857669">
            <a:off x="8227101" y="355694"/>
            <a:ext cx="1076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>
              <a:solidFill>
                <a:srgbClr val="0070C0"/>
              </a:solidFill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2908920"/>
          </a:xfrm>
        </p:spPr>
        <p:txBody>
          <a:bodyPr>
            <a:normAutofit fontScale="92500" lnSpcReduction="10000"/>
          </a:bodyPr>
          <a:lstStyle/>
          <a:p>
            <a:pPr marL="361950" lvl="2" indent="-361950" algn="just" fontAlgn="base">
              <a:buSzPct val="50000"/>
              <a:buFont typeface="Wingdings" panose="05000000000000000000" pitchFamily="2" charset="2"/>
              <a:buChar char="q"/>
            </a:pPr>
            <a:r>
              <a:rPr lang="fr-FR" altLang="fr-FR" sz="2400" dirty="0"/>
              <a:t>Préserver la santé et la sécurité des salariés</a:t>
            </a:r>
          </a:p>
          <a:p>
            <a:pPr marL="361950" lvl="2" indent="-361950" algn="just" fontAlgn="base">
              <a:buSzPct val="50000"/>
              <a:buFont typeface="Wingdings" panose="05000000000000000000" pitchFamily="2" charset="2"/>
              <a:buChar char="q"/>
            </a:pPr>
            <a:r>
              <a:rPr lang="fr-FR" altLang="fr-FR" sz="2400" dirty="0"/>
              <a:t>Participer à l’évaluation des risques chimiques de l’entreprise</a:t>
            </a:r>
          </a:p>
          <a:p>
            <a:pPr marL="361950" lvl="2" indent="-361950" algn="just" fontAlgn="base">
              <a:buSzPct val="50000"/>
              <a:buFont typeface="Wingdings" panose="05000000000000000000" pitchFamily="2" charset="2"/>
              <a:buChar char="q"/>
            </a:pPr>
            <a:r>
              <a:rPr lang="fr-FR" altLang="fr-FR" sz="2400" dirty="0"/>
              <a:t>Pour l’entreprise : Compléter le document unique et le plan d’actions</a:t>
            </a:r>
          </a:p>
          <a:p>
            <a:pPr marL="361950" lvl="2" indent="-361950" algn="just" fontAlgn="base">
              <a:buSzPct val="50000"/>
              <a:buFont typeface="Wingdings" panose="05000000000000000000" pitchFamily="2" charset="2"/>
              <a:buChar char="q"/>
            </a:pPr>
            <a:r>
              <a:rPr lang="fr-FR" altLang="fr-FR" sz="2400" dirty="0"/>
              <a:t>Pour le SIST : Enrichir la fiche d’entreprise, les conseils de prévention, le suivi médical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fr-FR" altLang="fr-FR" dirty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fr-FR" alt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010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Démarche d’intervention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7" name="Triangle rectangle 6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857669">
            <a:off x="8227101" y="355694"/>
            <a:ext cx="1076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949287"/>
              </p:ext>
            </p:extLst>
          </p:nvPr>
        </p:nvGraphicFramePr>
        <p:xfrm>
          <a:off x="515721" y="2132856"/>
          <a:ext cx="8232743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500"/>
                <a:gridCol w="1835823"/>
                <a:gridCol w="1255415"/>
                <a:gridCol w="1569268"/>
                <a:gridCol w="224373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Phase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Quels acteurs</a:t>
                      </a:r>
                      <a:r>
                        <a:rPr lang="fr-FR" baseline="0" dirty="0" smtClean="0"/>
                        <a:t>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Où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Comment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Pourquoi ?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err="1" smtClean="0">
                          <a:solidFill>
                            <a:schemeClr val="tx2"/>
                          </a:solidFill>
                        </a:rPr>
                        <a:t>Prévisite</a:t>
                      </a:r>
                      <a:endParaRPr lang="fr-FR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Employeur</a:t>
                      </a:r>
                    </a:p>
                    <a:p>
                      <a:pPr algn="l"/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Salariés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Médecin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>
                          <a:solidFill>
                            <a:schemeClr val="tx2"/>
                          </a:solidFill>
                        </a:rPr>
                        <a:t>IDEST</a:t>
                      </a:r>
                      <a:endParaRPr lang="fr-FR" sz="16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l"/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Chimiste</a:t>
                      </a:r>
                      <a:r>
                        <a:rPr lang="fr-FR" sz="1600" baseline="0" dirty="0" smtClean="0">
                          <a:solidFill>
                            <a:schemeClr val="tx2"/>
                          </a:solidFill>
                        </a:rPr>
                        <a:t> Métrologue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Entreprise</a:t>
                      </a:r>
                      <a:endParaRPr lang="fr-FR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Rencontre</a:t>
                      </a:r>
                    </a:p>
                    <a:p>
                      <a:pPr algn="l"/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Visite des lieux</a:t>
                      </a:r>
                      <a:endParaRPr lang="fr-FR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/>
                        <a:buChar char="è"/>
                      </a:pPr>
                      <a:r>
                        <a:rPr lang="fr-FR" sz="1600" dirty="0" smtClean="0">
                          <a:solidFill>
                            <a:schemeClr val="tx2"/>
                          </a:solidFill>
                          <a:sym typeface="Wingdings" panose="05000000000000000000" pitchFamily="2" charset="2"/>
                        </a:rPr>
                        <a:t>Prise de</a:t>
                      </a:r>
                      <a:r>
                        <a:rPr lang="fr-FR" sz="1600" baseline="0" dirty="0" smtClean="0">
                          <a:solidFill>
                            <a:schemeClr val="tx2"/>
                          </a:solidFill>
                          <a:sym typeface="Wingdings" panose="05000000000000000000" pitchFamily="2" charset="2"/>
                        </a:rPr>
                        <a:t> connaissance de l’activité de l’entreprise, machines, procédés de soudage et  fabrication</a:t>
                      </a:r>
                    </a:p>
                    <a:p>
                      <a:pPr marL="0" indent="0" algn="l">
                        <a:buFont typeface="Wingdings"/>
                        <a:buNone/>
                      </a:pPr>
                      <a:endParaRPr lang="fr-FR" sz="1600" baseline="0" dirty="0" smtClean="0">
                        <a:solidFill>
                          <a:schemeClr val="tx2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285750" indent="-285750" algn="l">
                        <a:buFont typeface="Wingdings"/>
                        <a:buChar char="è"/>
                      </a:pPr>
                      <a:r>
                        <a:rPr lang="fr-FR" sz="1600" baseline="0" dirty="0" smtClean="0">
                          <a:solidFill>
                            <a:schemeClr val="tx2"/>
                          </a:solidFill>
                          <a:sym typeface="Wingdings" panose="05000000000000000000" pitchFamily="2" charset="2"/>
                        </a:rPr>
                        <a:t>Présentation de la démarche</a:t>
                      </a:r>
                      <a:endParaRPr lang="fr-FR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5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Démarche d’intervention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DFF-65B0-46CE-99FC-3992F56ADFF7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7" name="Triangle rectangle 6"/>
          <p:cNvSpPr/>
          <p:nvPr/>
        </p:nvSpPr>
        <p:spPr>
          <a:xfrm rot="10800000">
            <a:off x="7848000" y="0"/>
            <a:ext cx="1296000" cy="1296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52000">
                <a:schemeClr val="accent5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857669">
            <a:off x="8227101" y="355694"/>
            <a:ext cx="1076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70C0"/>
                </a:solidFill>
              </a:rPr>
              <a:t>EvRC</a:t>
            </a:r>
            <a:endParaRPr lang="fr-FR" sz="1200" dirty="0">
              <a:solidFill>
                <a:srgbClr val="0070C0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220122"/>
              </p:ext>
            </p:extLst>
          </p:nvPr>
        </p:nvGraphicFramePr>
        <p:xfrm>
          <a:off x="515721" y="2132856"/>
          <a:ext cx="8232743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500"/>
                <a:gridCol w="1835823"/>
                <a:gridCol w="1255415"/>
                <a:gridCol w="1569268"/>
                <a:gridCol w="224373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Phase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Quels acteurs</a:t>
                      </a:r>
                      <a:r>
                        <a:rPr lang="fr-FR" baseline="0" dirty="0" smtClean="0"/>
                        <a:t>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Où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Comment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Pourquoi ?</a:t>
                      </a:r>
                      <a:endParaRPr lang="fr-FR" dirty="0"/>
                    </a:p>
                  </a:txBody>
                  <a:tcPr/>
                </a:tc>
              </a:tr>
              <a:tr h="1501368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Phase 1</a:t>
                      </a:r>
                    </a:p>
                    <a:p>
                      <a:pPr marL="0" algn="l" defTabSz="914400" rtl="0" eaLnBrk="1" latinLnBrk="0" hangingPunct="1"/>
                      <a:endParaRPr lang="fr-FR" sz="1600" b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Etude des dangers liés aux produits </a:t>
                      </a:r>
                    </a:p>
                    <a:p>
                      <a:pPr algn="l"/>
                      <a:endParaRPr lang="fr-FR" sz="160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l"/>
                      <a:r>
                        <a:rPr lang="fr-FR" sz="1600" i="1" baseline="0" dirty="0" smtClean="0">
                          <a:solidFill>
                            <a:schemeClr val="tx2"/>
                          </a:solidFill>
                        </a:rPr>
                        <a:t>matériaux d’apport, de base, gaz, électrodes, anti-adhérent…</a:t>
                      </a:r>
                      <a:endParaRPr lang="fr-FR" sz="1600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aseline="0" dirty="0" smtClean="0">
                          <a:solidFill>
                            <a:schemeClr val="tx2"/>
                          </a:solidFill>
                        </a:rPr>
                        <a:t>Employeur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Entreprise</a:t>
                      </a:r>
                    </a:p>
                    <a:p>
                      <a:pPr algn="l"/>
                      <a:endParaRPr lang="fr-FR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Inventaire</a:t>
                      </a:r>
                      <a:r>
                        <a:rPr lang="fr-FR" sz="1600" baseline="0" dirty="0" smtClean="0">
                          <a:solidFill>
                            <a:schemeClr val="tx2"/>
                          </a:solidFill>
                        </a:rPr>
                        <a:t> des matériaux, produits utilisés</a:t>
                      </a:r>
                    </a:p>
                    <a:p>
                      <a:pPr algn="l"/>
                      <a:endParaRPr lang="fr-FR" sz="160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l"/>
                      <a:r>
                        <a:rPr lang="fr-FR" sz="1600" baseline="0" dirty="0" smtClean="0">
                          <a:solidFill>
                            <a:schemeClr val="tx2"/>
                          </a:solidFill>
                        </a:rPr>
                        <a:t>Recueil des FDS et FT auprès des fournisseurs</a:t>
                      </a:r>
                      <a:endParaRPr lang="fr-FR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-285750" algn="l" defTabSz="914400" rtl="0" eaLnBrk="1" latinLnBrk="0" hangingPunct="1">
                        <a:buFont typeface="Wingdings"/>
                        <a:buChar char="è"/>
                      </a:pP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Repérage des CMR, ACD</a:t>
                      </a:r>
                    </a:p>
                    <a:p>
                      <a:pPr marL="0" indent="0" algn="l" defTabSz="914400" rtl="0" eaLnBrk="1" latinLnBrk="0" hangingPunct="1">
                        <a:buFont typeface="Wingdings"/>
                        <a:buNone/>
                      </a:pPr>
                      <a:endParaRPr lang="fr-FR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fr-FR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Identification des autres dangers potentiels</a:t>
                      </a:r>
                      <a:endParaRPr lang="fr-FR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fr-FR" sz="1600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Chimiste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SIST 79</a:t>
                      </a:r>
                      <a:endParaRPr lang="fr-FR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2"/>
                          </a:solidFill>
                        </a:rPr>
                        <a:t>Analyse des propriétés</a:t>
                      </a:r>
                      <a:r>
                        <a:rPr lang="fr-FR" sz="1600" baseline="0" dirty="0" smtClean="0">
                          <a:solidFill>
                            <a:schemeClr val="tx2"/>
                          </a:solidFill>
                        </a:rPr>
                        <a:t> physico-chimiques, toxicologiques et réglementaires</a:t>
                      </a:r>
                    </a:p>
                    <a:p>
                      <a:pPr algn="l"/>
                      <a:r>
                        <a:rPr lang="fr-FR" sz="1600" baseline="0" dirty="0" smtClean="0">
                          <a:solidFill>
                            <a:schemeClr val="tx2"/>
                          </a:solidFill>
                        </a:rPr>
                        <a:t>des produits</a:t>
                      </a:r>
                      <a:endParaRPr lang="fr-FR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 algn="l">
                        <a:buFont typeface="Wingdings"/>
                        <a:buChar char="è"/>
                      </a:pPr>
                      <a:endParaRPr lang="fr-FR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23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</TotalTime>
  <Words>1841</Words>
  <Application>Microsoft Office PowerPoint</Application>
  <PresentationFormat>Affichage à l'écran (4:3)</PresentationFormat>
  <Paragraphs>453</Paragraphs>
  <Slides>40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Courier New</vt:lpstr>
      <vt:lpstr>Wingdings</vt:lpstr>
      <vt:lpstr>Thème Office</vt:lpstr>
      <vt:lpstr>Les fumées de soudage :  D’une intervention en prévention primaire à un cas clinique </vt:lpstr>
      <vt:lpstr>D’une intervention en prévention primaire… à un cas clinique </vt:lpstr>
      <vt:lpstr>Contexte de l’intervention </vt:lpstr>
      <vt:lpstr>Présentation de l’entreprise</vt:lpstr>
      <vt:lpstr>Méthodologie de l’EvRC</vt:lpstr>
      <vt:lpstr>Objectifs</vt:lpstr>
      <vt:lpstr>Intérêts communs</vt:lpstr>
      <vt:lpstr>Démarche d’intervention</vt:lpstr>
      <vt:lpstr>Démarche d’intervention</vt:lpstr>
      <vt:lpstr>Démarche d’intervention</vt:lpstr>
      <vt:lpstr>Démarche d’intervention</vt:lpstr>
      <vt:lpstr>Démarche d’intervention</vt:lpstr>
      <vt:lpstr>Phase 1</vt:lpstr>
      <vt:lpstr>Les fumées de soudage – nature des polluants</vt:lpstr>
      <vt:lpstr>Phase 1 : Outil d’analyse des FDS</vt:lpstr>
      <vt:lpstr>Phase 1 : Quelques résultats</vt:lpstr>
      <vt:lpstr>Phase 2</vt:lpstr>
      <vt:lpstr>L’atelier soudage</vt:lpstr>
      <vt:lpstr>Activité réelle / EPC / EPI</vt:lpstr>
      <vt:lpstr>Phase III</vt:lpstr>
      <vt:lpstr>Les fumées de soudage – effets sur la santé</vt:lpstr>
      <vt:lpstr>Les fumées de soudage – effets sur la santé</vt:lpstr>
      <vt:lpstr>Conseils de prévention</vt:lpstr>
      <vt:lpstr>Conseils de prévention</vt:lpstr>
      <vt:lpstr>D’une intervention en prévention primaire… à un cas clinique </vt:lpstr>
      <vt:lpstr>Contexte</vt:lpstr>
      <vt:lpstr>Contexte</vt:lpstr>
      <vt:lpstr>Métrologie d’atmosphère</vt:lpstr>
      <vt:lpstr>Métrologie d’atmosphère</vt:lpstr>
      <vt:lpstr>Métrologie d’atmosphère</vt:lpstr>
      <vt:lpstr>Métrologie d’atmosphère</vt:lpstr>
      <vt:lpstr>Métrologie d’atmosphère</vt:lpstr>
      <vt:lpstr>Métrologie d’atmosphère</vt:lpstr>
      <vt:lpstr>Dosages du manganèse sanguin</vt:lpstr>
      <vt:lpstr>Bilan</vt:lpstr>
      <vt:lpstr>Bilan</vt:lpstr>
      <vt:lpstr>Conseils de prévention</vt:lpstr>
      <vt:lpstr>Conclusion</vt:lpstr>
      <vt:lpstr>Conclusion générale</vt:lpstr>
      <vt:lpstr>Merci DE votre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e.pignot</dc:creator>
  <cp:lastModifiedBy>Mathilde CHARRUE</cp:lastModifiedBy>
  <cp:revision>126</cp:revision>
  <cp:lastPrinted>2018-10-02T15:33:13Z</cp:lastPrinted>
  <dcterms:created xsi:type="dcterms:W3CDTF">2018-02-06T15:11:00Z</dcterms:created>
  <dcterms:modified xsi:type="dcterms:W3CDTF">2018-10-22T08:37:53Z</dcterms:modified>
</cp:coreProperties>
</file>