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317" r:id="rId2"/>
    <p:sldId id="324" r:id="rId3"/>
    <p:sldId id="328" r:id="rId4"/>
    <p:sldId id="330" r:id="rId5"/>
    <p:sldId id="329" r:id="rId6"/>
    <p:sldId id="331" r:id="rId7"/>
    <p:sldId id="332" r:id="rId8"/>
    <p:sldId id="333" r:id="rId9"/>
    <p:sldId id="334" r:id="rId10"/>
    <p:sldId id="335" r:id="rId11"/>
    <p:sldId id="337" r:id="rId12"/>
    <p:sldId id="338" r:id="rId13"/>
    <p:sldId id="339" r:id="rId14"/>
    <p:sldId id="340" r:id="rId15"/>
    <p:sldId id="341" r:id="rId16"/>
    <p:sldId id="342" r:id="rId17"/>
    <p:sldId id="343" r:id="rId18"/>
    <p:sldId id="344" r:id="rId19"/>
    <p:sldId id="353" r:id="rId20"/>
    <p:sldId id="347" r:id="rId21"/>
    <p:sldId id="346" r:id="rId22"/>
    <p:sldId id="354" r:id="rId23"/>
    <p:sldId id="349" r:id="rId24"/>
    <p:sldId id="351" r:id="rId25"/>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D00"/>
    <a:srgbClr val="36A9E1"/>
    <a:srgbClr val="4175A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71" d="100"/>
          <a:sy n="71" d="100"/>
        </p:scale>
        <p:origin x="4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20796-308C-4498-B649-EB97F8ADC142}" type="datetimeFigureOut">
              <a:rPr lang="fr-FR" smtClean="0"/>
              <a:t>21/03/2023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45B29-1D30-48CA-AB20-728F16ED9C68}" type="slidenum">
              <a:rPr lang="fr-FR" smtClean="0"/>
              <a:t>‹N°›</a:t>
            </a:fld>
            <a:endParaRPr lang="fr-FR"/>
          </a:p>
        </p:txBody>
      </p:sp>
    </p:spTree>
    <p:extLst>
      <p:ext uri="{BB962C8B-B14F-4D97-AF65-F5344CB8AC3E}">
        <p14:creationId xmlns:p14="http://schemas.microsoft.com/office/powerpoint/2010/main" val="213998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D44524-2561-4F2E-BCE5-719A837F29B4}"/>
              </a:ext>
            </a:extLst>
          </p:cNvPr>
          <p:cNvSpPr>
            <a:spLocks noGrp="1"/>
          </p:cNvSpPr>
          <p:nvPr>
            <p:ph type="title"/>
          </p:nvPr>
        </p:nvSpPr>
        <p:spPr/>
        <p:txBody>
          <a:bodyPr/>
          <a:lstStyle/>
          <a:p>
            <a:r>
              <a:rPr lang="fr-FR"/>
              <a:t>Modifiez le style du titre</a:t>
            </a:r>
          </a:p>
        </p:txBody>
      </p:sp>
      <p:sp>
        <p:nvSpPr>
          <p:cNvPr id="3" name="Espace réservé du pied de page 2">
            <a:extLst>
              <a:ext uri="{FF2B5EF4-FFF2-40B4-BE49-F238E27FC236}">
                <a16:creationId xmlns:a16="http://schemas.microsoft.com/office/drawing/2014/main" id="{C656B69E-2957-43EB-96BC-5997C0F0B97F}"/>
              </a:ext>
            </a:extLst>
          </p:cNvPr>
          <p:cNvSpPr>
            <a:spLocks noGrp="1"/>
          </p:cNvSpPr>
          <p:nvPr>
            <p:ph type="ftr" sz="quarter" idx="10"/>
          </p:nvPr>
        </p:nvSpPr>
        <p:spPr/>
        <p:txBody>
          <a:bodyPr/>
          <a:lstStyle/>
          <a:p>
            <a:r>
              <a:rPr lang="fr-FR"/>
              <a:t>SPST 19-24 Tous droits réservés</a:t>
            </a:r>
          </a:p>
        </p:txBody>
      </p:sp>
      <p:sp>
        <p:nvSpPr>
          <p:cNvPr id="4" name="Espace réservé du numéro de diapositive 3">
            <a:extLst>
              <a:ext uri="{FF2B5EF4-FFF2-40B4-BE49-F238E27FC236}">
                <a16:creationId xmlns:a16="http://schemas.microsoft.com/office/drawing/2014/main" id="{FA47B05F-9D61-4983-A324-A49E687D7D06}"/>
              </a:ext>
            </a:extLst>
          </p:cNvPr>
          <p:cNvSpPr>
            <a:spLocks noGrp="1"/>
          </p:cNvSpPr>
          <p:nvPr>
            <p:ph type="sldNum" sz="quarter" idx="11"/>
          </p:nvPr>
        </p:nvSpPr>
        <p:spPr/>
        <p:txBody>
          <a:bodyPr/>
          <a:lstStyle/>
          <a:p>
            <a:fld id="{981DD56D-24A9-4876-992F-4D06AC793533}" type="slidenum">
              <a:rPr lang="fr-FR" smtClean="0"/>
              <a:t>‹N°›</a:t>
            </a:fld>
            <a:endParaRPr lang="fr-FR"/>
          </a:p>
        </p:txBody>
      </p:sp>
      <p:sp>
        <p:nvSpPr>
          <p:cNvPr id="6" name="ZoneTexte 5">
            <a:extLst>
              <a:ext uri="{FF2B5EF4-FFF2-40B4-BE49-F238E27FC236}">
                <a16:creationId xmlns:a16="http://schemas.microsoft.com/office/drawing/2014/main" id="{C1D9CB03-AFA5-45D5-8491-96FC634B1FE6}"/>
              </a:ext>
            </a:extLst>
          </p:cNvPr>
          <p:cNvSpPr txBox="1"/>
          <p:nvPr userDrawn="1"/>
        </p:nvSpPr>
        <p:spPr>
          <a:xfrm>
            <a:off x="3051018" y="3246597"/>
            <a:ext cx="6102034" cy="369332"/>
          </a:xfrm>
          <a:prstGeom prst="rect">
            <a:avLst/>
          </a:prstGeom>
          <a:noFill/>
        </p:spPr>
        <p:txBody>
          <a:bodyPr wrap="square">
            <a:spAutoFit/>
          </a:bodyPr>
          <a:lstStyle/>
          <a:p>
            <a:r>
              <a:rPr lang="fr-FR" dirty="0"/>
              <a:t>Orange #EF7D00</a:t>
            </a:r>
          </a:p>
        </p:txBody>
      </p:sp>
      <p:sp>
        <p:nvSpPr>
          <p:cNvPr id="8" name="ZoneTexte 7">
            <a:extLst>
              <a:ext uri="{FF2B5EF4-FFF2-40B4-BE49-F238E27FC236}">
                <a16:creationId xmlns:a16="http://schemas.microsoft.com/office/drawing/2014/main" id="{251A58A7-A9A9-4BEE-A847-2A1CC8553ED5}"/>
              </a:ext>
            </a:extLst>
          </p:cNvPr>
          <p:cNvSpPr txBox="1"/>
          <p:nvPr userDrawn="1"/>
        </p:nvSpPr>
        <p:spPr>
          <a:xfrm>
            <a:off x="3051018" y="4124783"/>
            <a:ext cx="6102034" cy="369332"/>
          </a:xfrm>
          <a:prstGeom prst="rect">
            <a:avLst/>
          </a:prstGeom>
          <a:noFill/>
        </p:spPr>
        <p:txBody>
          <a:bodyPr wrap="square">
            <a:spAutoFit/>
          </a:bodyPr>
          <a:lstStyle/>
          <a:p>
            <a:r>
              <a:rPr lang="fr-FR" dirty="0"/>
              <a:t>Bleu foncé  #4175A4</a:t>
            </a:r>
          </a:p>
        </p:txBody>
      </p:sp>
      <p:sp>
        <p:nvSpPr>
          <p:cNvPr id="10" name="ZoneTexte 9">
            <a:extLst>
              <a:ext uri="{FF2B5EF4-FFF2-40B4-BE49-F238E27FC236}">
                <a16:creationId xmlns:a16="http://schemas.microsoft.com/office/drawing/2014/main" id="{F7BA9DB7-A840-400A-B46F-023FE8C7E2FA}"/>
              </a:ext>
            </a:extLst>
          </p:cNvPr>
          <p:cNvSpPr txBox="1"/>
          <p:nvPr userDrawn="1"/>
        </p:nvSpPr>
        <p:spPr>
          <a:xfrm>
            <a:off x="2906162" y="2452682"/>
            <a:ext cx="6102034" cy="369332"/>
          </a:xfrm>
          <a:prstGeom prst="rect">
            <a:avLst/>
          </a:prstGeom>
          <a:noFill/>
        </p:spPr>
        <p:txBody>
          <a:bodyPr wrap="square">
            <a:spAutoFit/>
          </a:bodyPr>
          <a:lstStyle/>
          <a:p>
            <a:r>
              <a:rPr lang="fr-FR" dirty="0"/>
              <a:t>Bleu turquoise #36A9E1</a:t>
            </a:r>
          </a:p>
        </p:txBody>
      </p:sp>
    </p:spTree>
    <p:extLst>
      <p:ext uri="{BB962C8B-B14F-4D97-AF65-F5344CB8AC3E}">
        <p14:creationId xmlns:p14="http://schemas.microsoft.com/office/powerpoint/2010/main" val="3224858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rtlCol="0"/>
          <a:lstStyle>
            <a:lvl1pPr>
              <a:defRPr>
                <a:solidFill>
                  <a:srgbClr val="1C5D97"/>
                </a:solidFill>
              </a:defRPr>
            </a:lvl1pPr>
          </a:lstStyle>
          <a:p>
            <a:pPr rtl="0"/>
            <a:r>
              <a:rPr lang="fr-FR" noProof="0" dirty="0"/>
              <a:t>Cliquez pour modifier le titre de la page</a:t>
            </a:r>
          </a:p>
        </p:txBody>
      </p:sp>
      <p:sp>
        <p:nvSpPr>
          <p:cNvPr id="7" name="Sous-titr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rtlCol="0"/>
          <a:lstStyle>
            <a:lvl1pPr marL="0" indent="0">
              <a:buNone/>
              <a:defRPr lang="fr-FR" sz="2000" b="1" kern="1200" noProof="0" dirty="0">
                <a:solidFill>
                  <a:srgbClr val="EF7D00"/>
                </a:solidFill>
                <a:latin typeface="+mn-lt"/>
                <a:ea typeface="+mn-ea"/>
                <a:cs typeface="+mn-cs"/>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Sous-titre</a:t>
            </a:r>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432000" y="1512000"/>
            <a:ext cx="5472000" cy="468000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texte 4">
            <a:extLst>
              <a:ext uri="{FF2B5EF4-FFF2-40B4-BE49-F238E27FC236}">
                <a16:creationId xmlns:a16="http://schemas.microsoft.com/office/drawing/2014/main" id="{7867C73D-EE16-41D1-B7CE-A35C765E3B8D}"/>
              </a:ext>
            </a:extLst>
          </p:cNvPr>
          <p:cNvSpPr>
            <a:spLocks noGrp="1"/>
          </p:cNvSpPr>
          <p:nvPr>
            <p:ph type="body" sz="quarter" idx="12" hasCustomPrompt="1"/>
          </p:nvPr>
        </p:nvSpPr>
        <p:spPr>
          <a:xfrm>
            <a:off x="6299887" y="1511250"/>
            <a:ext cx="5472113" cy="468000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0"/>
          <a:lstStyle/>
          <a:p>
            <a:r>
              <a:rPr lang="fr-FR"/>
              <a:t>SPST 19-24 Tous droits réservés</a:t>
            </a:r>
          </a:p>
        </p:txBody>
      </p:sp>
      <p:sp>
        <p:nvSpPr>
          <p:cNvPr id="5" name="Espace réservé du numéro de diapositive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rtlCol="0"/>
          <a:lstStyle/>
          <a:p>
            <a:fld id="{981DD56D-24A9-4876-992F-4D06AC793533}" type="slidenum">
              <a:rPr lang="fr-FR" smtClean="0"/>
              <a:t>‹N°›</a:t>
            </a:fld>
            <a:endParaRPr lang="fr-FR"/>
          </a:p>
        </p:txBody>
      </p:sp>
    </p:spTree>
    <p:extLst>
      <p:ext uri="{BB962C8B-B14F-4D97-AF65-F5344CB8AC3E}">
        <p14:creationId xmlns:p14="http://schemas.microsoft.com/office/powerpoint/2010/main" val="1354084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rtlCol="0"/>
          <a:lstStyle>
            <a:lvl1pPr>
              <a:defRPr>
                <a:solidFill>
                  <a:srgbClr val="1C5D97"/>
                </a:solidFill>
              </a:defRPr>
            </a:lvl1pPr>
          </a:lstStyle>
          <a:p>
            <a:pPr rtl="0"/>
            <a:r>
              <a:rPr lang="fr-FR" noProof="0" dirty="0"/>
              <a:t>Cliquez pour modifier le titre de la page</a:t>
            </a:r>
          </a:p>
        </p:txBody>
      </p:sp>
      <p:sp>
        <p:nvSpPr>
          <p:cNvPr id="9" name="Sous-titr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rtlCol="0"/>
          <a:lstStyle>
            <a:lvl1pPr marL="0" indent="0">
              <a:buNone/>
              <a:defRPr lang="fr-FR" sz="2000" b="1" kern="1200" noProof="0" dirty="0">
                <a:solidFill>
                  <a:srgbClr val="EF7D00"/>
                </a:solidFill>
                <a:latin typeface="+mn-lt"/>
                <a:ea typeface="+mn-ea"/>
                <a:cs typeface="+mn-cs"/>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Sous-titre</a:t>
            </a:r>
          </a:p>
        </p:txBody>
      </p:sp>
      <p:sp>
        <p:nvSpPr>
          <p:cNvPr id="3" name="Espace réservé du contenu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512000"/>
            <a:ext cx="3600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a:extLst>
              <a:ext uri="{FF2B5EF4-FFF2-40B4-BE49-F238E27FC236}">
                <a16:creationId xmlns:a16="http://schemas.microsoft.com/office/drawing/2014/main" id="{16A38E24-EB1C-472F-B631-5DF32F9C4CF5}"/>
              </a:ext>
            </a:extLst>
          </p:cNvPr>
          <p:cNvSpPr>
            <a:spLocks noGrp="1"/>
          </p:cNvSpPr>
          <p:nvPr>
            <p:ph type="body" sz="quarter" idx="12" hasCustomPrompt="1"/>
          </p:nvPr>
        </p:nvSpPr>
        <p:spPr>
          <a:xfrm>
            <a:off x="4301550" y="1511476"/>
            <a:ext cx="3600450" cy="4679249"/>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1" name="Espace réservé du texte 5">
            <a:extLst>
              <a:ext uri="{FF2B5EF4-FFF2-40B4-BE49-F238E27FC236}">
                <a16:creationId xmlns:a16="http://schemas.microsoft.com/office/drawing/2014/main" id="{5B4A252E-78C9-4F76-98A4-A4B580AD072A}"/>
              </a:ext>
            </a:extLst>
          </p:cNvPr>
          <p:cNvSpPr>
            <a:spLocks noGrp="1"/>
          </p:cNvSpPr>
          <p:nvPr>
            <p:ph type="body" sz="quarter" idx="13" hasCustomPrompt="1"/>
          </p:nvPr>
        </p:nvSpPr>
        <p:spPr>
          <a:xfrm>
            <a:off x="8171550" y="1511475"/>
            <a:ext cx="3600450" cy="467925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6D4BCA97-F31B-451D-82F8-6E000DF2118A}"/>
              </a:ext>
            </a:extLst>
          </p:cNvPr>
          <p:cNvSpPr>
            <a:spLocks noGrp="1"/>
          </p:cNvSpPr>
          <p:nvPr>
            <p:ph type="ftr" sz="quarter" idx="14"/>
          </p:nvPr>
        </p:nvSpPr>
        <p:spPr/>
        <p:txBody>
          <a:bodyPr rtlCol="0"/>
          <a:lstStyle/>
          <a:p>
            <a:r>
              <a:rPr lang="fr-FR"/>
              <a:t>SPST 19-24 Tous droits réservés</a:t>
            </a:r>
          </a:p>
        </p:txBody>
      </p:sp>
      <p:sp>
        <p:nvSpPr>
          <p:cNvPr id="6" name="Espace réservé du numéro de diapositive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rtlCol="0"/>
          <a:lstStyle/>
          <a:p>
            <a:fld id="{981DD56D-24A9-4876-992F-4D06AC793533}" type="slidenum">
              <a:rPr lang="fr-FR" smtClean="0"/>
              <a:t>‹N°›</a:t>
            </a:fld>
            <a:endParaRPr lang="fr-FR"/>
          </a:p>
        </p:txBody>
      </p:sp>
    </p:spTree>
    <p:extLst>
      <p:ext uri="{BB962C8B-B14F-4D97-AF65-F5344CB8AC3E}">
        <p14:creationId xmlns:p14="http://schemas.microsoft.com/office/powerpoint/2010/main" val="2286153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rtlCol="0"/>
          <a:lstStyle>
            <a:lvl1pPr>
              <a:defRPr>
                <a:solidFill>
                  <a:srgbClr val="1C5D97"/>
                </a:solidFill>
              </a:defRPr>
            </a:lvl1pPr>
          </a:lstStyle>
          <a:p>
            <a:pPr rtl="0"/>
            <a:r>
              <a:rPr lang="fr-FR" noProof="0" dirty="0"/>
              <a:t>Cliquez pour modifier le titre de la page</a:t>
            </a:r>
          </a:p>
        </p:txBody>
      </p:sp>
      <p:sp>
        <p:nvSpPr>
          <p:cNvPr id="10" name="Sous-titr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rtlCol="0"/>
          <a:lstStyle>
            <a:lvl1pPr marL="0" indent="0">
              <a:buNone/>
              <a:defRPr lang="fr-FR" sz="2000" b="1" kern="1200" noProof="0" dirty="0">
                <a:solidFill>
                  <a:srgbClr val="EF7D00"/>
                </a:solidFill>
                <a:latin typeface="+mn-lt"/>
                <a:ea typeface="+mn-ea"/>
                <a:cs typeface="+mn-cs"/>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Sous-titre</a:t>
            </a:r>
          </a:p>
        </p:txBody>
      </p:sp>
      <p:sp>
        <p:nvSpPr>
          <p:cNvPr id="3" name="Espace réservé du contenu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512000"/>
            <a:ext cx="2160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412" y="1512000"/>
            <a:ext cx="2160588" cy="467925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3" name="Espace réservé du texte 5">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1412" y="1512000"/>
            <a:ext cx="2160588" cy="467925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5" name="Espace réservé du texte 6">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316412" y="1507535"/>
            <a:ext cx="2160588" cy="467925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7" name="Espace réservé du texte 7">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9611412" y="1507535"/>
            <a:ext cx="2160588" cy="4683715"/>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2D09234E-176D-4BBF-9391-7B6F018C51AB}"/>
              </a:ext>
            </a:extLst>
          </p:cNvPr>
          <p:cNvSpPr>
            <a:spLocks noGrp="1"/>
          </p:cNvSpPr>
          <p:nvPr>
            <p:ph type="ftr" sz="quarter" idx="16"/>
          </p:nvPr>
        </p:nvSpPr>
        <p:spPr/>
        <p:txBody>
          <a:bodyPr rtlCol="0"/>
          <a:lstStyle/>
          <a:p>
            <a:r>
              <a:rPr lang="fr-FR"/>
              <a:t>SPST 19-24 Tous droits réservés</a:t>
            </a:r>
          </a:p>
        </p:txBody>
      </p:sp>
      <p:sp>
        <p:nvSpPr>
          <p:cNvPr id="6" name="Espace réservé du numéro de diapositive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rtlCol="0"/>
          <a:lstStyle/>
          <a:p>
            <a:fld id="{981DD56D-24A9-4876-992F-4D06AC793533}" type="slidenum">
              <a:rPr lang="fr-FR" smtClean="0"/>
              <a:t>‹N°›</a:t>
            </a:fld>
            <a:endParaRPr lang="fr-FR"/>
          </a:p>
        </p:txBody>
      </p:sp>
    </p:spTree>
    <p:extLst>
      <p:ext uri="{BB962C8B-B14F-4D97-AF65-F5344CB8AC3E}">
        <p14:creationId xmlns:p14="http://schemas.microsoft.com/office/powerpoint/2010/main" val="1675671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re uniquemen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rtlCol="0"/>
          <a:lstStyle>
            <a:lvl1pPr>
              <a:defRPr>
                <a:solidFill>
                  <a:srgbClr val="1C5D97"/>
                </a:solidFill>
              </a:defRPr>
            </a:lvl1pPr>
          </a:lstStyle>
          <a:p>
            <a:pPr rtl="0"/>
            <a:r>
              <a:rPr lang="fr-FR" noProof="0" dirty="0"/>
              <a:t>Cliquez pour modifier le titre de la page</a:t>
            </a:r>
          </a:p>
        </p:txBody>
      </p:sp>
      <p:sp>
        <p:nvSpPr>
          <p:cNvPr id="5" name="Sous-titr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rtlCol="0"/>
          <a:lstStyle>
            <a:lvl1pPr marL="0" indent="0">
              <a:buNone/>
              <a:defRPr lang="fr-FR" sz="2000" b="1" kern="1200" noProof="0" dirty="0">
                <a:solidFill>
                  <a:srgbClr val="EF7D00"/>
                </a:solidFill>
                <a:latin typeface="+mn-lt"/>
                <a:ea typeface="+mn-ea"/>
                <a:cs typeface="+mn-cs"/>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Sous-titre</a:t>
            </a:r>
          </a:p>
        </p:txBody>
      </p:sp>
      <p:sp>
        <p:nvSpPr>
          <p:cNvPr id="3" name="Espace réservé du pied de page 2">
            <a:extLst>
              <a:ext uri="{FF2B5EF4-FFF2-40B4-BE49-F238E27FC236}">
                <a16:creationId xmlns:a16="http://schemas.microsoft.com/office/drawing/2014/main" id="{08CCB8C2-B6A2-4C69-8D3A-57420A034BA4}"/>
              </a:ext>
            </a:extLst>
          </p:cNvPr>
          <p:cNvSpPr>
            <a:spLocks noGrp="1"/>
          </p:cNvSpPr>
          <p:nvPr>
            <p:ph type="ftr" sz="quarter" idx="12"/>
          </p:nvPr>
        </p:nvSpPr>
        <p:spPr/>
        <p:txBody>
          <a:bodyPr rtlCol="0"/>
          <a:lstStyle/>
          <a:p>
            <a:r>
              <a:rPr lang="fr-FR"/>
              <a:t>SPST 19-24 Tous droits réservés</a:t>
            </a:r>
          </a:p>
        </p:txBody>
      </p:sp>
      <p:sp>
        <p:nvSpPr>
          <p:cNvPr id="4" name="Espace réservé du numéro de diapositive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rtlCol="0"/>
          <a:lstStyle/>
          <a:p>
            <a:fld id="{981DD56D-24A9-4876-992F-4D06AC793533}" type="slidenum">
              <a:rPr lang="fr-FR" smtClean="0"/>
              <a:t>‹N°›</a:t>
            </a:fld>
            <a:endParaRPr lang="fr-FR"/>
          </a:p>
        </p:txBody>
      </p:sp>
    </p:spTree>
    <p:extLst>
      <p:ext uri="{BB962C8B-B14F-4D97-AF65-F5344CB8AC3E}">
        <p14:creationId xmlns:p14="http://schemas.microsoft.com/office/powerpoint/2010/main" val="1604648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6D0504D-4610-4E9E-A2DB-8B701F044BBC}"/>
              </a:ext>
            </a:extLst>
          </p:cNvPr>
          <p:cNvSpPr>
            <a:spLocks noGrp="1"/>
          </p:cNvSpPr>
          <p:nvPr>
            <p:ph type="ftr" sz="quarter" idx="12"/>
          </p:nvPr>
        </p:nvSpPr>
        <p:spPr/>
        <p:txBody>
          <a:bodyPr rtlCol="0"/>
          <a:lstStyle/>
          <a:p>
            <a:r>
              <a:rPr lang="fr-FR"/>
              <a:t>SPST 19-24 Tous droits réservés</a:t>
            </a:r>
          </a:p>
        </p:txBody>
      </p:sp>
      <p:sp>
        <p:nvSpPr>
          <p:cNvPr id="3" name="Espace réservé du numéro de diapositive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rtlCol="0"/>
          <a:lstStyle/>
          <a:p>
            <a:fld id="{981DD56D-24A9-4876-992F-4D06AC793533}" type="slidenum">
              <a:rPr lang="fr-FR" smtClean="0"/>
              <a:t>‹N°›</a:t>
            </a:fld>
            <a:endParaRPr lang="fr-FR"/>
          </a:p>
        </p:txBody>
      </p:sp>
      <p:sp>
        <p:nvSpPr>
          <p:cNvPr id="4" name="Titre 3">
            <a:extLst>
              <a:ext uri="{FF2B5EF4-FFF2-40B4-BE49-F238E27FC236}">
                <a16:creationId xmlns:a16="http://schemas.microsoft.com/office/drawing/2014/main" id="{90694D9D-C633-4D52-965E-E5BBD9883037}"/>
              </a:ext>
            </a:extLst>
          </p:cNvPr>
          <p:cNvSpPr>
            <a:spLocks noGrp="1"/>
          </p:cNvSpPr>
          <p:nvPr>
            <p:ph type="title"/>
          </p:nvPr>
        </p:nvSpPr>
        <p:spPr/>
        <p:txBody>
          <a:bodyPr rtlCol="0"/>
          <a:lstStyle/>
          <a:p>
            <a:pPr rtl="0"/>
            <a:r>
              <a:rPr lang="fr-FR" noProof="0"/>
              <a:t>Modifiez le style du titre</a:t>
            </a:r>
          </a:p>
        </p:txBody>
      </p:sp>
    </p:spTree>
    <p:extLst>
      <p:ext uri="{BB962C8B-B14F-4D97-AF65-F5344CB8AC3E}">
        <p14:creationId xmlns:p14="http://schemas.microsoft.com/office/powerpoint/2010/main" val="3685846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2695B4-4AF0-4C7E-8131-52476390406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E95F989-DACE-4115-AE88-3D21CDF55A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B20ABAA-8ADE-4E9C-B4D5-5D1A69168ECF}"/>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57A7F687-A8E4-4DBB-9E93-3C78C54B0D2B}"/>
              </a:ext>
            </a:extLst>
          </p:cNvPr>
          <p:cNvSpPr>
            <a:spLocks noGrp="1"/>
          </p:cNvSpPr>
          <p:nvPr>
            <p:ph type="ftr" sz="quarter" idx="11"/>
          </p:nvPr>
        </p:nvSpPr>
        <p:spPr/>
        <p:txBody>
          <a:bodyPr/>
          <a:lstStyle/>
          <a:p>
            <a:r>
              <a:rPr lang="fr-FR"/>
              <a:t>SPST 19-24 Tous droits réservés</a:t>
            </a:r>
          </a:p>
        </p:txBody>
      </p:sp>
      <p:sp>
        <p:nvSpPr>
          <p:cNvPr id="6" name="Espace réservé du numéro de diapositive 5">
            <a:extLst>
              <a:ext uri="{FF2B5EF4-FFF2-40B4-BE49-F238E27FC236}">
                <a16:creationId xmlns:a16="http://schemas.microsoft.com/office/drawing/2014/main" id="{F6209E30-2103-4240-A46C-677D10E109B6}"/>
              </a:ext>
            </a:extLst>
          </p:cNvPr>
          <p:cNvSpPr>
            <a:spLocks noGrp="1"/>
          </p:cNvSpPr>
          <p:nvPr>
            <p:ph type="sldNum" sz="quarter" idx="12"/>
          </p:nvPr>
        </p:nvSpPr>
        <p:spPr/>
        <p:txBody>
          <a:bodyPr/>
          <a:lstStyle/>
          <a:p>
            <a:fld id="{981DD56D-24A9-4876-992F-4D06AC793533}" type="slidenum">
              <a:rPr lang="fr-FR" smtClean="0"/>
              <a:t>‹N°›</a:t>
            </a:fld>
            <a:endParaRPr lang="fr-FR"/>
          </a:p>
        </p:txBody>
      </p:sp>
    </p:spTree>
    <p:extLst>
      <p:ext uri="{BB962C8B-B14F-4D97-AF65-F5344CB8AC3E}">
        <p14:creationId xmlns:p14="http://schemas.microsoft.com/office/powerpoint/2010/main" val="3411263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E43A9EB-0780-4041-AE13-4795A6F4CA5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a:extLst>
              <a:ext uri="{FF2B5EF4-FFF2-40B4-BE49-F238E27FC236}">
                <a16:creationId xmlns:a16="http://schemas.microsoft.com/office/drawing/2014/main" id="{1E50D735-5605-49D1-9721-D6DBFA2189B8}"/>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C4DF7700-F90C-4733-AD49-0BECB3F1B137}"/>
              </a:ext>
            </a:extLst>
          </p:cNvPr>
          <p:cNvSpPr>
            <a:spLocks noGrp="1"/>
          </p:cNvSpPr>
          <p:nvPr>
            <p:ph type="ftr" sz="quarter" idx="11"/>
          </p:nvPr>
        </p:nvSpPr>
        <p:spPr/>
        <p:txBody>
          <a:bodyPr/>
          <a:lstStyle/>
          <a:p>
            <a:r>
              <a:rPr lang="fr-FR"/>
              <a:t>SPST 19-24 Tous droits réservés</a:t>
            </a:r>
          </a:p>
        </p:txBody>
      </p:sp>
      <p:sp>
        <p:nvSpPr>
          <p:cNvPr id="6" name="Espace réservé du numéro de diapositive 5">
            <a:extLst>
              <a:ext uri="{FF2B5EF4-FFF2-40B4-BE49-F238E27FC236}">
                <a16:creationId xmlns:a16="http://schemas.microsoft.com/office/drawing/2014/main" id="{C79E77FB-07A3-4AF7-891E-51EBA62D0754}"/>
              </a:ext>
            </a:extLst>
          </p:cNvPr>
          <p:cNvSpPr>
            <a:spLocks noGrp="1"/>
          </p:cNvSpPr>
          <p:nvPr>
            <p:ph type="sldNum" sz="quarter" idx="12"/>
          </p:nvPr>
        </p:nvSpPr>
        <p:spPr/>
        <p:txBody>
          <a:bodyPr/>
          <a:lstStyle/>
          <a:p>
            <a:fld id="{8E6BF679-D92F-4EF2-82D7-77665D581CD9}" type="slidenum">
              <a:rPr lang="fr-FR" smtClean="0"/>
              <a:t>‹N°›</a:t>
            </a:fld>
            <a:endParaRPr lang="fr-FR"/>
          </a:p>
        </p:txBody>
      </p:sp>
      <p:sp>
        <p:nvSpPr>
          <p:cNvPr id="11" name="Titre 3">
            <a:extLst>
              <a:ext uri="{FF2B5EF4-FFF2-40B4-BE49-F238E27FC236}">
                <a16:creationId xmlns:a16="http://schemas.microsoft.com/office/drawing/2014/main" id="{28316F72-C2BF-4424-8AC9-6AA6D636362E}"/>
              </a:ext>
            </a:extLst>
          </p:cNvPr>
          <p:cNvSpPr>
            <a:spLocks noGrp="1"/>
          </p:cNvSpPr>
          <p:nvPr>
            <p:ph type="title"/>
          </p:nvPr>
        </p:nvSpPr>
        <p:spPr>
          <a:xfrm>
            <a:off x="1859439" y="318366"/>
            <a:ext cx="9924717" cy="812508"/>
          </a:xfrm>
        </p:spPr>
        <p:txBody>
          <a:bodyPr>
            <a:normAutofit/>
          </a:bodyPr>
          <a:lstStyle/>
          <a:p>
            <a:r>
              <a:rPr lang="fr-FR" sz="3600">
                <a:solidFill>
                  <a:schemeClr val="tx1">
                    <a:lumMod val="75000"/>
                    <a:lumOff val="25000"/>
                  </a:schemeClr>
                </a:solidFill>
                <a:latin typeface="Century Gothic" panose="020B0502020202020204" pitchFamily="34" charset="0"/>
              </a:rPr>
              <a:t>Modifiez le style du titre</a:t>
            </a:r>
            <a:endParaRPr lang="fr-FR" sz="36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4103839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5191BD72-9C02-4F0F-97B2-BBF914064065}"/>
              </a:ext>
            </a:extLst>
          </p:cNvPr>
          <p:cNvSpPr>
            <a:spLocks noGrp="1"/>
          </p:cNvSpPr>
          <p:nvPr>
            <p:ph type="ftr" sz="quarter" idx="11"/>
          </p:nvPr>
        </p:nvSpPr>
        <p:spPr/>
        <p:txBody>
          <a:bodyPr/>
          <a:lstStyle/>
          <a:p>
            <a:r>
              <a:rPr lang="fr-FR"/>
              <a:t>SPST 19-24 Tous droits réservés</a:t>
            </a:r>
          </a:p>
        </p:txBody>
      </p:sp>
      <p:sp>
        <p:nvSpPr>
          <p:cNvPr id="4" name="Espace réservé du numéro de diapositive 3">
            <a:extLst>
              <a:ext uri="{FF2B5EF4-FFF2-40B4-BE49-F238E27FC236}">
                <a16:creationId xmlns:a16="http://schemas.microsoft.com/office/drawing/2014/main" id="{92415CBF-635E-42A2-B437-63B98CE53D3A}"/>
              </a:ext>
            </a:extLst>
          </p:cNvPr>
          <p:cNvSpPr>
            <a:spLocks noGrp="1"/>
          </p:cNvSpPr>
          <p:nvPr>
            <p:ph type="sldNum" sz="quarter" idx="12"/>
          </p:nvPr>
        </p:nvSpPr>
        <p:spPr/>
        <p:txBody>
          <a:bodyPr/>
          <a:lstStyle/>
          <a:p>
            <a:fld id="{8E6BF679-D92F-4EF2-82D7-77665D581CD9}" type="slidenum">
              <a:rPr lang="fr-FR" smtClean="0"/>
              <a:t>‹N°›</a:t>
            </a:fld>
            <a:endParaRPr lang="fr-FR"/>
          </a:p>
        </p:txBody>
      </p:sp>
    </p:spTree>
    <p:extLst>
      <p:ext uri="{BB962C8B-B14F-4D97-AF65-F5344CB8AC3E}">
        <p14:creationId xmlns:p14="http://schemas.microsoft.com/office/powerpoint/2010/main" val="2098774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Merci de votre attention">
    <p:bg>
      <p:bgPr>
        <a:solidFill>
          <a:schemeClr val="bg1">
            <a:lumMod val="95000"/>
          </a:schemeClr>
        </a:solidFill>
        <a:effectLst/>
      </p:bgPr>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dirty="0"/>
              <a:t>Insérez ou glissez-déplacez votre photo ici</a:t>
            </a:r>
          </a:p>
        </p:txBody>
      </p:sp>
      <p:sp>
        <p:nvSpPr>
          <p:cNvPr id="2" name="Titr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58200" y="2798354"/>
            <a:ext cx="3733800" cy="1013684"/>
          </a:xfrm>
          <a:solidFill>
            <a:schemeClr val="bg1"/>
          </a:solidFill>
        </p:spPr>
        <p:txBody>
          <a:bodyPr vert="horz" lIns="108000" tIns="108000" rIns="252000" bIns="180000" rtlCol="0" anchor="t">
            <a:noAutofit/>
          </a:bodyPr>
          <a:lstStyle>
            <a:lvl1pPr algn="r">
              <a:lnSpc>
                <a:spcPct val="70000"/>
              </a:lnSpc>
              <a:defRPr lang="en-ZA" sz="3600" b="1" spc="300" dirty="0"/>
            </a:lvl1pPr>
          </a:lstStyle>
          <a:p>
            <a:pPr lvl="0" algn="r" rtl="0"/>
            <a:r>
              <a:rPr lang="fr-FR" noProof="0" dirty="0"/>
              <a:t>Merci de votre attention</a:t>
            </a:r>
          </a:p>
        </p:txBody>
      </p:sp>
      <p:sp>
        <p:nvSpPr>
          <p:cNvPr id="9" name="Espace réservé du texte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458200" y="3957705"/>
            <a:ext cx="2910342" cy="316800"/>
          </a:xfrm>
          <a:solidFill>
            <a:srgbClr val="1C5D97"/>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Nom complet</a:t>
            </a:r>
          </a:p>
        </p:txBody>
      </p:sp>
      <p:sp>
        <p:nvSpPr>
          <p:cNvPr id="10" name="Espace réservé du texte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306722"/>
            <a:ext cx="2910342" cy="316800"/>
          </a:xfrm>
          <a:solidFill>
            <a:srgbClr val="1C5D97"/>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Numéro de téléphone</a:t>
            </a:r>
          </a:p>
        </p:txBody>
      </p:sp>
      <p:sp>
        <p:nvSpPr>
          <p:cNvPr id="11" name="Espace réservé du texte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655739"/>
            <a:ext cx="2910342" cy="316800"/>
          </a:xfrm>
          <a:solidFill>
            <a:srgbClr val="36A9E1"/>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Poignée E-mail ou Réseaux sociaux</a:t>
            </a:r>
          </a:p>
        </p:txBody>
      </p:sp>
      <p:sp>
        <p:nvSpPr>
          <p:cNvPr id="12" name="Espace réservé du texte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004756"/>
            <a:ext cx="2910342" cy="316800"/>
          </a:xfrm>
          <a:solidFill>
            <a:srgbClr val="36A9E1"/>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Site web de l’entreprise</a:t>
            </a:r>
          </a:p>
        </p:txBody>
      </p:sp>
      <p:sp>
        <p:nvSpPr>
          <p:cNvPr id="15" name="Rectangle 14">
            <a:extLst>
              <a:ext uri="{FF2B5EF4-FFF2-40B4-BE49-F238E27FC236}">
                <a16:creationId xmlns:a16="http://schemas.microsoft.com/office/drawing/2014/main" id="{9504A767-1C0B-484E-BF7D-CD42D30A52EE}"/>
              </a:ext>
            </a:extLst>
          </p:cNvPr>
          <p:cNvSpPr/>
          <p:nvPr/>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3" name="Rectangle 12">
            <a:extLst>
              <a:ext uri="{FF2B5EF4-FFF2-40B4-BE49-F238E27FC236}">
                <a16:creationId xmlns:a16="http://schemas.microsoft.com/office/drawing/2014/main" id="{EC0FBB1B-4F0E-4365-BF27-3150FC6C3B90}"/>
              </a:ext>
            </a:extLst>
          </p:cNvPr>
          <p:cNvSpPr/>
          <p:nvPr/>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Rectangle 7">
            <a:extLst>
              <a:ext uri="{FF2B5EF4-FFF2-40B4-BE49-F238E27FC236}">
                <a16:creationId xmlns:a16="http://schemas.microsoft.com/office/drawing/2014/main" id="{51DD44D8-4A8F-4693-B90A-166855B29D25}"/>
              </a:ext>
            </a:extLst>
          </p:cNvPr>
          <p:cNvSpPr/>
          <p:nvPr/>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a16="http://schemas.microsoft.com/office/drawing/2014/main" id="{222FB6A7-1E80-487C-93E6-DCAA8751EF21}"/>
              </a:ext>
            </a:extLst>
          </p:cNvPr>
          <p:cNvSpPr>
            <a:spLocks noGrp="1"/>
          </p:cNvSpPr>
          <p:nvPr>
            <p:ph type="sldNum" sz="quarter" idx="20"/>
          </p:nvPr>
        </p:nvSpPr>
        <p:spPr/>
        <p:txBody>
          <a:bodyPr rtlCol="0"/>
          <a:lstStyle/>
          <a:p>
            <a:fld id="{981DD56D-24A9-4876-992F-4D06AC793533}" type="slidenum">
              <a:rPr lang="fr-FR" smtClean="0"/>
              <a:t>‹N°›</a:t>
            </a:fld>
            <a:endParaRPr lang="fr-FR"/>
          </a:p>
        </p:txBody>
      </p:sp>
      <p:grpSp>
        <p:nvGrpSpPr>
          <p:cNvPr id="16" name="Groupe 15">
            <a:extLst>
              <a:ext uri="{FF2B5EF4-FFF2-40B4-BE49-F238E27FC236}">
                <a16:creationId xmlns:a16="http://schemas.microsoft.com/office/drawing/2014/main" id="{8F535C94-D5BA-10F5-471D-3CFCE9345CDF}"/>
              </a:ext>
            </a:extLst>
          </p:cNvPr>
          <p:cNvGrpSpPr/>
          <p:nvPr userDrawn="1"/>
        </p:nvGrpSpPr>
        <p:grpSpPr>
          <a:xfrm>
            <a:off x="0" y="6803351"/>
            <a:ext cx="12192000" cy="54650"/>
            <a:chOff x="0" y="6803351"/>
            <a:chExt cx="12192000" cy="54650"/>
          </a:xfrm>
        </p:grpSpPr>
        <p:sp>
          <p:nvSpPr>
            <p:cNvPr id="17" name="Rectangle 12">
              <a:extLst>
                <a:ext uri="{FF2B5EF4-FFF2-40B4-BE49-F238E27FC236}">
                  <a16:creationId xmlns:a16="http://schemas.microsoft.com/office/drawing/2014/main" id="{36694B04-9FB8-5286-3BF0-C541C151B871}"/>
                </a:ext>
              </a:extLst>
            </p:cNvPr>
            <p:cNvSpPr/>
            <p:nvPr/>
          </p:nvSpPr>
          <p:spPr>
            <a:xfrm>
              <a:off x="9780103" y="6803351"/>
              <a:ext cx="1979897" cy="54650"/>
            </a:xfrm>
            <a:prstGeom prst="rect">
              <a:avLst/>
            </a:prstGeom>
            <a:solidFill>
              <a:srgbClr val="36A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8" name="Rectangle 13">
              <a:extLst>
                <a:ext uri="{FF2B5EF4-FFF2-40B4-BE49-F238E27FC236}">
                  <a16:creationId xmlns:a16="http://schemas.microsoft.com/office/drawing/2014/main" id="{11A81DB5-3C4F-9E07-D895-8E620DA5AA89}"/>
                </a:ext>
              </a:extLst>
            </p:cNvPr>
            <p:cNvSpPr/>
            <p:nvPr/>
          </p:nvSpPr>
          <p:spPr>
            <a:xfrm>
              <a:off x="0" y="6803351"/>
              <a:ext cx="9780104" cy="54650"/>
            </a:xfrm>
            <a:prstGeom prst="rect">
              <a:avLst/>
            </a:prstGeom>
            <a:solidFill>
              <a:srgbClr val="1C5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9" name="Rectangle 14">
              <a:extLst>
                <a:ext uri="{FF2B5EF4-FFF2-40B4-BE49-F238E27FC236}">
                  <a16:creationId xmlns:a16="http://schemas.microsoft.com/office/drawing/2014/main" id="{DDFC55B9-5A84-8D5D-9781-4C0AC562A69B}"/>
                </a:ext>
              </a:extLst>
            </p:cNvPr>
            <p:cNvSpPr/>
            <p:nvPr/>
          </p:nvSpPr>
          <p:spPr>
            <a:xfrm>
              <a:off x="11760000" y="6803351"/>
              <a:ext cx="432000" cy="54650"/>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Tree>
    <p:extLst>
      <p:ext uri="{BB962C8B-B14F-4D97-AF65-F5344CB8AC3E}">
        <p14:creationId xmlns:p14="http://schemas.microsoft.com/office/powerpoint/2010/main" val="2883260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Diapositive de titre">
    <p:bg>
      <p:bgPr>
        <a:solidFill>
          <a:schemeClr val="bg1">
            <a:lumMod val="95000"/>
          </a:schemeClr>
        </a:solidFill>
        <a:effectLst/>
      </p:bgPr>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rtlCol="0" anchor="t"/>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dirty="0"/>
              <a:t>Insérez ou glissez-déplacez votre photo ici</a:t>
            </a:r>
          </a:p>
        </p:txBody>
      </p:sp>
      <p:sp>
        <p:nvSpPr>
          <p:cNvPr id="2" name="Titr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3892248"/>
            <a:ext cx="8991600" cy="1261295"/>
          </a:xfrm>
          <a:solidFill>
            <a:schemeClr val="bg1"/>
          </a:solidFill>
        </p:spPr>
        <p:txBody>
          <a:bodyPr vert="horz" lIns="180000" tIns="360000" rIns="252000" bIns="180000" rtlCol="0" anchor="t">
            <a:noAutofit/>
          </a:bodyPr>
          <a:lstStyle>
            <a:lvl1pPr algn="r">
              <a:defRPr lang="en-ZA" sz="4000" b="1" spc="-300" dirty="0"/>
            </a:lvl1pPr>
          </a:lstStyle>
          <a:p>
            <a:pPr lvl="0" algn="r" rtl="0"/>
            <a:r>
              <a:rPr lang="fr-FR" noProof="0" dirty="0"/>
              <a:t>Cliquez pour modifier le titre de la présentation</a:t>
            </a:r>
          </a:p>
        </p:txBody>
      </p:sp>
      <p:sp>
        <p:nvSpPr>
          <p:cNvPr id="3" name="Sous-titre 2">
            <a:extLst>
              <a:ext uri="{FF2B5EF4-FFF2-40B4-BE49-F238E27FC236}">
                <a16:creationId xmlns:a16="http://schemas.microsoft.com/office/drawing/2014/main" id="{C9980B88-3F4A-4688-9ED0-17EF37E62D93}"/>
              </a:ext>
            </a:extLst>
          </p:cNvPr>
          <p:cNvSpPr>
            <a:spLocks noGrp="1"/>
          </p:cNvSpPr>
          <p:nvPr>
            <p:ph type="subTitle" idx="1"/>
          </p:nvPr>
        </p:nvSpPr>
        <p:spPr>
          <a:xfrm>
            <a:off x="3200400" y="5142234"/>
            <a:ext cx="6580188" cy="580921"/>
          </a:xfrm>
          <a:solidFill>
            <a:srgbClr val="4175A4"/>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rtl="0"/>
            <a:r>
              <a:rPr lang="fr-FR" noProof="0"/>
              <a:t>Modifiez le style des sous-titres du masque</a:t>
            </a:r>
          </a:p>
        </p:txBody>
      </p:sp>
      <p:sp>
        <p:nvSpPr>
          <p:cNvPr id="13" name="Rectangle 12">
            <a:extLst>
              <a:ext uri="{FF2B5EF4-FFF2-40B4-BE49-F238E27FC236}">
                <a16:creationId xmlns:a16="http://schemas.microsoft.com/office/drawing/2014/main" id="{EC0FBB1B-4F0E-4365-BF27-3150FC6C3B90}"/>
              </a:ext>
            </a:extLst>
          </p:cNvPr>
          <p:cNvSpPr/>
          <p:nvPr/>
        </p:nvSpPr>
        <p:spPr>
          <a:xfrm>
            <a:off x="9780103" y="6803351"/>
            <a:ext cx="1979897" cy="54650"/>
          </a:xfrm>
          <a:prstGeom prst="rect">
            <a:avLst/>
          </a:prstGeom>
          <a:solidFill>
            <a:srgbClr val="36A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4" name="Rectangle 13">
            <a:extLst>
              <a:ext uri="{FF2B5EF4-FFF2-40B4-BE49-F238E27FC236}">
                <a16:creationId xmlns:a16="http://schemas.microsoft.com/office/drawing/2014/main" id="{7A13D8A8-6C3D-4527-959D-41C3213F7F02}"/>
              </a:ext>
            </a:extLst>
          </p:cNvPr>
          <p:cNvSpPr/>
          <p:nvPr/>
        </p:nvSpPr>
        <p:spPr>
          <a:xfrm>
            <a:off x="0" y="6803351"/>
            <a:ext cx="9780104" cy="54650"/>
          </a:xfrm>
          <a:prstGeom prst="rect">
            <a:avLst/>
          </a:prstGeom>
          <a:solidFill>
            <a:srgbClr val="1C5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5" name="Rectangle 14">
            <a:extLst>
              <a:ext uri="{FF2B5EF4-FFF2-40B4-BE49-F238E27FC236}">
                <a16:creationId xmlns:a16="http://schemas.microsoft.com/office/drawing/2014/main" id="{9504A767-1C0B-484E-BF7D-CD42D30A52EE}"/>
              </a:ext>
            </a:extLst>
          </p:cNvPr>
          <p:cNvSpPr/>
          <p:nvPr/>
        </p:nvSpPr>
        <p:spPr>
          <a:xfrm>
            <a:off x="11760000" y="6803351"/>
            <a:ext cx="432000" cy="54650"/>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Rectangle 7">
            <a:extLst>
              <a:ext uri="{FF2B5EF4-FFF2-40B4-BE49-F238E27FC236}">
                <a16:creationId xmlns:a16="http://schemas.microsoft.com/office/drawing/2014/main" id="{51DD44D8-4A8F-4693-B90A-166855B29D25}"/>
              </a:ext>
            </a:extLst>
          </p:cNvPr>
          <p:cNvSpPr/>
          <p:nvPr/>
        </p:nvSpPr>
        <p:spPr>
          <a:xfrm>
            <a:off x="9780588" y="3777424"/>
            <a:ext cx="2411412" cy="114824"/>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pic>
        <p:nvPicPr>
          <p:cNvPr id="9" name="Image 8" descr="Une image contenant texte&#10;&#10;Description générée automatiquement">
            <a:extLst>
              <a:ext uri="{FF2B5EF4-FFF2-40B4-BE49-F238E27FC236}">
                <a16:creationId xmlns:a16="http://schemas.microsoft.com/office/drawing/2014/main" id="{1D6E01A4-F365-9A1C-55B4-D6F120FCB9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0103" y="394181"/>
            <a:ext cx="2411413" cy="2010207"/>
          </a:xfrm>
          <a:prstGeom prst="rect">
            <a:avLst/>
          </a:prstGeom>
        </p:spPr>
      </p:pic>
    </p:spTree>
    <p:extLst>
      <p:ext uri="{BB962C8B-B14F-4D97-AF65-F5344CB8AC3E}">
        <p14:creationId xmlns:p14="http://schemas.microsoft.com/office/powerpoint/2010/main" val="1350501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séparation 1">
    <p:bg>
      <p:bgPr>
        <a:solidFill>
          <a:schemeClr val="bg1">
            <a:lumMod val="95000"/>
          </a:schemeClr>
        </a:solidFill>
        <a:effectLst/>
      </p:bgPr>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dirty="0"/>
              <a:t>Insérez ou glissez-déplacez </a:t>
            </a:r>
            <a:br>
              <a:rPr lang="fr-FR" noProof="0" dirty="0"/>
            </a:br>
            <a:r>
              <a:rPr lang="fr-FR" noProof="0" dirty="0"/>
              <a:t>votre photo ici</a:t>
            </a:r>
          </a:p>
        </p:txBody>
      </p:sp>
      <p:sp>
        <p:nvSpPr>
          <p:cNvPr id="2" name="Titr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324000" rIns="252000" bIns="180000" rtlCol="0" anchor="t">
            <a:noAutofit/>
          </a:bodyPr>
          <a:lstStyle>
            <a:lvl1pPr algn="r">
              <a:defRPr lang="en-ZA" sz="4800" b="1" spc="-300" dirty="0"/>
            </a:lvl1pPr>
          </a:lstStyle>
          <a:p>
            <a:pPr lvl="0" algn="r" rtl="0"/>
            <a:r>
              <a:rPr lang="fr-FR" noProof="0" dirty="0"/>
              <a:t>Cliquez pour modifier le séparateur de section</a:t>
            </a:r>
          </a:p>
        </p:txBody>
      </p:sp>
      <p:sp>
        <p:nvSpPr>
          <p:cNvPr id="7" name="Sous-titr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rgbClr val="1C5D97">
              <a:alpha val="80000"/>
            </a:srgbClr>
          </a:solidFill>
        </p:spPr>
        <p:txBody>
          <a:bodyPr lIns="180000" tIns="180000" rIns="252000" bIns="180000" rtlCol="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rtl="0"/>
            <a:r>
              <a:rPr lang="fr-FR" noProof="0"/>
              <a:t>Modifiez le style des sous-titres du masque</a:t>
            </a:r>
          </a:p>
        </p:txBody>
      </p:sp>
      <p:sp>
        <p:nvSpPr>
          <p:cNvPr id="4" name="Espace réservé du pied de page 3">
            <a:extLst>
              <a:ext uri="{FF2B5EF4-FFF2-40B4-BE49-F238E27FC236}">
                <a16:creationId xmlns:a16="http://schemas.microsoft.com/office/drawing/2014/main" id="{6816FE98-6A12-44EC-8485-8B5EFABDF9B2}"/>
              </a:ext>
            </a:extLst>
          </p:cNvPr>
          <p:cNvSpPr>
            <a:spLocks noGrp="1"/>
          </p:cNvSpPr>
          <p:nvPr>
            <p:ph type="ftr" sz="quarter" idx="11"/>
          </p:nvPr>
        </p:nvSpPr>
        <p:spPr/>
        <p:txBody>
          <a:bodyPr rtlCol="0"/>
          <a:lstStyle/>
          <a:p>
            <a:r>
              <a:rPr lang="fr-FR"/>
              <a:t>SPST 19-24 Tous droits réservés</a:t>
            </a:r>
          </a:p>
        </p:txBody>
      </p:sp>
      <p:sp>
        <p:nvSpPr>
          <p:cNvPr id="8" name="Rectangle 7">
            <a:extLst>
              <a:ext uri="{FF2B5EF4-FFF2-40B4-BE49-F238E27FC236}">
                <a16:creationId xmlns:a16="http://schemas.microsoft.com/office/drawing/2014/main" id="{51DD44D8-4A8F-4693-B90A-166855B29D25}"/>
              </a:ext>
            </a:extLst>
          </p:cNvPr>
          <p:cNvSpPr/>
          <p:nvPr/>
        </p:nvSpPr>
        <p:spPr>
          <a:xfrm>
            <a:off x="9780588" y="5247782"/>
            <a:ext cx="2411412" cy="114824"/>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3" name="Rectangle 12">
            <a:extLst>
              <a:ext uri="{FF2B5EF4-FFF2-40B4-BE49-F238E27FC236}">
                <a16:creationId xmlns:a16="http://schemas.microsoft.com/office/drawing/2014/main" id="{EC0FBB1B-4F0E-4365-BF27-3150FC6C3B90}"/>
              </a:ext>
            </a:extLst>
          </p:cNvPr>
          <p:cNvSpPr/>
          <p:nvPr/>
        </p:nvSpPr>
        <p:spPr>
          <a:xfrm>
            <a:off x="9780103" y="6803351"/>
            <a:ext cx="1979897" cy="54650"/>
          </a:xfrm>
          <a:prstGeom prst="rect">
            <a:avLst/>
          </a:prstGeom>
          <a:solidFill>
            <a:srgbClr val="36A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4" name="Rectangle 13">
            <a:extLst>
              <a:ext uri="{FF2B5EF4-FFF2-40B4-BE49-F238E27FC236}">
                <a16:creationId xmlns:a16="http://schemas.microsoft.com/office/drawing/2014/main" id="{7A13D8A8-6C3D-4527-959D-41C3213F7F02}"/>
              </a:ext>
            </a:extLst>
          </p:cNvPr>
          <p:cNvSpPr/>
          <p:nvPr/>
        </p:nvSpPr>
        <p:spPr>
          <a:xfrm>
            <a:off x="0" y="6803351"/>
            <a:ext cx="9780104" cy="54650"/>
          </a:xfrm>
          <a:prstGeom prst="rect">
            <a:avLst/>
          </a:prstGeom>
          <a:solidFill>
            <a:srgbClr val="1C5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5" name="Rectangle 14">
            <a:extLst>
              <a:ext uri="{FF2B5EF4-FFF2-40B4-BE49-F238E27FC236}">
                <a16:creationId xmlns:a16="http://schemas.microsoft.com/office/drawing/2014/main" id="{9504A767-1C0B-484E-BF7D-CD42D30A52EE}"/>
              </a:ext>
            </a:extLst>
          </p:cNvPr>
          <p:cNvSpPr/>
          <p:nvPr/>
        </p:nvSpPr>
        <p:spPr>
          <a:xfrm>
            <a:off x="11760000" y="6803351"/>
            <a:ext cx="432000" cy="54650"/>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a16="http://schemas.microsoft.com/office/drawing/2014/main" id="{F50EF489-F21B-4E7C-9A44-D3CC8DC34F5F}"/>
              </a:ext>
            </a:extLst>
          </p:cNvPr>
          <p:cNvSpPr>
            <a:spLocks noGrp="1"/>
          </p:cNvSpPr>
          <p:nvPr>
            <p:ph type="sldNum" sz="quarter" idx="12"/>
          </p:nvPr>
        </p:nvSpPr>
        <p:spPr>
          <a:solidFill>
            <a:srgbClr val="1C5D97"/>
          </a:solidFill>
        </p:spPr>
        <p:txBody>
          <a:bodyPr rtlCol="0"/>
          <a:lstStyle/>
          <a:p>
            <a:fld id="{981DD56D-24A9-4876-992F-4D06AC793533}" type="slidenum">
              <a:rPr lang="fr-FR" smtClean="0"/>
              <a:t>‹N°›</a:t>
            </a:fld>
            <a:endParaRPr lang="fr-FR"/>
          </a:p>
        </p:txBody>
      </p:sp>
    </p:spTree>
    <p:extLst>
      <p:ext uri="{BB962C8B-B14F-4D97-AF65-F5344CB8AC3E}">
        <p14:creationId xmlns:p14="http://schemas.microsoft.com/office/powerpoint/2010/main" val="215587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sitive de séparation 2">
    <p:bg>
      <p:bgPr>
        <a:solidFill>
          <a:srgbClr val="1C5D97"/>
        </a:solidFill>
        <a:effectLst/>
      </p:bgPr>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208722"/>
            <a:ext cx="9780588" cy="6371351"/>
          </a:xfrm>
          <a:solidFill>
            <a:schemeClr val="bg1">
              <a:lumMod val="8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dirty="0"/>
              <a:t>Insérez ou glissez-déplacez </a:t>
            </a:r>
            <a:br>
              <a:rPr lang="fr-FR" noProof="0" dirty="0"/>
            </a:br>
            <a:r>
              <a:rPr lang="fr-FR" noProof="0" dirty="0"/>
              <a:t>votre photo ici</a:t>
            </a:r>
          </a:p>
        </p:txBody>
      </p:sp>
      <p:sp>
        <p:nvSpPr>
          <p:cNvPr id="3" name="Titr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rtlCol="0"/>
          <a:lstStyle>
            <a:lvl1pPr>
              <a:defRPr sz="4800" b="1" spc="-300">
                <a:solidFill>
                  <a:srgbClr val="1C5D97"/>
                </a:solidFill>
                <a:latin typeface="+mj-lt"/>
              </a:defRPr>
            </a:lvl1pPr>
          </a:lstStyle>
          <a:p>
            <a:pPr rtl="0"/>
            <a:r>
              <a:rPr lang="fr-FR" noProof="0" dirty="0"/>
              <a:t>Cliquez pour modifier le séparateur de section</a:t>
            </a:r>
          </a:p>
        </p:txBody>
      </p:sp>
      <p:sp>
        <p:nvSpPr>
          <p:cNvPr id="7" name="Sous-titr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956300" cy="1100565"/>
          </a:xfrm>
          <a:solidFill>
            <a:srgbClr val="1C5D97">
              <a:alpha val="80000"/>
            </a:srgbClr>
          </a:solidFill>
        </p:spPr>
        <p:txBody>
          <a:bodyPr lIns="252000" tIns="180000" rIns="180000" bIns="180000" rtlCol="0"/>
          <a:lstStyle>
            <a:lvl1pPr marL="0" indent="0" algn="l">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rtl="0"/>
            <a:r>
              <a:rPr lang="fr-FR" noProof="0" dirty="0"/>
              <a:t>Modifiez le style des sous-titres du masque</a:t>
            </a:r>
          </a:p>
        </p:txBody>
      </p:sp>
      <p:sp>
        <p:nvSpPr>
          <p:cNvPr id="4" name="Espace réservé du pied de page 3">
            <a:extLst>
              <a:ext uri="{FF2B5EF4-FFF2-40B4-BE49-F238E27FC236}">
                <a16:creationId xmlns:a16="http://schemas.microsoft.com/office/drawing/2014/main" id="{6816FE98-6A12-44EC-8485-8B5EFABDF9B2}"/>
              </a:ext>
            </a:extLst>
          </p:cNvPr>
          <p:cNvSpPr>
            <a:spLocks noGrp="1"/>
          </p:cNvSpPr>
          <p:nvPr>
            <p:ph type="ftr" sz="quarter" idx="11"/>
          </p:nvPr>
        </p:nvSpPr>
        <p:spPr/>
        <p:txBody>
          <a:bodyPr rtlCol="0"/>
          <a:lstStyle/>
          <a:p>
            <a:r>
              <a:rPr lang="fr-FR"/>
              <a:t>SPST 19-24 Tous droits réservés</a:t>
            </a:r>
          </a:p>
        </p:txBody>
      </p:sp>
      <p:sp>
        <p:nvSpPr>
          <p:cNvPr id="8" name="Rectangle 7">
            <a:extLst>
              <a:ext uri="{FF2B5EF4-FFF2-40B4-BE49-F238E27FC236}">
                <a16:creationId xmlns:a16="http://schemas.microsoft.com/office/drawing/2014/main" id="{51DD44D8-4A8F-4693-B90A-166855B29D25}"/>
              </a:ext>
            </a:extLst>
          </p:cNvPr>
          <p:cNvSpPr/>
          <p:nvPr/>
        </p:nvSpPr>
        <p:spPr>
          <a:xfrm>
            <a:off x="0" y="5209682"/>
            <a:ext cx="2411412" cy="114824"/>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noProof="0"/>
          </a:p>
        </p:txBody>
      </p:sp>
      <p:grpSp>
        <p:nvGrpSpPr>
          <p:cNvPr id="2" name="Groupe 1">
            <a:extLst>
              <a:ext uri="{FF2B5EF4-FFF2-40B4-BE49-F238E27FC236}">
                <a16:creationId xmlns:a16="http://schemas.microsoft.com/office/drawing/2014/main" id="{F5E88766-C05D-5AAB-A1B7-2791D7FAFC37}"/>
              </a:ext>
            </a:extLst>
          </p:cNvPr>
          <p:cNvGrpSpPr/>
          <p:nvPr userDrawn="1"/>
        </p:nvGrpSpPr>
        <p:grpSpPr>
          <a:xfrm>
            <a:off x="0" y="6803351"/>
            <a:ext cx="12192000" cy="54650"/>
            <a:chOff x="0" y="6803351"/>
            <a:chExt cx="12192000" cy="54650"/>
          </a:xfrm>
        </p:grpSpPr>
        <p:sp>
          <p:nvSpPr>
            <p:cNvPr id="13" name="Rectangle 12">
              <a:extLst>
                <a:ext uri="{FF2B5EF4-FFF2-40B4-BE49-F238E27FC236}">
                  <a16:creationId xmlns:a16="http://schemas.microsoft.com/office/drawing/2014/main" id="{EC0FBB1B-4F0E-4365-BF27-3150FC6C3B90}"/>
                </a:ext>
              </a:extLst>
            </p:cNvPr>
            <p:cNvSpPr/>
            <p:nvPr/>
          </p:nvSpPr>
          <p:spPr>
            <a:xfrm>
              <a:off x="9780103" y="6803351"/>
              <a:ext cx="1979897" cy="54650"/>
            </a:xfrm>
            <a:prstGeom prst="rect">
              <a:avLst/>
            </a:prstGeom>
            <a:solidFill>
              <a:srgbClr val="36A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4" name="Rectangle 13">
              <a:extLst>
                <a:ext uri="{FF2B5EF4-FFF2-40B4-BE49-F238E27FC236}">
                  <a16:creationId xmlns:a16="http://schemas.microsoft.com/office/drawing/2014/main" id="{7A13D8A8-6C3D-4527-959D-41C3213F7F02}"/>
                </a:ext>
              </a:extLst>
            </p:cNvPr>
            <p:cNvSpPr/>
            <p:nvPr/>
          </p:nvSpPr>
          <p:spPr>
            <a:xfrm>
              <a:off x="0" y="6803351"/>
              <a:ext cx="9780104" cy="54650"/>
            </a:xfrm>
            <a:prstGeom prst="rect">
              <a:avLst/>
            </a:prstGeom>
            <a:solidFill>
              <a:srgbClr val="1C5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5" name="Rectangle 14">
              <a:extLst>
                <a:ext uri="{FF2B5EF4-FFF2-40B4-BE49-F238E27FC236}">
                  <a16:creationId xmlns:a16="http://schemas.microsoft.com/office/drawing/2014/main" id="{9504A767-1C0B-484E-BF7D-CD42D30A52EE}"/>
                </a:ext>
              </a:extLst>
            </p:cNvPr>
            <p:cNvSpPr/>
            <p:nvPr/>
          </p:nvSpPr>
          <p:spPr>
            <a:xfrm>
              <a:off x="11760000" y="6803351"/>
              <a:ext cx="432000" cy="54650"/>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5" name="Espace réservé du numéro de diapositive 4">
            <a:extLst>
              <a:ext uri="{FF2B5EF4-FFF2-40B4-BE49-F238E27FC236}">
                <a16:creationId xmlns:a16="http://schemas.microsoft.com/office/drawing/2014/main" id="{F50EF489-F21B-4E7C-9A44-D3CC8DC34F5F}"/>
              </a:ext>
            </a:extLst>
          </p:cNvPr>
          <p:cNvSpPr>
            <a:spLocks noGrp="1"/>
          </p:cNvSpPr>
          <p:nvPr>
            <p:ph type="sldNum" sz="quarter" idx="12"/>
          </p:nvPr>
        </p:nvSpPr>
        <p:spPr>
          <a:solidFill>
            <a:srgbClr val="1C5D97"/>
          </a:solidFill>
        </p:spPr>
        <p:txBody>
          <a:bodyPr rtlCol="0"/>
          <a:lstStyle/>
          <a:p>
            <a:fld id="{981DD56D-24A9-4876-992F-4D06AC793533}" type="slidenum">
              <a:rPr lang="fr-FR" smtClean="0"/>
              <a:t>‹N°›</a:t>
            </a:fld>
            <a:endParaRPr lang="fr-FR"/>
          </a:p>
        </p:txBody>
      </p:sp>
    </p:spTree>
    <p:extLst>
      <p:ext uri="{BB962C8B-B14F-4D97-AF65-F5344CB8AC3E}">
        <p14:creationId xmlns:p14="http://schemas.microsoft.com/office/powerpoint/2010/main" val="1546685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sposition Texte Image 1">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rtlCol="0" anchor="t"/>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dirty="0"/>
              <a:t>Insérez ou glissez-déplacez votre photo</a:t>
            </a:r>
          </a:p>
        </p:txBody>
      </p:sp>
      <p:sp>
        <p:nvSpPr>
          <p:cNvPr id="2" name="Titr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rtlCol="0"/>
          <a:lstStyle>
            <a:lvl1pPr algn="r">
              <a:defRPr sz="3600" b="1" spc="-300">
                <a:solidFill>
                  <a:srgbClr val="1C5D97"/>
                </a:solidFill>
              </a:defRPr>
            </a:lvl1pPr>
          </a:lstStyle>
          <a:p>
            <a:pPr rtl="0"/>
            <a:r>
              <a:rPr lang="fr-FR" noProof="0" dirty="0"/>
              <a:t>Modifier le titre de la page</a:t>
            </a:r>
          </a:p>
        </p:txBody>
      </p:sp>
      <p:sp>
        <p:nvSpPr>
          <p:cNvPr id="10" name="Sous-titr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rgbClr val="1C5D97">
              <a:alpha val="80000"/>
            </a:srgbClr>
          </a:solidFill>
        </p:spPr>
        <p:txBody>
          <a:bodyPr lIns="180000" tIns="180000" rIns="180000" bIns="180000" rtlCol="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432000" y="2668686"/>
            <a:ext cx="5472000" cy="2999426"/>
          </a:xfrm>
        </p:spPr>
        <p:txBody>
          <a:bodyPr rtlCol="0"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0"/>
          <a:lstStyle/>
          <a:p>
            <a:r>
              <a:rPr lang="fr-FR"/>
              <a:t>SPST 19-24 Tous droits réservés</a:t>
            </a:r>
          </a:p>
        </p:txBody>
      </p:sp>
      <p:sp>
        <p:nvSpPr>
          <p:cNvPr id="5" name="Espace réservé du numéro de diapositive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rtlCol="0"/>
          <a:lstStyle/>
          <a:p>
            <a:fld id="{981DD56D-24A9-4876-992F-4D06AC793533}" type="slidenum">
              <a:rPr lang="fr-FR" smtClean="0"/>
              <a:t>‹N°›</a:t>
            </a:fld>
            <a:endParaRPr lang="fr-FR"/>
          </a:p>
        </p:txBody>
      </p:sp>
      <p:sp>
        <p:nvSpPr>
          <p:cNvPr id="8" name="Rectangle 7">
            <a:extLst>
              <a:ext uri="{FF2B5EF4-FFF2-40B4-BE49-F238E27FC236}">
                <a16:creationId xmlns:a16="http://schemas.microsoft.com/office/drawing/2014/main" id="{1508F53F-6AA2-4060-904A-BC90211DC043}"/>
              </a:ext>
            </a:extLst>
          </p:cNvPr>
          <p:cNvSpPr/>
          <p:nvPr/>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noProof="0"/>
          </a:p>
        </p:txBody>
      </p:sp>
    </p:spTree>
    <p:extLst>
      <p:ext uri="{BB962C8B-B14F-4D97-AF65-F5344CB8AC3E}">
        <p14:creationId xmlns:p14="http://schemas.microsoft.com/office/powerpoint/2010/main" val="402396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sposition Image du texte 2">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rtlCol="0" anchor="t"/>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a:t>Insérez ou glissez-déplacez votre photo</a:t>
            </a:r>
          </a:p>
        </p:txBody>
      </p:sp>
      <p:sp>
        <p:nvSpPr>
          <p:cNvPr id="2" name="Titr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rtlCol="0"/>
          <a:lstStyle>
            <a:lvl1pPr algn="l">
              <a:defRPr sz="4800" b="1" spc="-300">
                <a:solidFill>
                  <a:srgbClr val="1C5D97"/>
                </a:solidFill>
              </a:defRPr>
            </a:lvl1pPr>
          </a:lstStyle>
          <a:p>
            <a:pPr rtl="0"/>
            <a:r>
              <a:rPr lang="fr-FR" noProof="0" dirty="0"/>
              <a:t>Cliquez pour modifier le titre de la page</a:t>
            </a:r>
          </a:p>
        </p:txBody>
      </p:sp>
      <p:sp>
        <p:nvSpPr>
          <p:cNvPr id="10" name="Sous-titr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rgbClr val="1C5D97">
              <a:alpha val="80000"/>
            </a:srgbClr>
          </a:solidFill>
        </p:spPr>
        <p:txBody>
          <a:bodyPr lIns="180000" tIns="180000" rIns="180000" bIns="180000" rtlCol="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288000" y="3763648"/>
            <a:ext cx="5472000" cy="2428351"/>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0"/>
          <a:lstStyle/>
          <a:p>
            <a:r>
              <a:rPr lang="fr-FR"/>
              <a:t>SPST 19-24 Tous droits réservés</a:t>
            </a:r>
          </a:p>
        </p:txBody>
      </p:sp>
      <p:sp>
        <p:nvSpPr>
          <p:cNvPr id="5" name="Espace réservé du numéro de diapositive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rtlCol="0"/>
          <a:lstStyle/>
          <a:p>
            <a:fld id="{981DD56D-24A9-4876-992F-4D06AC793533}" type="slidenum">
              <a:rPr lang="fr-FR" smtClean="0"/>
              <a:t>‹N°›</a:t>
            </a:fld>
            <a:endParaRPr lang="fr-FR"/>
          </a:p>
        </p:txBody>
      </p:sp>
      <p:sp>
        <p:nvSpPr>
          <p:cNvPr id="8" name="Rectangle 7">
            <a:extLst>
              <a:ext uri="{FF2B5EF4-FFF2-40B4-BE49-F238E27FC236}">
                <a16:creationId xmlns:a16="http://schemas.microsoft.com/office/drawing/2014/main" id="{FA5285E0-8F27-49C4-AADF-92A3B72D41FD}"/>
              </a:ext>
            </a:extLst>
          </p:cNvPr>
          <p:cNvSpPr/>
          <p:nvPr/>
        </p:nvSpPr>
        <p:spPr>
          <a:xfrm>
            <a:off x="9775824" y="1762069"/>
            <a:ext cx="1984175" cy="114824"/>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noProof="0"/>
          </a:p>
        </p:txBody>
      </p:sp>
    </p:spTree>
    <p:extLst>
      <p:ext uri="{BB962C8B-B14F-4D97-AF65-F5344CB8AC3E}">
        <p14:creationId xmlns:p14="http://schemas.microsoft.com/office/powerpoint/2010/main" val="1713998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rtlCol="0"/>
          <a:lstStyle>
            <a:lvl1pPr>
              <a:defRPr>
                <a:solidFill>
                  <a:srgbClr val="1C5D97"/>
                </a:solidFill>
              </a:defRPr>
            </a:lvl1pPr>
          </a:lstStyle>
          <a:p>
            <a:pPr rtl="0"/>
            <a:r>
              <a:rPr lang="fr-FR" noProof="0" dirty="0"/>
              <a:t>Cliquez pour modifier le titre de la page</a:t>
            </a:r>
          </a:p>
        </p:txBody>
      </p:sp>
      <p:sp>
        <p:nvSpPr>
          <p:cNvPr id="9" name="Sous-titr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rtlCol="0"/>
          <a:lstStyle>
            <a:lvl1pPr marL="0" indent="0">
              <a:buNone/>
              <a:defRPr sz="2000" b="1">
                <a:solidFill>
                  <a:srgbClr val="EF7D00"/>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Sous-titre</a:t>
            </a:r>
          </a:p>
        </p:txBody>
      </p:sp>
      <p:sp>
        <p:nvSpPr>
          <p:cNvPr id="3" name="Espace réservé de comparaison gauche 1">
            <a:extLst>
              <a:ext uri="{FF2B5EF4-FFF2-40B4-BE49-F238E27FC236}">
                <a16:creationId xmlns:a16="http://schemas.microsoft.com/office/drawing/2014/main" id="{9322B50D-6A7D-41C6-BA57-613BC231DF36}"/>
              </a:ext>
            </a:extLst>
          </p:cNvPr>
          <p:cNvSpPr>
            <a:spLocks noGrp="1"/>
          </p:cNvSpPr>
          <p:nvPr>
            <p:ph type="body" idx="1" hasCustomPrompt="1"/>
          </p:nvPr>
        </p:nvSpPr>
        <p:spPr>
          <a:xfrm>
            <a:off x="432000" y="1515834"/>
            <a:ext cx="5472000" cy="360000"/>
          </a:xfrm>
        </p:spPr>
        <p:txBody>
          <a:bodyPr rtlCol="0" anchor="t"/>
          <a:lstStyle>
            <a:lvl1pPr marL="0" indent="0">
              <a:buNone/>
              <a:defRPr sz="2400" b="1">
                <a:solidFill>
                  <a:srgbClr val="1C5D9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4" name="Espace réservé du contenu 2">
            <a:extLst>
              <a:ext uri="{FF2B5EF4-FFF2-40B4-BE49-F238E27FC236}">
                <a16:creationId xmlns:a16="http://schemas.microsoft.com/office/drawing/2014/main" id="{9FD584DA-F775-47B8-A1D7-6556AD5FCBD2}"/>
              </a:ext>
            </a:extLst>
          </p:cNvPr>
          <p:cNvSpPr>
            <a:spLocks noGrp="1"/>
          </p:cNvSpPr>
          <p:nvPr>
            <p:ph sz="half" idx="2" hasCustomPrompt="1"/>
          </p:nvPr>
        </p:nvSpPr>
        <p:spPr>
          <a:xfrm>
            <a:off x="432000" y="2023668"/>
            <a:ext cx="5472000" cy="4168332"/>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2" name="Espace réservé de comparaison gauche 2">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300000" y="1516359"/>
            <a:ext cx="5472000" cy="358775"/>
          </a:xfrm>
        </p:spPr>
        <p:txBody>
          <a:bodyPr rtlCol="0"/>
          <a:lstStyle>
            <a:lvl1pPr marL="0" indent="0">
              <a:buNone/>
              <a:defRPr sz="2400" b="1">
                <a:solidFill>
                  <a:srgbClr val="1C5D97"/>
                </a:solidFill>
              </a:defRPr>
            </a:lvl1pPr>
          </a:lstStyle>
          <a:p>
            <a:pPr lvl="0" rtl="0"/>
            <a:r>
              <a:rPr lang="fr-FR" noProof="0" dirty="0"/>
              <a:t>Modifiez les styles du texte du masque</a:t>
            </a:r>
          </a:p>
        </p:txBody>
      </p:sp>
      <p:sp>
        <p:nvSpPr>
          <p:cNvPr id="8" name="Espace réservé du texte 4">
            <a:extLst>
              <a:ext uri="{FF2B5EF4-FFF2-40B4-BE49-F238E27FC236}">
                <a16:creationId xmlns:a16="http://schemas.microsoft.com/office/drawing/2014/main" id="{DF0A5256-B267-47DA-858A-0F3867CB6139}"/>
              </a:ext>
            </a:extLst>
          </p:cNvPr>
          <p:cNvSpPr>
            <a:spLocks noGrp="1"/>
          </p:cNvSpPr>
          <p:nvPr>
            <p:ph type="body" sz="quarter" idx="12" hasCustomPrompt="1"/>
          </p:nvPr>
        </p:nvSpPr>
        <p:spPr>
          <a:xfrm>
            <a:off x="6299887" y="2020359"/>
            <a:ext cx="5472113" cy="4170891"/>
          </a:xfrm>
        </p:spPr>
        <p:txBody>
          <a:bodyPr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5" name="Espace réservé du pied de page 4">
            <a:extLst>
              <a:ext uri="{FF2B5EF4-FFF2-40B4-BE49-F238E27FC236}">
                <a16:creationId xmlns:a16="http://schemas.microsoft.com/office/drawing/2014/main" id="{646B8F99-FAB0-4B33-87ED-9FF46D11A907}"/>
              </a:ext>
            </a:extLst>
          </p:cNvPr>
          <p:cNvSpPr>
            <a:spLocks noGrp="1"/>
          </p:cNvSpPr>
          <p:nvPr>
            <p:ph type="ftr" sz="quarter" idx="14"/>
          </p:nvPr>
        </p:nvSpPr>
        <p:spPr/>
        <p:txBody>
          <a:bodyPr rtlCol="0"/>
          <a:lstStyle/>
          <a:p>
            <a:r>
              <a:rPr lang="fr-FR"/>
              <a:t>SPST 19-24 Tous droits réservés</a:t>
            </a:r>
          </a:p>
        </p:txBody>
      </p:sp>
      <p:sp>
        <p:nvSpPr>
          <p:cNvPr id="6" name="Espace réservé du numéro de diapositive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rtlCol="0"/>
          <a:lstStyle/>
          <a:p>
            <a:fld id="{981DD56D-24A9-4876-992F-4D06AC793533}" type="slidenum">
              <a:rPr lang="fr-FR" smtClean="0"/>
              <a:t>‹N°›</a:t>
            </a:fld>
            <a:endParaRPr lang="fr-FR"/>
          </a:p>
        </p:txBody>
      </p:sp>
    </p:spTree>
    <p:extLst>
      <p:ext uri="{BB962C8B-B14F-4D97-AF65-F5344CB8AC3E}">
        <p14:creationId xmlns:p14="http://schemas.microsoft.com/office/powerpoint/2010/main" val="261195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ande photo">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a:t>Insérez ou glissez-déplacez votre photo</a:t>
            </a:r>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rgbClr val="1C5D97"/>
          </a:solidFill>
        </p:spPr>
        <p:txBody>
          <a:bodyPr lIns="180000" tIns="180000" rIns="180000" bIns="180000" rtlCol="0" anchor="ctr"/>
          <a:lstStyle>
            <a:lvl1pPr marL="0" indent="0" algn="r">
              <a:buNone/>
              <a:defRPr>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Entrez votre légende</a:t>
            </a:r>
          </a:p>
        </p:txBody>
      </p:sp>
      <p:sp>
        <p:nvSpPr>
          <p:cNvPr id="4" name="Espace réservé du pied de page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0"/>
          <a:lstStyle/>
          <a:p>
            <a:r>
              <a:rPr lang="fr-FR"/>
              <a:t>SPST 19-24 Tous droits réservés</a:t>
            </a:r>
          </a:p>
        </p:txBody>
      </p:sp>
      <p:sp>
        <p:nvSpPr>
          <p:cNvPr id="2" name="Espace réservé du numéro de diapositive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rtlCol="0"/>
          <a:lstStyle/>
          <a:p>
            <a:fld id="{981DD56D-24A9-4876-992F-4D06AC793533}" type="slidenum">
              <a:rPr lang="fr-FR" smtClean="0"/>
              <a:t>‹N°›</a:t>
            </a:fld>
            <a:endParaRPr lang="fr-FR"/>
          </a:p>
        </p:txBody>
      </p:sp>
      <p:sp>
        <p:nvSpPr>
          <p:cNvPr id="5" name="Titre 4">
            <a:extLst>
              <a:ext uri="{FF2B5EF4-FFF2-40B4-BE49-F238E27FC236}">
                <a16:creationId xmlns:a16="http://schemas.microsoft.com/office/drawing/2014/main" id="{7F8E7C83-06D7-4C5B-85B7-0E5713B4FAB3}"/>
              </a:ext>
            </a:extLst>
          </p:cNvPr>
          <p:cNvSpPr>
            <a:spLocks noGrp="1"/>
          </p:cNvSpPr>
          <p:nvPr>
            <p:ph type="title"/>
          </p:nvPr>
        </p:nvSpPr>
        <p:spPr/>
        <p:txBody>
          <a:bodyPr rtlCol="0"/>
          <a:lstStyle/>
          <a:p>
            <a:pPr rtl="0"/>
            <a:r>
              <a:rPr lang="fr-FR" noProof="0"/>
              <a:t>Modifiez le style du titre</a:t>
            </a:r>
          </a:p>
        </p:txBody>
      </p:sp>
    </p:spTree>
    <p:extLst>
      <p:ext uri="{BB962C8B-B14F-4D97-AF65-F5344CB8AC3E}">
        <p14:creationId xmlns:p14="http://schemas.microsoft.com/office/powerpoint/2010/main" val="174074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rtlCol="0"/>
          <a:lstStyle>
            <a:lvl1pPr>
              <a:defRPr>
                <a:solidFill>
                  <a:srgbClr val="1C5D97"/>
                </a:solidFill>
              </a:defRPr>
            </a:lvl1pPr>
          </a:lstStyle>
          <a:p>
            <a:pPr rtl="0"/>
            <a:r>
              <a:rPr lang="fr-FR" noProof="0" dirty="0"/>
              <a:t>Cliquez pour modifier le titre de la page</a:t>
            </a:r>
          </a:p>
        </p:txBody>
      </p:sp>
      <p:sp>
        <p:nvSpPr>
          <p:cNvPr id="7" name="Sous-titr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rtlCol="0"/>
          <a:lstStyle>
            <a:lvl1pPr marL="0" indent="0">
              <a:buNone/>
              <a:defRPr lang="fr-FR" sz="2000" b="1" kern="1200" noProof="0" dirty="0">
                <a:solidFill>
                  <a:srgbClr val="EF7D00"/>
                </a:solidFill>
                <a:latin typeface="+mn-lt"/>
                <a:ea typeface="+mn-ea"/>
                <a:cs typeface="+mn-cs"/>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Sous-titre</a:t>
            </a:r>
          </a:p>
        </p:txBody>
      </p:sp>
      <p:sp>
        <p:nvSpPr>
          <p:cNvPr id="3" name="Espace réservé du contenu 2">
            <a:extLst>
              <a:ext uri="{FF2B5EF4-FFF2-40B4-BE49-F238E27FC236}">
                <a16:creationId xmlns:a16="http://schemas.microsoft.com/office/drawing/2014/main" id="{B1948E38-8FB0-4E51-A01C-C88794372E50}"/>
              </a:ext>
            </a:extLst>
          </p:cNvPr>
          <p:cNvSpPr>
            <a:spLocks noGrp="1"/>
          </p:cNvSpPr>
          <p:nvPr>
            <p:ph idx="1" hasCustomPrompt="1"/>
          </p:nvPr>
        </p:nvSpPr>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E8FE0EB3-0FF4-4285-B9D3-90A5751B7BBF}"/>
              </a:ext>
            </a:extLst>
          </p:cNvPr>
          <p:cNvSpPr>
            <a:spLocks noGrp="1"/>
          </p:cNvSpPr>
          <p:nvPr>
            <p:ph type="ftr" sz="quarter" idx="12"/>
          </p:nvPr>
        </p:nvSpPr>
        <p:spPr/>
        <p:txBody>
          <a:bodyPr rtlCol="0"/>
          <a:lstStyle/>
          <a:p>
            <a:r>
              <a:rPr lang="fr-FR"/>
              <a:t>SPST 19-24 Tous droits réservés</a:t>
            </a:r>
          </a:p>
        </p:txBody>
      </p:sp>
      <p:sp>
        <p:nvSpPr>
          <p:cNvPr id="5" name="Espace réservé du numéro de diapositive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rtlCol="0"/>
          <a:lstStyle/>
          <a:p>
            <a:fld id="{981DD56D-24A9-4876-992F-4D06AC793533}" type="slidenum">
              <a:rPr lang="fr-FR" smtClean="0"/>
              <a:t>‹N°›</a:t>
            </a:fld>
            <a:endParaRPr lang="fr-FR"/>
          </a:p>
        </p:txBody>
      </p:sp>
    </p:spTree>
    <p:extLst>
      <p:ext uri="{BB962C8B-B14F-4D97-AF65-F5344CB8AC3E}">
        <p14:creationId xmlns:p14="http://schemas.microsoft.com/office/powerpoint/2010/main" val="2881177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B0D177-9AA4-42F4-9CD7-CD206217CA6D}"/>
              </a:ext>
            </a:extLst>
          </p:cNvPr>
          <p:cNvSpPr/>
          <p:nvPr/>
        </p:nvSpPr>
        <p:spPr>
          <a:xfrm>
            <a:off x="9780101" y="6371351"/>
            <a:ext cx="1979897" cy="431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8" name="Rectangle 27">
            <a:extLst>
              <a:ext uri="{FF2B5EF4-FFF2-40B4-BE49-F238E27FC236}">
                <a16:creationId xmlns:a16="http://schemas.microsoft.com/office/drawing/2014/main" id="{C825DB53-D610-4A40-AFDC-EBC47DB613CE}"/>
              </a:ext>
            </a:extLst>
          </p:cNvPr>
          <p:cNvSpPr/>
          <p:nvPr/>
        </p:nvSpPr>
        <p:spPr>
          <a:xfrm>
            <a:off x="9780103" y="6803351"/>
            <a:ext cx="1979897" cy="54650"/>
          </a:xfrm>
          <a:prstGeom prst="rect">
            <a:avLst/>
          </a:prstGeom>
          <a:solidFill>
            <a:srgbClr val="36A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1" name="Forme libre : Forme 30">
            <a:extLst>
              <a:ext uri="{FF2B5EF4-FFF2-40B4-BE49-F238E27FC236}">
                <a16:creationId xmlns:a16="http://schemas.microsoft.com/office/drawing/2014/main" id="{C2B9A6A4-83D0-40B1-8B15-964C84BF0705}"/>
              </a:ext>
            </a:extLst>
          </p:cNvPr>
          <p:cNvSpPr/>
          <p:nvPr/>
        </p:nvSpPr>
        <p:spPr>
          <a:xfrm>
            <a:off x="0" y="6371351"/>
            <a:ext cx="9780102" cy="432000"/>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Espace réservé du titre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pPr rtl="0"/>
            <a:r>
              <a:rPr lang="fr-FR" noProof="0" dirty="0"/>
              <a:t>Cliquez pour modifier le titre de la page</a:t>
            </a:r>
          </a:p>
        </p:txBody>
      </p:sp>
      <p:sp>
        <p:nvSpPr>
          <p:cNvPr id="3" name="Espace réservé du texte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5" name="Espace réservé du pied de page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439820"/>
            <a:ext cx="5664000" cy="29506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0000" y="6371351"/>
            <a:ext cx="432000" cy="432000"/>
          </a:xfrm>
          <a:prstGeom prst="rect">
            <a:avLst/>
          </a:prstGeom>
          <a:solidFill>
            <a:srgbClr val="1C5D97"/>
          </a:solidFill>
        </p:spPr>
        <p:txBody>
          <a:bodyPr vert="horz" lIns="0" tIns="0" rIns="0" bIns="0" rtlCol="0" anchor="ctr"/>
          <a:lstStyle>
            <a:lvl1pPr algn="ctr">
              <a:defRPr sz="1200">
                <a:solidFill>
                  <a:schemeClr val="bg1"/>
                </a:solidFill>
                <a:latin typeface="+mj-lt"/>
              </a:defRPr>
            </a:lvl1pPr>
          </a:lstStyle>
          <a:p>
            <a:fld id="{981DD56D-24A9-4876-992F-4D06AC793533}" type="slidenum">
              <a:rPr lang="fr-FR" smtClean="0"/>
              <a:t>‹N°›</a:t>
            </a:fld>
            <a:endParaRPr lang="fr-FR"/>
          </a:p>
        </p:txBody>
      </p:sp>
      <p:sp>
        <p:nvSpPr>
          <p:cNvPr id="9" name="Rectangle 8">
            <a:extLst>
              <a:ext uri="{FF2B5EF4-FFF2-40B4-BE49-F238E27FC236}">
                <a16:creationId xmlns:a16="http://schemas.microsoft.com/office/drawing/2014/main" id="{4BC39664-EB8B-4A32-915A-D4308F792772}"/>
              </a:ext>
            </a:extLst>
          </p:cNvPr>
          <p:cNvSpPr/>
          <p:nvPr/>
        </p:nvSpPr>
        <p:spPr>
          <a:xfrm>
            <a:off x="0" y="6803351"/>
            <a:ext cx="9780104" cy="54650"/>
          </a:xfrm>
          <a:prstGeom prst="rect">
            <a:avLst/>
          </a:prstGeom>
          <a:solidFill>
            <a:srgbClr val="1C5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9" name="Rectangle 28">
            <a:extLst>
              <a:ext uri="{FF2B5EF4-FFF2-40B4-BE49-F238E27FC236}">
                <a16:creationId xmlns:a16="http://schemas.microsoft.com/office/drawing/2014/main" id="{9B49670D-8F18-44A8-B217-67B412095C0D}"/>
              </a:ext>
            </a:extLst>
          </p:cNvPr>
          <p:cNvSpPr/>
          <p:nvPr/>
        </p:nvSpPr>
        <p:spPr>
          <a:xfrm>
            <a:off x="11760000" y="6803351"/>
            <a:ext cx="432000" cy="54650"/>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cxnSp>
        <p:nvCxnSpPr>
          <p:cNvPr id="18" name="Connecteur droit 17">
            <a:extLst>
              <a:ext uri="{FF2B5EF4-FFF2-40B4-BE49-F238E27FC236}">
                <a16:creationId xmlns:a16="http://schemas.microsoft.com/office/drawing/2014/main" id="{030FA059-EC32-4FFF-9673-48849B2FA43A}"/>
              </a:ext>
            </a:extLst>
          </p:cNvPr>
          <p:cNvCxnSpPr>
            <a:cxnSpLocks/>
          </p:cNvCxnSpPr>
          <p:nvPr/>
        </p:nvCxnSpPr>
        <p:spPr>
          <a:xfrm flipH="1">
            <a:off x="1" y="6371351"/>
            <a:ext cx="1219199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386113"/>
      </p:ext>
    </p:extLst>
  </p:cSld>
  <p:clrMap bg1="lt1" tx1="dk1" bg2="lt2" tx2="dk2" accent1="accent1" accent2="accent2" accent3="accent3" accent4="accent4" accent5="accent5" accent6="accent6" hlink="hlink" folHlink="folHlink"/>
  <p:sldLayoutIdLst>
    <p:sldLayoutId id="2147483676" r:id="rId1"/>
    <p:sldLayoutId id="2147483661"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 id="2147483672" r:id="rId12"/>
    <p:sldLayoutId id="2147483673" r:id="rId13"/>
    <p:sldLayoutId id="2147483674" r:id="rId14"/>
    <p:sldLayoutId id="2147483675" r:id="rId15"/>
    <p:sldLayoutId id="2147483679" r:id="rId16"/>
    <p:sldLayoutId id="2147483681" r:id="rId17"/>
    <p:sldLayoutId id="2147483668" r:id="rId18"/>
  </p:sldLayoutIdLst>
  <p:hf hdr="0" dt="0"/>
  <p:txStyles>
    <p:titleStyle>
      <a:lvl1pPr algn="l" defTabSz="914400" rtl="0" eaLnBrk="1" latinLnBrk="0" hangingPunct="1">
        <a:lnSpc>
          <a:spcPct val="90000"/>
        </a:lnSpc>
        <a:spcBef>
          <a:spcPct val="0"/>
        </a:spcBef>
        <a:buNone/>
        <a:defRPr sz="3200" b="1" kern="1200" spc="-150">
          <a:solidFill>
            <a:srgbClr val="1C5D97"/>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Courrier%20au%20MT%20-%20Canc&#233;rog&#232;nes%20sans%20recommandation.docx" TargetMode="External"/><Relationship Id="rId3" Type="http://schemas.openxmlformats.org/officeDocument/2006/relationships/image" Target="../media/image4.png"/><Relationship Id="rId7" Type="http://schemas.openxmlformats.org/officeDocument/2006/relationships/hyperlink" Target="Courrier%20au%20MT%20-%20Canc&#233;rog&#232;nes.docx" TargetMode="External"/><Relationship Id="rId2" Type="http://schemas.openxmlformats.org/officeDocument/2006/relationships/hyperlink" Target="Relev&#233;%20de%20fin%20de%20carri&#232;re.docx" TargetMode="External"/><Relationship Id="rId1" Type="http://schemas.openxmlformats.org/officeDocument/2006/relationships/slideLayout" Target="../slideLayouts/slideLayout9.xml"/><Relationship Id="rId6" Type="http://schemas.openxmlformats.org/officeDocument/2006/relationships/hyperlink" Target="VOLET%20MEDICAL.docx" TargetMode="External"/><Relationship Id="rId5" Type="http://schemas.openxmlformats.org/officeDocument/2006/relationships/hyperlink" Target="Attestation%20d'exposition.docx" TargetMode="Externa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che_de_synthese_recos_cancers_vessie.pdf" TargetMode="External"/><Relationship Id="rId1" Type="http://schemas.openxmlformats.org/officeDocument/2006/relationships/slideLayout" Target="../slideLayouts/slideLayout9.xml"/><Relationship Id="rId4" Type="http://schemas.openxmlformats.org/officeDocument/2006/relationships/image" Target="../media/image5.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che_de_synthese_recos_cancers_vessie.pdf" TargetMode="External"/><Relationship Id="rId1" Type="http://schemas.openxmlformats.org/officeDocument/2006/relationships/slideLayout" Target="../slideLayouts/slideLayout9.xml"/><Relationship Id="rId6" Type="http://schemas.openxmlformats.org/officeDocument/2006/relationships/hyperlink" Target="has%202015%20cancerogenes%20pulmonaires.pdf" TargetMode="External"/><Relationship Id="rId5" Type="http://schemas.openxmlformats.org/officeDocument/2006/relationships/hyperlink" Target="Questionnaire%20SPLF.pdf" TargetMode="External"/><Relationship Id="rId4" Type="http://schemas.openxmlformats.org/officeDocument/2006/relationships/image" Target="../media/image5.svg"/></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18490483&amp;dateTexte=&amp;categorieLien=cid" TargetMode="External"/><Relationship Id="rId2" Type="http://schemas.openxmlformats.org/officeDocument/2006/relationships/hyperlink" Target="https://www.legifrance.gouv.fr/affichCodeArticle.do?cidTexte=LEGITEXT000006073189&amp;idArticle=LEGIARTI000006743130&amp;dateTexte=&amp;categorieLien=cid" TargetMode="External"/><Relationship Id="rId1" Type="http://schemas.openxmlformats.org/officeDocument/2006/relationships/slideLayout" Target="../slideLayouts/slideLayout9.xml"/><Relationship Id="rId4" Type="http://schemas.openxmlformats.org/officeDocument/2006/relationships/hyperlink" Target="https://www.legifrance.gouv.fr/affichCodeArticle.do?cidTexte=LEGITEXT000006072050&amp;idArticle=LEGIARTI000018491129&amp;dateTexte=&amp;categorieLien=ci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18490483&amp;dateTexte=&amp;categorieLien=cid" TargetMode="External"/><Relationship Id="rId7" Type="http://schemas.openxmlformats.org/officeDocument/2006/relationships/hyperlink" Target="https://www.legifrance.gouv.fr/affichCodeArticle.do?cidTexte=LEGITEXT000006072050&amp;idArticle=LEGIARTI000033013953&amp;dateTexte=&amp;categorieLien=cid" TargetMode="External"/><Relationship Id="rId2" Type="http://schemas.openxmlformats.org/officeDocument/2006/relationships/hyperlink" Target="https://www.legifrance.gouv.fr/affichCodeArticle.do?cidTexte=LEGITEXT000006073189&amp;idArticle=LEGIARTI000006743130&amp;dateTexte=&amp;categorieLien=cid" TargetMode="External"/><Relationship Id="rId1" Type="http://schemas.openxmlformats.org/officeDocument/2006/relationships/slideLayout" Target="../slideLayouts/slideLayout9.xml"/><Relationship Id="rId6" Type="http://schemas.openxmlformats.org/officeDocument/2006/relationships/hyperlink" Target="https://www.legifrance.gouv.fr/affichCodeArticle.do?cidTexte=LEGITEXT000006071367&amp;idArticle=LEGIARTI000043927949&amp;dateTexte=&amp;categorieLien=cid" TargetMode="External"/><Relationship Id="rId5" Type="http://schemas.openxmlformats.org/officeDocument/2006/relationships/hyperlink" Target="https://www.legifrance.gouv.fr/affichCodeArticle.do?cidTexte=LEGITEXT000006072050&amp;idArticle=LEGIARTI000043927869&amp;dateTexte=&amp;categorieLien=cid" TargetMode="External"/><Relationship Id="rId4" Type="http://schemas.openxmlformats.org/officeDocument/2006/relationships/hyperlink" Target="https://www.legifrance.gouv.fr/affichCodeArticle.do?cidTexte=LEGITEXT000006072050&amp;idArticle=LEGIARTI000018491129&amp;dateTexte=&amp;categorieLien=ci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36759925&amp;dateTexte=&amp;categorieLien=cid" TargetMode="External"/><Relationship Id="rId2" Type="http://schemas.openxmlformats.org/officeDocument/2006/relationships/hyperlink" Target="https://www.legifrance.gouv.fr/affichCodeArticle.do?cidTexte=LEGITEXT000006072050&amp;idArticle=LEGIARTI000028495726&amp;dateTexte=&amp;categorieLien=cid"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F454EBF5-904F-FF06-43B0-40294B5F96AF}"/>
              </a:ext>
            </a:extLst>
          </p:cNvPr>
          <p:cNvSpPr>
            <a:spLocks noGrp="1"/>
          </p:cNvSpPr>
          <p:nvPr>
            <p:ph type="pic" sz="quarter" idx="10"/>
          </p:nvPr>
        </p:nvSpPr>
        <p:spPr/>
      </p:sp>
      <p:sp>
        <p:nvSpPr>
          <p:cNvPr id="3" name="Titre 2">
            <a:extLst>
              <a:ext uri="{FF2B5EF4-FFF2-40B4-BE49-F238E27FC236}">
                <a16:creationId xmlns:a16="http://schemas.microsoft.com/office/drawing/2014/main" id="{777E3D41-81A3-3A13-FBB8-391CDBFC2BCF}"/>
              </a:ext>
            </a:extLst>
          </p:cNvPr>
          <p:cNvSpPr>
            <a:spLocks noGrp="1"/>
          </p:cNvSpPr>
          <p:nvPr>
            <p:ph type="ctrTitle"/>
          </p:nvPr>
        </p:nvSpPr>
        <p:spPr/>
        <p:txBody>
          <a:bodyPr/>
          <a:lstStyle/>
          <a:p>
            <a:r>
              <a:rPr lang="fr-FR" dirty="0"/>
              <a:t>SUIVI POST-PROFESSIONEL</a:t>
            </a:r>
          </a:p>
        </p:txBody>
      </p:sp>
      <p:sp>
        <p:nvSpPr>
          <p:cNvPr id="4" name="Sous-titre 3">
            <a:extLst>
              <a:ext uri="{FF2B5EF4-FFF2-40B4-BE49-F238E27FC236}">
                <a16:creationId xmlns:a16="http://schemas.microsoft.com/office/drawing/2014/main" id="{D5ED0531-8E74-509D-DAB8-5E0E8CD7BCB8}"/>
              </a:ext>
            </a:extLst>
          </p:cNvPr>
          <p:cNvSpPr>
            <a:spLocks noGrp="1"/>
          </p:cNvSpPr>
          <p:nvPr>
            <p:ph type="subTitle" idx="1"/>
          </p:nvPr>
        </p:nvSpPr>
        <p:spPr/>
        <p:txBody>
          <a:bodyPr/>
          <a:lstStyle/>
          <a:p>
            <a:r>
              <a:rPr lang="fr-FR" dirty="0"/>
              <a:t>Dr A. BOENNEC – SPST19-24</a:t>
            </a:r>
          </a:p>
        </p:txBody>
      </p:sp>
    </p:spTree>
    <p:extLst>
      <p:ext uri="{BB962C8B-B14F-4D97-AF65-F5344CB8AC3E}">
        <p14:creationId xmlns:p14="http://schemas.microsoft.com/office/powerpoint/2010/main" val="2987768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BA47BEE0-FDD6-0722-6E75-79212D5BABAE}"/>
              </a:ext>
            </a:extLst>
          </p:cNvPr>
          <p:cNvSpPr>
            <a:spLocks noGrp="1"/>
          </p:cNvSpPr>
          <p:nvPr>
            <p:ph type="pic" sz="quarter" idx="10"/>
          </p:nvPr>
        </p:nvSpPr>
        <p:spPr/>
      </p:sp>
      <p:sp>
        <p:nvSpPr>
          <p:cNvPr id="3" name="Titre 2">
            <a:extLst>
              <a:ext uri="{FF2B5EF4-FFF2-40B4-BE49-F238E27FC236}">
                <a16:creationId xmlns:a16="http://schemas.microsoft.com/office/drawing/2014/main" id="{94534480-DE59-8692-C52D-C8AF1E5BE64C}"/>
              </a:ext>
            </a:extLst>
          </p:cNvPr>
          <p:cNvSpPr>
            <a:spLocks noGrp="1"/>
          </p:cNvSpPr>
          <p:nvPr>
            <p:ph type="title"/>
          </p:nvPr>
        </p:nvSpPr>
        <p:spPr/>
        <p:txBody>
          <a:bodyPr/>
          <a:lstStyle/>
          <a:p>
            <a:r>
              <a:rPr lang="fr-FR" dirty="0"/>
              <a:t>Modalités pratiques</a:t>
            </a:r>
          </a:p>
        </p:txBody>
      </p:sp>
      <p:sp>
        <p:nvSpPr>
          <p:cNvPr id="4" name="Espace réservé du texte 3">
            <a:extLst>
              <a:ext uri="{FF2B5EF4-FFF2-40B4-BE49-F238E27FC236}">
                <a16:creationId xmlns:a16="http://schemas.microsoft.com/office/drawing/2014/main" id="{4240D677-2DB4-3DB5-FEF3-809D9489A936}"/>
              </a:ext>
            </a:extLst>
          </p:cNvPr>
          <p:cNvSpPr>
            <a:spLocks noGrp="1"/>
          </p:cNvSpPr>
          <p:nvPr>
            <p:ph type="body" sz="quarter" idx="13"/>
          </p:nvPr>
        </p:nvSpPr>
        <p:spPr/>
        <p:txBody>
          <a:bodyPr/>
          <a:lstStyle/>
          <a:p>
            <a:r>
              <a:rPr lang="fr-FR" dirty="0"/>
              <a:t>Suivi post-professionnel</a:t>
            </a:r>
          </a:p>
        </p:txBody>
      </p:sp>
      <p:sp>
        <p:nvSpPr>
          <p:cNvPr id="5" name="Espace réservé du pied de page 4">
            <a:extLst>
              <a:ext uri="{FF2B5EF4-FFF2-40B4-BE49-F238E27FC236}">
                <a16:creationId xmlns:a16="http://schemas.microsoft.com/office/drawing/2014/main" id="{4E6B0007-DD7B-91B9-E33B-7B142D969AC1}"/>
              </a:ext>
            </a:extLst>
          </p:cNvPr>
          <p:cNvSpPr>
            <a:spLocks noGrp="1"/>
          </p:cNvSpPr>
          <p:nvPr>
            <p:ph type="ftr" sz="quarter" idx="11"/>
          </p:nvPr>
        </p:nvSpPr>
        <p:spPr/>
        <p:txBody>
          <a:bodyPr/>
          <a:lstStyle/>
          <a:p>
            <a:r>
              <a:rPr lang="fr-FR"/>
              <a:t>SPST 19-24 Tous droits réservés</a:t>
            </a:r>
          </a:p>
        </p:txBody>
      </p:sp>
      <p:sp>
        <p:nvSpPr>
          <p:cNvPr id="6" name="Espace réservé du numéro de diapositive 5">
            <a:extLst>
              <a:ext uri="{FF2B5EF4-FFF2-40B4-BE49-F238E27FC236}">
                <a16:creationId xmlns:a16="http://schemas.microsoft.com/office/drawing/2014/main" id="{C35EC8AB-FCA6-BC27-4C4A-7C86280DCBFF}"/>
              </a:ext>
            </a:extLst>
          </p:cNvPr>
          <p:cNvSpPr>
            <a:spLocks noGrp="1"/>
          </p:cNvSpPr>
          <p:nvPr>
            <p:ph type="sldNum" sz="quarter" idx="12"/>
          </p:nvPr>
        </p:nvSpPr>
        <p:spPr/>
        <p:txBody>
          <a:bodyPr/>
          <a:lstStyle/>
          <a:p>
            <a:fld id="{981DD56D-24A9-4876-992F-4D06AC793533}" type="slidenum">
              <a:rPr lang="fr-FR" smtClean="0"/>
              <a:t>10</a:t>
            </a:fld>
            <a:endParaRPr lang="fr-FR"/>
          </a:p>
        </p:txBody>
      </p:sp>
    </p:spTree>
    <p:extLst>
      <p:ext uri="{BB962C8B-B14F-4D97-AF65-F5344CB8AC3E}">
        <p14:creationId xmlns:p14="http://schemas.microsoft.com/office/powerpoint/2010/main" val="1864276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Modalités pratiques</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Le médecin du travail établit lors de la visite de FC un état des lieux des expositions </a:t>
            </a:r>
          </a:p>
          <a:p>
            <a:endParaRPr lang="fr-FR" dirty="0"/>
          </a:p>
          <a:p>
            <a:r>
              <a:rPr lang="fr-FR" dirty="0"/>
              <a:t>Le médecin du travail remet ce « relevé de carrière » au salarié.</a:t>
            </a:r>
          </a:p>
          <a:p>
            <a:endParaRPr lang="fr-FR" dirty="0"/>
          </a:p>
          <a:p>
            <a:r>
              <a:rPr lang="fr-FR" dirty="0"/>
              <a:t>Il peut aussi remettre au salarié une attestation d’exposition à faire remplir par l’employeur</a:t>
            </a:r>
          </a:p>
          <a:p>
            <a:endParaRPr lang="fr-FR" dirty="0"/>
          </a:p>
          <a:p>
            <a:r>
              <a:rPr lang="fr-FR" dirty="0"/>
              <a:t>Le MT communique via le salarié au médecin traitant  les informations relatives au suivi médical du salarié durant son activité et précise le cas échéant les recommandations HAS en vigueur.</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11</a:t>
            </a:fld>
            <a:endParaRPr lang="fr-FR"/>
          </a:p>
        </p:txBody>
      </p:sp>
      <p:grpSp>
        <p:nvGrpSpPr>
          <p:cNvPr id="12" name="Groupe 11">
            <a:extLst>
              <a:ext uri="{FF2B5EF4-FFF2-40B4-BE49-F238E27FC236}">
                <a16:creationId xmlns:a16="http://schemas.microsoft.com/office/drawing/2014/main" id="{A18AD431-7F83-68BD-01F6-2DF06F15405B}"/>
              </a:ext>
            </a:extLst>
          </p:cNvPr>
          <p:cNvGrpSpPr/>
          <p:nvPr/>
        </p:nvGrpSpPr>
        <p:grpSpPr>
          <a:xfrm>
            <a:off x="844074" y="4536648"/>
            <a:ext cx="1597907" cy="1455721"/>
            <a:chOff x="668482" y="4536649"/>
            <a:chExt cx="1597907" cy="1455721"/>
          </a:xfrm>
        </p:grpSpPr>
        <p:pic>
          <p:nvPicPr>
            <p:cNvPr id="7" name="Graphique 6" descr="Document avec un remplissage uni">
              <a:hlinkClick r:id="rId2" action="ppaction://hlinkfile"/>
              <a:extLst>
                <a:ext uri="{FF2B5EF4-FFF2-40B4-BE49-F238E27FC236}">
                  <a16:creationId xmlns:a16="http://schemas.microsoft.com/office/drawing/2014/main" id="{35B2EF1E-9D99-2D07-4502-F8BB32EF1A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236" y="4536649"/>
              <a:ext cx="914400" cy="914400"/>
            </a:xfrm>
            <a:prstGeom prst="rect">
              <a:avLst/>
            </a:prstGeom>
          </p:spPr>
        </p:pic>
        <p:sp>
          <p:nvSpPr>
            <p:cNvPr id="11" name="ZoneTexte 10">
              <a:extLst>
                <a:ext uri="{FF2B5EF4-FFF2-40B4-BE49-F238E27FC236}">
                  <a16:creationId xmlns:a16="http://schemas.microsoft.com/office/drawing/2014/main" id="{65E0263B-D496-B924-64AE-CE3D97180409}"/>
                </a:ext>
              </a:extLst>
            </p:cNvPr>
            <p:cNvSpPr txBox="1"/>
            <p:nvPr/>
          </p:nvSpPr>
          <p:spPr>
            <a:xfrm>
              <a:off x="668482" y="5346039"/>
              <a:ext cx="1597907" cy="646331"/>
            </a:xfrm>
            <a:prstGeom prst="rect">
              <a:avLst/>
            </a:prstGeom>
            <a:noFill/>
          </p:spPr>
          <p:txBody>
            <a:bodyPr wrap="square" rtlCol="0">
              <a:spAutoFit/>
            </a:bodyPr>
            <a:lstStyle/>
            <a:p>
              <a:pPr algn="ctr"/>
              <a:r>
                <a:rPr lang="fr-FR" dirty="0"/>
                <a:t>Relevé de fin de carrière</a:t>
              </a:r>
            </a:p>
          </p:txBody>
        </p:sp>
      </p:grpSp>
      <p:grpSp>
        <p:nvGrpSpPr>
          <p:cNvPr id="14" name="Groupe 13">
            <a:extLst>
              <a:ext uri="{FF2B5EF4-FFF2-40B4-BE49-F238E27FC236}">
                <a16:creationId xmlns:a16="http://schemas.microsoft.com/office/drawing/2014/main" id="{23BA11B8-17D3-6B64-4214-F51AD6D7A29E}"/>
              </a:ext>
            </a:extLst>
          </p:cNvPr>
          <p:cNvGrpSpPr/>
          <p:nvPr/>
        </p:nvGrpSpPr>
        <p:grpSpPr>
          <a:xfrm>
            <a:off x="2913944" y="4536648"/>
            <a:ext cx="1597907" cy="1455720"/>
            <a:chOff x="2948073" y="4536649"/>
            <a:chExt cx="1597907" cy="1455720"/>
          </a:xfrm>
        </p:grpSpPr>
        <p:pic>
          <p:nvPicPr>
            <p:cNvPr id="8" name="Graphique 7" descr="Document avec un remplissage uni">
              <a:hlinkClick r:id="rId5" action="ppaction://hlinkfile"/>
              <a:extLst>
                <a:ext uri="{FF2B5EF4-FFF2-40B4-BE49-F238E27FC236}">
                  <a16:creationId xmlns:a16="http://schemas.microsoft.com/office/drawing/2014/main" id="{5A9DBE9E-2F3A-F0CF-7FA8-D82BABA64D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89827" y="4536649"/>
              <a:ext cx="914400" cy="914400"/>
            </a:xfrm>
            <a:prstGeom prst="rect">
              <a:avLst/>
            </a:prstGeom>
          </p:spPr>
        </p:pic>
        <p:sp>
          <p:nvSpPr>
            <p:cNvPr id="13" name="ZoneTexte 12">
              <a:extLst>
                <a:ext uri="{FF2B5EF4-FFF2-40B4-BE49-F238E27FC236}">
                  <a16:creationId xmlns:a16="http://schemas.microsoft.com/office/drawing/2014/main" id="{C890726F-A2C2-0EE9-79CE-2818DD6DE6DF}"/>
                </a:ext>
              </a:extLst>
            </p:cNvPr>
            <p:cNvSpPr txBox="1"/>
            <p:nvPr/>
          </p:nvSpPr>
          <p:spPr>
            <a:xfrm>
              <a:off x="2948073" y="5346038"/>
              <a:ext cx="1597907" cy="646331"/>
            </a:xfrm>
            <a:prstGeom prst="rect">
              <a:avLst/>
            </a:prstGeom>
            <a:noFill/>
          </p:spPr>
          <p:txBody>
            <a:bodyPr wrap="square" rtlCol="0">
              <a:spAutoFit/>
            </a:bodyPr>
            <a:lstStyle/>
            <a:p>
              <a:pPr algn="ctr"/>
              <a:r>
                <a:rPr lang="fr-FR" dirty="0"/>
                <a:t>Attestation employeur</a:t>
              </a:r>
            </a:p>
          </p:txBody>
        </p:sp>
      </p:grpSp>
      <p:grpSp>
        <p:nvGrpSpPr>
          <p:cNvPr id="15" name="Groupe 14">
            <a:extLst>
              <a:ext uri="{FF2B5EF4-FFF2-40B4-BE49-F238E27FC236}">
                <a16:creationId xmlns:a16="http://schemas.microsoft.com/office/drawing/2014/main" id="{360E0764-5403-9699-45ED-48E916105B23}"/>
              </a:ext>
            </a:extLst>
          </p:cNvPr>
          <p:cNvGrpSpPr/>
          <p:nvPr/>
        </p:nvGrpSpPr>
        <p:grpSpPr>
          <a:xfrm>
            <a:off x="4868367" y="4545560"/>
            <a:ext cx="1597907" cy="1273753"/>
            <a:chOff x="2948073" y="4536649"/>
            <a:chExt cx="1597907" cy="1273753"/>
          </a:xfrm>
        </p:grpSpPr>
        <p:pic>
          <p:nvPicPr>
            <p:cNvPr id="16" name="Graphique 15" descr="Document avec un remplissage uni">
              <a:hlinkClick r:id="rId6" action="ppaction://hlinkfile"/>
              <a:extLst>
                <a:ext uri="{FF2B5EF4-FFF2-40B4-BE49-F238E27FC236}">
                  <a16:creationId xmlns:a16="http://schemas.microsoft.com/office/drawing/2014/main" id="{8A18D86F-919C-E6FF-FBB9-517D150474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89827" y="4536649"/>
              <a:ext cx="914400" cy="914400"/>
            </a:xfrm>
            <a:prstGeom prst="rect">
              <a:avLst/>
            </a:prstGeom>
          </p:spPr>
        </p:pic>
        <p:sp>
          <p:nvSpPr>
            <p:cNvPr id="17" name="ZoneTexte 16">
              <a:extLst>
                <a:ext uri="{FF2B5EF4-FFF2-40B4-BE49-F238E27FC236}">
                  <a16:creationId xmlns:a16="http://schemas.microsoft.com/office/drawing/2014/main" id="{D130C267-B894-DE25-6910-A5181B283125}"/>
                </a:ext>
              </a:extLst>
            </p:cNvPr>
            <p:cNvSpPr txBox="1"/>
            <p:nvPr/>
          </p:nvSpPr>
          <p:spPr>
            <a:xfrm>
              <a:off x="2948073" y="5441070"/>
              <a:ext cx="1597907" cy="369332"/>
            </a:xfrm>
            <a:prstGeom prst="rect">
              <a:avLst/>
            </a:prstGeom>
            <a:noFill/>
          </p:spPr>
          <p:txBody>
            <a:bodyPr wrap="square" rtlCol="0">
              <a:spAutoFit/>
            </a:bodyPr>
            <a:lstStyle/>
            <a:p>
              <a:pPr algn="ctr"/>
              <a:r>
                <a:rPr lang="fr-FR" dirty="0"/>
                <a:t>Volet médical</a:t>
              </a:r>
            </a:p>
          </p:txBody>
        </p:sp>
      </p:grpSp>
      <p:grpSp>
        <p:nvGrpSpPr>
          <p:cNvPr id="18" name="Groupe 17">
            <a:extLst>
              <a:ext uri="{FF2B5EF4-FFF2-40B4-BE49-F238E27FC236}">
                <a16:creationId xmlns:a16="http://schemas.microsoft.com/office/drawing/2014/main" id="{209E5640-474E-E9B4-E8E1-BA604C2B3B0F}"/>
              </a:ext>
            </a:extLst>
          </p:cNvPr>
          <p:cNvGrpSpPr/>
          <p:nvPr/>
        </p:nvGrpSpPr>
        <p:grpSpPr>
          <a:xfrm>
            <a:off x="7011902" y="4536648"/>
            <a:ext cx="1812270" cy="1448061"/>
            <a:chOff x="2918812" y="4536649"/>
            <a:chExt cx="1812270" cy="1448061"/>
          </a:xfrm>
        </p:grpSpPr>
        <p:pic>
          <p:nvPicPr>
            <p:cNvPr id="19" name="Graphique 18" descr="Document avec un remplissage uni">
              <a:hlinkClick r:id="rId7" action="ppaction://hlinkfile"/>
              <a:extLst>
                <a:ext uri="{FF2B5EF4-FFF2-40B4-BE49-F238E27FC236}">
                  <a16:creationId xmlns:a16="http://schemas.microsoft.com/office/drawing/2014/main" id="{DED2A6CA-46F8-59C3-C8A8-60CC30D7E3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89827" y="4536649"/>
              <a:ext cx="914400" cy="914400"/>
            </a:xfrm>
            <a:prstGeom prst="rect">
              <a:avLst/>
            </a:prstGeom>
          </p:spPr>
        </p:pic>
        <p:sp>
          <p:nvSpPr>
            <p:cNvPr id="20" name="ZoneTexte 19">
              <a:extLst>
                <a:ext uri="{FF2B5EF4-FFF2-40B4-BE49-F238E27FC236}">
                  <a16:creationId xmlns:a16="http://schemas.microsoft.com/office/drawing/2014/main" id="{D167E47B-3397-CB2F-16C4-413F50D7F7AC}"/>
                </a:ext>
              </a:extLst>
            </p:cNvPr>
            <p:cNvSpPr txBox="1"/>
            <p:nvPr/>
          </p:nvSpPr>
          <p:spPr>
            <a:xfrm>
              <a:off x="2918812" y="5338379"/>
              <a:ext cx="1812270" cy="646331"/>
            </a:xfrm>
            <a:prstGeom prst="rect">
              <a:avLst/>
            </a:prstGeom>
            <a:noFill/>
          </p:spPr>
          <p:txBody>
            <a:bodyPr wrap="square" rtlCol="0">
              <a:spAutoFit/>
            </a:bodyPr>
            <a:lstStyle/>
            <a:p>
              <a:pPr algn="ctr"/>
              <a:r>
                <a:rPr lang="fr-FR" dirty="0"/>
                <a:t>Courrier </a:t>
              </a:r>
            </a:p>
            <a:p>
              <a:pPr algn="ctr"/>
              <a:r>
                <a:rPr lang="fr-FR" dirty="0"/>
                <a:t>Médecin traitant</a:t>
              </a:r>
            </a:p>
          </p:txBody>
        </p:sp>
      </p:grpSp>
      <p:grpSp>
        <p:nvGrpSpPr>
          <p:cNvPr id="21" name="Groupe 20">
            <a:extLst>
              <a:ext uri="{FF2B5EF4-FFF2-40B4-BE49-F238E27FC236}">
                <a16:creationId xmlns:a16="http://schemas.microsoft.com/office/drawing/2014/main" id="{D3C758CD-2FAC-2B96-EC2D-DCD009E7AC54}"/>
              </a:ext>
            </a:extLst>
          </p:cNvPr>
          <p:cNvGrpSpPr/>
          <p:nvPr/>
        </p:nvGrpSpPr>
        <p:grpSpPr>
          <a:xfrm>
            <a:off x="9369800" y="4536648"/>
            <a:ext cx="1812270" cy="1732719"/>
            <a:chOff x="2822768" y="4536649"/>
            <a:chExt cx="1812270" cy="1732719"/>
          </a:xfrm>
        </p:grpSpPr>
        <p:pic>
          <p:nvPicPr>
            <p:cNvPr id="22" name="Graphique 21" descr="Document avec un remplissage uni">
              <a:hlinkClick r:id="rId8" action="ppaction://hlinkfile"/>
              <a:extLst>
                <a:ext uri="{FF2B5EF4-FFF2-40B4-BE49-F238E27FC236}">
                  <a16:creationId xmlns:a16="http://schemas.microsoft.com/office/drawing/2014/main" id="{4D6CB988-69B0-8807-1CE6-B11F8FA921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89827" y="4536649"/>
              <a:ext cx="914400" cy="914400"/>
            </a:xfrm>
            <a:prstGeom prst="rect">
              <a:avLst/>
            </a:prstGeom>
          </p:spPr>
        </p:pic>
        <p:sp>
          <p:nvSpPr>
            <p:cNvPr id="23" name="ZoneTexte 22">
              <a:extLst>
                <a:ext uri="{FF2B5EF4-FFF2-40B4-BE49-F238E27FC236}">
                  <a16:creationId xmlns:a16="http://schemas.microsoft.com/office/drawing/2014/main" id="{CD7B72D1-CB3E-FBFE-0D52-F3D4D4564113}"/>
                </a:ext>
              </a:extLst>
            </p:cNvPr>
            <p:cNvSpPr txBox="1"/>
            <p:nvPr/>
          </p:nvSpPr>
          <p:spPr>
            <a:xfrm>
              <a:off x="2822768" y="5346038"/>
              <a:ext cx="1812270" cy="923330"/>
            </a:xfrm>
            <a:prstGeom prst="rect">
              <a:avLst/>
            </a:prstGeom>
            <a:noFill/>
          </p:spPr>
          <p:txBody>
            <a:bodyPr wrap="square" rtlCol="0">
              <a:spAutoFit/>
            </a:bodyPr>
            <a:lstStyle/>
            <a:p>
              <a:pPr algn="ctr"/>
              <a:r>
                <a:rPr lang="fr-FR" dirty="0"/>
                <a:t>Courrier </a:t>
              </a:r>
            </a:p>
            <a:p>
              <a:pPr algn="ctr"/>
              <a:r>
                <a:rPr lang="fr-FR" dirty="0"/>
                <a:t>Médecin traitant</a:t>
              </a:r>
            </a:p>
            <a:p>
              <a:pPr algn="ctr"/>
              <a:r>
                <a:rPr lang="fr-FR" dirty="0"/>
                <a:t>Sans reco.</a:t>
              </a:r>
            </a:p>
          </p:txBody>
        </p:sp>
      </p:grpSp>
    </p:spTree>
    <p:extLst>
      <p:ext uri="{BB962C8B-B14F-4D97-AF65-F5344CB8AC3E}">
        <p14:creationId xmlns:p14="http://schemas.microsoft.com/office/powerpoint/2010/main" val="963787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BA47BEE0-FDD6-0722-6E75-79212D5BABAE}"/>
              </a:ext>
            </a:extLst>
          </p:cNvPr>
          <p:cNvSpPr>
            <a:spLocks noGrp="1"/>
          </p:cNvSpPr>
          <p:nvPr>
            <p:ph type="pic" sz="quarter" idx="10"/>
          </p:nvPr>
        </p:nvSpPr>
        <p:spPr/>
      </p:sp>
      <p:sp>
        <p:nvSpPr>
          <p:cNvPr id="3" name="Titre 2">
            <a:extLst>
              <a:ext uri="{FF2B5EF4-FFF2-40B4-BE49-F238E27FC236}">
                <a16:creationId xmlns:a16="http://schemas.microsoft.com/office/drawing/2014/main" id="{94534480-DE59-8692-C52D-C8AF1E5BE64C}"/>
              </a:ext>
            </a:extLst>
          </p:cNvPr>
          <p:cNvSpPr>
            <a:spLocks noGrp="1"/>
          </p:cNvSpPr>
          <p:nvPr>
            <p:ph type="title"/>
          </p:nvPr>
        </p:nvSpPr>
        <p:spPr/>
        <p:txBody>
          <a:bodyPr/>
          <a:lstStyle/>
          <a:p>
            <a:r>
              <a:rPr lang="fr-FR" dirty="0"/>
              <a:t>Rôle  du médecin conseil</a:t>
            </a:r>
            <a:br>
              <a:rPr lang="fr-FR" dirty="0"/>
            </a:br>
            <a:r>
              <a:rPr lang="fr-FR" dirty="0"/>
              <a:t>Recommandation HAS</a:t>
            </a:r>
          </a:p>
        </p:txBody>
      </p:sp>
      <p:sp>
        <p:nvSpPr>
          <p:cNvPr id="4" name="Espace réservé du texte 3">
            <a:extLst>
              <a:ext uri="{FF2B5EF4-FFF2-40B4-BE49-F238E27FC236}">
                <a16:creationId xmlns:a16="http://schemas.microsoft.com/office/drawing/2014/main" id="{4240D677-2DB4-3DB5-FEF3-809D9489A936}"/>
              </a:ext>
            </a:extLst>
          </p:cNvPr>
          <p:cNvSpPr>
            <a:spLocks noGrp="1"/>
          </p:cNvSpPr>
          <p:nvPr>
            <p:ph type="body" sz="quarter" idx="13"/>
          </p:nvPr>
        </p:nvSpPr>
        <p:spPr/>
        <p:txBody>
          <a:bodyPr/>
          <a:lstStyle/>
          <a:p>
            <a:r>
              <a:rPr lang="fr-FR" dirty="0"/>
              <a:t>Suivi post-professionnel</a:t>
            </a:r>
          </a:p>
        </p:txBody>
      </p:sp>
      <p:sp>
        <p:nvSpPr>
          <p:cNvPr id="5" name="Espace réservé du pied de page 4">
            <a:extLst>
              <a:ext uri="{FF2B5EF4-FFF2-40B4-BE49-F238E27FC236}">
                <a16:creationId xmlns:a16="http://schemas.microsoft.com/office/drawing/2014/main" id="{4E6B0007-DD7B-91B9-E33B-7B142D969AC1}"/>
              </a:ext>
            </a:extLst>
          </p:cNvPr>
          <p:cNvSpPr>
            <a:spLocks noGrp="1"/>
          </p:cNvSpPr>
          <p:nvPr>
            <p:ph type="ftr" sz="quarter" idx="11"/>
          </p:nvPr>
        </p:nvSpPr>
        <p:spPr/>
        <p:txBody>
          <a:bodyPr/>
          <a:lstStyle/>
          <a:p>
            <a:r>
              <a:rPr lang="fr-FR"/>
              <a:t>SPST 19-24 Tous droits réservés</a:t>
            </a:r>
          </a:p>
        </p:txBody>
      </p:sp>
      <p:sp>
        <p:nvSpPr>
          <p:cNvPr id="6" name="Espace réservé du numéro de diapositive 5">
            <a:extLst>
              <a:ext uri="{FF2B5EF4-FFF2-40B4-BE49-F238E27FC236}">
                <a16:creationId xmlns:a16="http://schemas.microsoft.com/office/drawing/2014/main" id="{C35EC8AB-FCA6-BC27-4C4A-7C86280DCBFF}"/>
              </a:ext>
            </a:extLst>
          </p:cNvPr>
          <p:cNvSpPr>
            <a:spLocks noGrp="1"/>
          </p:cNvSpPr>
          <p:nvPr>
            <p:ph type="sldNum" sz="quarter" idx="12"/>
          </p:nvPr>
        </p:nvSpPr>
        <p:spPr/>
        <p:txBody>
          <a:bodyPr/>
          <a:lstStyle/>
          <a:p>
            <a:fld id="{981DD56D-24A9-4876-992F-4D06AC793533}" type="slidenum">
              <a:rPr lang="fr-FR" smtClean="0"/>
              <a:t>12</a:t>
            </a:fld>
            <a:endParaRPr lang="fr-FR"/>
          </a:p>
        </p:txBody>
      </p:sp>
    </p:spTree>
    <p:extLst>
      <p:ext uri="{BB962C8B-B14F-4D97-AF65-F5344CB8AC3E}">
        <p14:creationId xmlns:p14="http://schemas.microsoft.com/office/powerpoint/2010/main" val="2840371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Rôle du médecin conseil </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L’Arrêté du 28/02/1995 qui définissait les modalités de SPP a été abrogé par un Arrêté du 16/09/2022.</a:t>
            </a:r>
          </a:p>
          <a:p>
            <a:pPr marL="0" indent="0">
              <a:buNone/>
            </a:pPr>
            <a:endParaRPr lang="fr-FR" dirty="0"/>
          </a:p>
          <a:p>
            <a:r>
              <a:rPr lang="fr-FR" dirty="0"/>
              <a:t>Le médecin conseil de la CPAM définit les modalités du SPP en tenant compte des référentiels médicaux tels que ceux produits par la HAS</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13</a:t>
            </a:fld>
            <a:endParaRPr lang="fr-FR"/>
          </a:p>
        </p:txBody>
      </p:sp>
    </p:spTree>
    <p:extLst>
      <p:ext uri="{BB962C8B-B14F-4D97-AF65-F5344CB8AC3E}">
        <p14:creationId xmlns:p14="http://schemas.microsoft.com/office/powerpoint/2010/main" val="2145902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Recommandation HAS</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Suivi PP/Amiante  HAS  avril 2010 : instauration d’une visite médicale de fin de carrière pour déclencher le SPP.</a:t>
            </a:r>
          </a:p>
          <a:p>
            <a:endParaRPr lang="fr-FR" dirty="0"/>
          </a:p>
          <a:p>
            <a:r>
              <a:rPr lang="fr-FR" dirty="0"/>
              <a:t>Evaluation de l’exposition/ conférence de consensus de 1999 : exposition forte , exposition intermédiaire </a:t>
            </a:r>
          </a:p>
          <a:p>
            <a:endParaRPr lang="fr-FR" dirty="0"/>
          </a:p>
          <a:p>
            <a:r>
              <a:rPr lang="fr-FR" dirty="0"/>
              <a:t>Scanner du thorax 20 ans après début d’exposition forte ou 30 ans après début d’exposition intermédiaire </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14</a:t>
            </a:fld>
            <a:endParaRPr lang="fr-FR"/>
          </a:p>
        </p:txBody>
      </p:sp>
    </p:spTree>
    <p:extLst>
      <p:ext uri="{BB962C8B-B14F-4D97-AF65-F5344CB8AC3E}">
        <p14:creationId xmlns:p14="http://schemas.microsoft.com/office/powerpoint/2010/main" val="1799915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Recommandation HAS – cancérogènes pour la vessie</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Surveillance médico-professionnelle des salariés exposés ou ayant été exposés à des cancérogènes pour la vessie HAS  avril 2012</a:t>
            </a:r>
          </a:p>
          <a:p>
            <a:r>
              <a:rPr lang="fr-FR" dirty="0"/>
              <a:t>HAS  :  tableau de synthèse des métiers concernés par le suivi</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15</a:t>
            </a:fld>
            <a:endParaRPr lang="fr-FR"/>
          </a:p>
        </p:txBody>
      </p:sp>
      <p:grpSp>
        <p:nvGrpSpPr>
          <p:cNvPr id="3" name="Groupe 2">
            <a:extLst>
              <a:ext uri="{FF2B5EF4-FFF2-40B4-BE49-F238E27FC236}">
                <a16:creationId xmlns:a16="http://schemas.microsoft.com/office/drawing/2014/main" id="{A43AAF35-B3AF-C0A1-EA62-28383932A018}"/>
              </a:ext>
            </a:extLst>
          </p:cNvPr>
          <p:cNvGrpSpPr/>
          <p:nvPr/>
        </p:nvGrpSpPr>
        <p:grpSpPr>
          <a:xfrm>
            <a:off x="4995243" y="3054077"/>
            <a:ext cx="1597907" cy="2009719"/>
            <a:chOff x="668482" y="4536649"/>
            <a:chExt cx="1597907" cy="2009719"/>
          </a:xfrm>
        </p:grpSpPr>
        <p:pic>
          <p:nvPicPr>
            <p:cNvPr id="7" name="Graphique 6" descr="Document avec un remplissage uni">
              <a:hlinkClick r:id="rId2" action="ppaction://hlinkfile"/>
              <a:extLst>
                <a:ext uri="{FF2B5EF4-FFF2-40B4-BE49-F238E27FC236}">
                  <a16:creationId xmlns:a16="http://schemas.microsoft.com/office/drawing/2014/main" id="{DD5898B2-4EBD-68FA-5B10-630BB7D656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236" y="4536649"/>
              <a:ext cx="914400" cy="914400"/>
            </a:xfrm>
            <a:prstGeom prst="rect">
              <a:avLst/>
            </a:prstGeom>
          </p:spPr>
        </p:pic>
        <p:sp>
          <p:nvSpPr>
            <p:cNvPr id="8" name="ZoneTexte 7">
              <a:extLst>
                <a:ext uri="{FF2B5EF4-FFF2-40B4-BE49-F238E27FC236}">
                  <a16:creationId xmlns:a16="http://schemas.microsoft.com/office/drawing/2014/main" id="{97182D60-8BDC-EFEA-CB85-EA1E430BBB36}"/>
                </a:ext>
              </a:extLst>
            </p:cNvPr>
            <p:cNvSpPr txBox="1"/>
            <p:nvPr/>
          </p:nvSpPr>
          <p:spPr>
            <a:xfrm>
              <a:off x="668482" y="5346039"/>
              <a:ext cx="1597907" cy="1200329"/>
            </a:xfrm>
            <a:prstGeom prst="rect">
              <a:avLst/>
            </a:prstGeom>
            <a:noFill/>
          </p:spPr>
          <p:txBody>
            <a:bodyPr wrap="square" rtlCol="0">
              <a:spAutoFit/>
            </a:bodyPr>
            <a:lstStyle/>
            <a:p>
              <a:pPr algn="ctr"/>
              <a:r>
                <a:rPr lang="fr-FR" dirty="0"/>
                <a:t>Fiche synthèse recos cancers vessie</a:t>
              </a:r>
            </a:p>
          </p:txBody>
        </p:sp>
      </p:grpSp>
    </p:spTree>
    <p:extLst>
      <p:ext uri="{BB962C8B-B14F-4D97-AF65-F5344CB8AC3E}">
        <p14:creationId xmlns:p14="http://schemas.microsoft.com/office/powerpoint/2010/main" val="3826208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Recommandation HAS – cancérogènes pulmonaires</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Surveillance médico-professionnelle des travailleurs exposés ou ayant été exposés à des cancérogènes pulmonaires 10/2015 </a:t>
            </a:r>
          </a:p>
          <a:p>
            <a:endParaRPr lang="fr-FR" dirty="0"/>
          </a:p>
          <a:p>
            <a:r>
              <a:rPr lang="fr-FR" u="sng" dirty="0"/>
              <a:t>Recommandation 22 </a:t>
            </a:r>
            <a:r>
              <a:rPr lang="fr-FR" dirty="0"/>
              <a:t>:  </a:t>
            </a:r>
          </a:p>
          <a:p>
            <a:pPr marL="271463" indent="0">
              <a:buNone/>
              <a:tabLst>
                <a:tab pos="452438" algn="l"/>
              </a:tabLst>
            </a:pPr>
            <a:r>
              <a:rPr lang="fr-FR" dirty="0"/>
              <a:t>Lors de la visite de FC le MT remet au salarié : </a:t>
            </a:r>
          </a:p>
          <a:p>
            <a:pPr marL="271463" indent="0">
              <a:buNone/>
              <a:tabLst>
                <a:tab pos="452438" algn="l"/>
              </a:tabLst>
            </a:pPr>
            <a:r>
              <a:rPr lang="fr-FR" dirty="0"/>
              <a:t>	- son curriculum </a:t>
            </a:r>
            <a:r>
              <a:rPr lang="fr-FR" dirty="0" err="1"/>
              <a:t>laboris</a:t>
            </a:r>
            <a:endParaRPr lang="fr-FR" dirty="0"/>
          </a:p>
          <a:p>
            <a:pPr marL="271463" indent="0">
              <a:buNone/>
              <a:tabLst>
                <a:tab pos="452438" algn="l"/>
              </a:tabLst>
            </a:pPr>
            <a:r>
              <a:rPr lang="fr-FR" dirty="0"/>
              <a:t>	- le volet médical de l’attestation d’exposition</a:t>
            </a:r>
          </a:p>
          <a:p>
            <a:pPr marL="271463" indent="0">
              <a:buNone/>
              <a:tabLst>
                <a:tab pos="452438" algn="l"/>
              </a:tabLst>
            </a:pPr>
            <a:r>
              <a:rPr lang="fr-FR" dirty="0"/>
              <a:t>	- la synthèse des éléments médicaux /DMST  pour le médecin traitant.</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16</a:t>
            </a:fld>
            <a:endParaRPr lang="fr-FR"/>
          </a:p>
        </p:txBody>
      </p:sp>
    </p:spTree>
    <p:extLst>
      <p:ext uri="{BB962C8B-B14F-4D97-AF65-F5344CB8AC3E}">
        <p14:creationId xmlns:p14="http://schemas.microsoft.com/office/powerpoint/2010/main" val="253856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Expérimentation -  HAS 11/2015</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Sujets de 55 à 74 ans ayant été exposés à un agent cancérogène (autre que l’amiante)  : il faut une durée d’exposition sup. ou = à 10 ans  et un tabagisme sup. ou = à 30PA(actif ou arrêt depuis moins de 15 ans).</a:t>
            </a:r>
          </a:p>
          <a:p>
            <a:endParaRPr lang="fr-FR" dirty="0"/>
          </a:p>
          <a:p>
            <a:r>
              <a:rPr lang="fr-FR" u="sng" dirty="0"/>
              <a:t>Parmi les cancérogènes cités </a:t>
            </a:r>
            <a:r>
              <a:rPr lang="fr-FR" dirty="0"/>
              <a:t>:</a:t>
            </a:r>
          </a:p>
          <a:p>
            <a:endParaRPr lang="fr-FR" sz="500" dirty="0"/>
          </a:p>
          <a:p>
            <a:pPr marL="915988" indent="-285750">
              <a:spcBef>
                <a:spcPts val="200"/>
              </a:spcBef>
              <a:buFont typeface="Verdana" panose="020B0604030504040204" pitchFamily="34" charset="0"/>
              <a:buChar char="-"/>
            </a:pPr>
            <a:r>
              <a:rPr lang="fr-FR" dirty="0"/>
              <a:t>production d’aluminium</a:t>
            </a:r>
          </a:p>
          <a:p>
            <a:pPr marL="915988" indent="-285750">
              <a:spcBef>
                <a:spcPts val="200"/>
              </a:spcBef>
              <a:buFont typeface="Verdana" panose="020B0604030504040204" pitchFamily="34" charset="0"/>
              <a:buChar char="-"/>
            </a:pPr>
            <a:r>
              <a:rPr lang="fr-FR" dirty="0"/>
              <a:t>gazéification du charbon</a:t>
            </a:r>
          </a:p>
          <a:p>
            <a:pPr marL="915988" indent="-285750">
              <a:spcBef>
                <a:spcPts val="200"/>
              </a:spcBef>
              <a:buFont typeface="Verdana" panose="020B0604030504040204" pitchFamily="34" charset="0"/>
              <a:buChar char="-"/>
            </a:pPr>
            <a:r>
              <a:rPr lang="fr-FR" dirty="0"/>
              <a:t>brai de houille</a:t>
            </a:r>
          </a:p>
          <a:p>
            <a:pPr marL="915988" indent="-285750">
              <a:spcBef>
                <a:spcPts val="200"/>
              </a:spcBef>
              <a:buFont typeface="Verdana" panose="020B0604030504040204" pitchFamily="34" charset="0"/>
              <a:buChar char="-"/>
            </a:pPr>
            <a:r>
              <a:rPr lang="fr-FR" dirty="0"/>
              <a:t>production de coke</a:t>
            </a:r>
          </a:p>
          <a:p>
            <a:pPr marL="915988" indent="-285750">
              <a:spcBef>
                <a:spcPts val="200"/>
              </a:spcBef>
              <a:buFont typeface="Verdana" panose="020B0604030504040204" pitchFamily="34" charset="0"/>
              <a:buChar char="-"/>
            </a:pPr>
            <a:r>
              <a:rPr lang="fr-FR" dirty="0"/>
              <a:t>Suie</a:t>
            </a:r>
          </a:p>
          <a:p>
            <a:pPr marL="915988" indent="-285750">
              <a:spcBef>
                <a:spcPts val="200"/>
              </a:spcBef>
              <a:buFont typeface="Verdana" panose="020B0604030504040204" pitchFamily="34" charset="0"/>
              <a:buChar char="-"/>
            </a:pPr>
            <a:r>
              <a:rPr lang="fr-FR" dirty="0"/>
              <a:t>rayons X et rayons ɣ</a:t>
            </a:r>
          </a:p>
          <a:p>
            <a:pPr marL="915988" indent="-285750">
              <a:spcBef>
                <a:spcPts val="200"/>
              </a:spcBef>
              <a:buFont typeface="Verdana" panose="020B0604030504040204" pitchFamily="34" charset="0"/>
              <a:buChar char="-"/>
            </a:pPr>
            <a:r>
              <a:rPr lang="fr-FR" dirty="0"/>
              <a:t>Radon</a:t>
            </a:r>
          </a:p>
          <a:p>
            <a:pPr marL="915988" indent="-285750">
              <a:spcBef>
                <a:spcPts val="200"/>
              </a:spcBef>
              <a:buFont typeface="Verdana" panose="020B0604030504040204" pitchFamily="34" charset="0"/>
              <a:buChar char="-"/>
            </a:pPr>
            <a:r>
              <a:rPr lang="fr-FR" dirty="0"/>
              <a:t>mines de fer</a:t>
            </a:r>
          </a:p>
          <a:p>
            <a:pPr marL="915988" indent="-285750">
              <a:spcBef>
                <a:spcPts val="200"/>
              </a:spcBef>
              <a:buFont typeface="Verdana" panose="020B0604030504040204" pitchFamily="34" charset="0"/>
              <a:buChar char="-"/>
            </a:pPr>
            <a:r>
              <a:rPr lang="fr-FR" dirty="0"/>
              <a:t>Plutonium</a:t>
            </a:r>
          </a:p>
          <a:p>
            <a:pPr marL="915988" indent="-285750">
              <a:spcBef>
                <a:spcPts val="200"/>
              </a:spcBef>
              <a:buFont typeface="Verdana" panose="020B0604030504040204" pitchFamily="34" charset="0"/>
              <a:buChar char="-"/>
            </a:pPr>
            <a:r>
              <a:rPr lang="fr-FR" dirty="0"/>
              <a:t>fonderie de fonte et d’acier</a:t>
            </a:r>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17</a:t>
            </a:fld>
            <a:endParaRPr lang="fr-FR"/>
          </a:p>
        </p:txBody>
      </p:sp>
      <p:sp>
        <p:nvSpPr>
          <p:cNvPr id="3" name="Espace réservé du contenu 3">
            <a:extLst>
              <a:ext uri="{FF2B5EF4-FFF2-40B4-BE49-F238E27FC236}">
                <a16:creationId xmlns:a16="http://schemas.microsoft.com/office/drawing/2014/main" id="{71294E10-5943-12F7-D585-EFB398E4676A}"/>
              </a:ext>
            </a:extLst>
          </p:cNvPr>
          <p:cNvSpPr txBox="1">
            <a:spLocks/>
          </p:cNvSpPr>
          <p:nvPr/>
        </p:nvSpPr>
        <p:spPr>
          <a:xfrm>
            <a:off x="5122875" y="2807895"/>
            <a:ext cx="3885023" cy="3215606"/>
          </a:xfrm>
          <a:prstGeom prst="rect">
            <a:avLst/>
          </a:prstGeom>
        </p:spPr>
        <p:txBody>
          <a:bodyPr vert="horz" lIns="0" tIns="0" rIns="0" bIns="0" rtlCol="0">
            <a:noAutofit/>
          </a:bodyPr>
          <a:lst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5988" indent="-285750">
              <a:spcBef>
                <a:spcPts val="200"/>
              </a:spcBef>
              <a:buFont typeface="Verdana" panose="020B0604030504040204" pitchFamily="34" charset="0"/>
              <a:buChar char="-"/>
            </a:pPr>
            <a:r>
              <a:rPr lang="fr-FR" dirty="0"/>
              <a:t>métier de peintre</a:t>
            </a:r>
          </a:p>
          <a:p>
            <a:pPr marL="915988" indent="-285750">
              <a:spcBef>
                <a:spcPts val="200"/>
              </a:spcBef>
              <a:buFont typeface="Verdana" panose="020B0604030504040204" pitchFamily="34" charset="0"/>
              <a:buChar char="-"/>
            </a:pPr>
            <a:r>
              <a:rPr lang="fr-FR" dirty="0"/>
              <a:t>production de caoutchouc</a:t>
            </a:r>
          </a:p>
          <a:p>
            <a:pPr marL="915988" indent="-285750">
              <a:spcBef>
                <a:spcPts val="200"/>
              </a:spcBef>
              <a:buFont typeface="Verdana" panose="020B0604030504040204" pitchFamily="34" charset="0"/>
              <a:buChar char="-"/>
            </a:pPr>
            <a:r>
              <a:rPr lang="fr-FR" dirty="0"/>
              <a:t>arsenic et ses composés</a:t>
            </a:r>
          </a:p>
          <a:p>
            <a:pPr marL="915988" indent="-285750">
              <a:spcBef>
                <a:spcPts val="200"/>
              </a:spcBef>
              <a:buFont typeface="Verdana" panose="020B0604030504040204" pitchFamily="34" charset="0"/>
              <a:buChar char="-"/>
            </a:pPr>
            <a:r>
              <a:rPr lang="fr-FR" dirty="0"/>
              <a:t>composés du nickel</a:t>
            </a:r>
          </a:p>
          <a:p>
            <a:pPr marL="915988" indent="-285750">
              <a:spcBef>
                <a:spcPts val="200"/>
              </a:spcBef>
              <a:buFont typeface="Verdana" panose="020B0604030504040204" pitchFamily="34" charset="0"/>
              <a:buChar char="-"/>
            </a:pPr>
            <a:r>
              <a:rPr lang="fr-FR" dirty="0"/>
              <a:t>composés du chrome VI</a:t>
            </a:r>
          </a:p>
          <a:p>
            <a:pPr marL="915988" indent="-285750">
              <a:spcBef>
                <a:spcPts val="200"/>
              </a:spcBef>
              <a:buFont typeface="Verdana" panose="020B0604030504040204" pitchFamily="34" charset="0"/>
              <a:buChar char="-"/>
            </a:pPr>
            <a:r>
              <a:rPr lang="fr-FR" dirty="0"/>
              <a:t>Béryllium</a:t>
            </a:r>
          </a:p>
          <a:p>
            <a:pPr marL="915988" indent="-285750">
              <a:spcBef>
                <a:spcPts val="200"/>
              </a:spcBef>
              <a:buFont typeface="Verdana" panose="020B0604030504040204" pitchFamily="34" charset="0"/>
              <a:buChar char="-"/>
            </a:pPr>
            <a:r>
              <a:rPr lang="fr-FR" dirty="0"/>
              <a:t>cadmium et ses composés</a:t>
            </a:r>
          </a:p>
          <a:p>
            <a:pPr marL="915988" indent="-285750">
              <a:spcBef>
                <a:spcPts val="200"/>
              </a:spcBef>
              <a:buFont typeface="Verdana" panose="020B0604030504040204" pitchFamily="34" charset="0"/>
              <a:buChar char="-"/>
            </a:pPr>
            <a:r>
              <a:rPr lang="fr-FR" dirty="0"/>
              <a:t>bis(</a:t>
            </a:r>
            <a:r>
              <a:rPr lang="fr-FR" dirty="0" err="1"/>
              <a:t>chloromethyl</a:t>
            </a:r>
            <a:r>
              <a:rPr lang="fr-FR" dirty="0"/>
              <a:t>)</a:t>
            </a:r>
            <a:r>
              <a:rPr lang="fr-FR" dirty="0" err="1"/>
              <a:t>ether</a:t>
            </a:r>
            <a:endParaRPr lang="fr-FR" dirty="0"/>
          </a:p>
          <a:p>
            <a:pPr marL="915988" indent="-285750">
              <a:spcBef>
                <a:spcPts val="200"/>
              </a:spcBef>
              <a:buFont typeface="Verdana" panose="020B0604030504040204" pitchFamily="34" charset="0"/>
              <a:buChar char="-"/>
            </a:pPr>
            <a:r>
              <a:rPr lang="fr-FR" dirty="0" err="1"/>
              <a:t>chloromethyl</a:t>
            </a:r>
            <a:r>
              <a:rPr lang="fr-FR" dirty="0"/>
              <a:t> </a:t>
            </a:r>
            <a:r>
              <a:rPr lang="fr-FR" dirty="0" err="1"/>
              <a:t>methyl</a:t>
            </a:r>
            <a:r>
              <a:rPr lang="fr-FR" dirty="0"/>
              <a:t> </a:t>
            </a:r>
            <a:r>
              <a:rPr lang="fr-FR" dirty="0" err="1"/>
              <a:t>ether</a:t>
            </a:r>
            <a:endParaRPr lang="fr-FR" dirty="0"/>
          </a:p>
          <a:p>
            <a:pPr marL="915988" indent="-285750">
              <a:spcBef>
                <a:spcPts val="200"/>
              </a:spcBef>
              <a:buFont typeface="Verdana" panose="020B0604030504040204" pitchFamily="34" charset="0"/>
              <a:buChar char="-"/>
            </a:pPr>
            <a:r>
              <a:rPr lang="fr-FR" dirty="0"/>
              <a:t>cobalt métal avec carbure de tungstène</a:t>
            </a:r>
          </a:p>
          <a:p>
            <a:pPr>
              <a:tabLst>
                <a:tab pos="896938" algn="l"/>
              </a:tabLst>
            </a:pPr>
            <a:endParaRPr lang="fr-FR" dirty="0"/>
          </a:p>
          <a:p>
            <a:endParaRPr lang="fr-FR" dirty="0"/>
          </a:p>
        </p:txBody>
      </p:sp>
    </p:spTree>
    <p:extLst>
      <p:ext uri="{BB962C8B-B14F-4D97-AF65-F5344CB8AC3E}">
        <p14:creationId xmlns:p14="http://schemas.microsoft.com/office/powerpoint/2010/main" val="377807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Recommandation HAS – silice</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r>
              <a:rPr lang="fr-FR" dirty="0"/>
              <a:t>Surveillance médico-professionnelle des travailleurs exposés ou ayant été exposés à la silice cristalline </a:t>
            </a:r>
          </a:p>
          <a:p>
            <a:endParaRPr lang="fr-FR" dirty="0"/>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18</a:t>
            </a:fld>
            <a:endParaRPr lang="fr-FR"/>
          </a:p>
        </p:txBody>
      </p:sp>
      <p:pic>
        <p:nvPicPr>
          <p:cNvPr id="3" name="Espace réservé du contenu 5">
            <a:extLst>
              <a:ext uri="{FF2B5EF4-FFF2-40B4-BE49-F238E27FC236}">
                <a16:creationId xmlns:a16="http://schemas.microsoft.com/office/drawing/2014/main" id="{423F31B4-52EC-8D53-CAA5-65E783DDF271}"/>
              </a:ext>
            </a:extLst>
          </p:cNvPr>
          <p:cNvPicPr>
            <a:picLocks noChangeAspect="1"/>
          </p:cNvPicPr>
          <p:nvPr/>
        </p:nvPicPr>
        <p:blipFill>
          <a:blip r:embed="rId2"/>
          <a:stretch>
            <a:fillRect/>
          </a:stretch>
        </p:blipFill>
        <p:spPr>
          <a:xfrm>
            <a:off x="2988591" y="1387717"/>
            <a:ext cx="6485346" cy="5347165"/>
          </a:xfrm>
          <a:prstGeom prst="rect">
            <a:avLst/>
          </a:prstGeom>
          <a:noFill/>
        </p:spPr>
      </p:pic>
    </p:spTree>
    <p:extLst>
      <p:ext uri="{BB962C8B-B14F-4D97-AF65-F5344CB8AC3E}">
        <p14:creationId xmlns:p14="http://schemas.microsoft.com/office/powerpoint/2010/main" val="1485708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Recommandation SFMT –  poussières de bois</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Surveillance médicoprofessionnelle des salariés exposés à l’effet cancérigène des poussières de bois  (02/2011) : </a:t>
            </a:r>
            <a:r>
              <a:rPr lang="fr-FR" dirty="0" err="1"/>
              <a:t>naso</a:t>
            </a:r>
            <a:r>
              <a:rPr lang="fr-FR" dirty="0"/>
              <a:t>-fibroscopie 30 ans après le début d’exposition puis tous les 2 ans</a:t>
            </a:r>
          </a:p>
          <a:p>
            <a:r>
              <a:rPr lang="fr-FR" dirty="0"/>
              <a:t>S’adresse à tout travailleur exposé pendant plus de 12 mois cumulés :</a:t>
            </a:r>
          </a:p>
          <a:p>
            <a:endParaRPr lang="fr-FR" dirty="0"/>
          </a:p>
          <a:p>
            <a:pPr marL="630238" indent="0">
              <a:spcBef>
                <a:spcPts val="200"/>
              </a:spcBef>
              <a:buNone/>
            </a:pPr>
            <a:r>
              <a:rPr lang="fr-FR" dirty="0"/>
              <a:t>-   Lors des tâches d’usinage (sciage, fraisage, rabotage, perçage, ponçage)</a:t>
            </a:r>
          </a:p>
          <a:p>
            <a:pPr marL="630238" indent="0">
              <a:spcBef>
                <a:spcPts val="200"/>
              </a:spcBef>
              <a:buNone/>
            </a:pPr>
            <a:endParaRPr lang="fr-FR" dirty="0"/>
          </a:p>
          <a:p>
            <a:pPr marL="630238" indent="0">
              <a:spcBef>
                <a:spcPts val="200"/>
              </a:spcBef>
              <a:buNone/>
            </a:pPr>
            <a:r>
              <a:rPr lang="fr-FR" dirty="0"/>
              <a:t>-   Ou lors de toute activité documentée exposant à une concentration de poussières de bois de plus de 1 mg/m3 mesurée sur 8 heures.</a:t>
            </a:r>
            <a:br>
              <a:rPr lang="fr-FR" dirty="0"/>
            </a:br>
            <a:r>
              <a:rPr lang="fr-FR" dirty="0"/>
              <a:t>(Accord professionnel)</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19</a:t>
            </a:fld>
            <a:endParaRPr lang="fr-FR"/>
          </a:p>
        </p:txBody>
      </p:sp>
    </p:spTree>
    <p:extLst>
      <p:ext uri="{BB962C8B-B14F-4D97-AF65-F5344CB8AC3E}">
        <p14:creationId xmlns:p14="http://schemas.microsoft.com/office/powerpoint/2010/main" val="389266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Un peu d’histoire</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Le suivi post-professionnel est cité  au départ dans le Code de la Sécurité sociale à l’article D461-25  </a:t>
            </a:r>
          </a:p>
          <a:p>
            <a:endParaRPr lang="fr-FR" dirty="0"/>
          </a:p>
          <a:p>
            <a:r>
              <a:rPr lang="fr-FR" dirty="0"/>
              <a:t>L’Arrêté du 28/02/1995 définit les modalités de mise en œuvre du SPP : attestation employeur, volet médical, examens à prévoir selon les substances</a:t>
            </a:r>
          </a:p>
          <a:p>
            <a:endParaRPr lang="fr-FR" dirty="0"/>
          </a:p>
          <a:p>
            <a:r>
              <a:rPr lang="fr-FR" dirty="0"/>
              <a:t>A été modifié par Arrêté du 06/12/2011</a:t>
            </a:r>
          </a:p>
          <a:p>
            <a:pPr marL="0" indent="0">
              <a:buNone/>
            </a:pPr>
            <a:endParaRPr lang="fr-FR" dirty="0"/>
          </a:p>
          <a:p>
            <a:pPr marL="0" indent="0">
              <a:buNone/>
            </a:pPr>
            <a:endParaRPr lang="fr-FR" dirty="0"/>
          </a:p>
          <a:p>
            <a:pPr marL="0" indent="0" algn="ctr">
              <a:buNone/>
            </a:pPr>
            <a:r>
              <a:rPr lang="fr-FR" sz="2800" i="1" dirty="0">
                <a:effectLst>
                  <a:outerShdw blurRad="38100" dist="38100" dir="2700000" algn="tl">
                    <a:srgbClr val="000000">
                      <a:alpha val="43137"/>
                    </a:srgbClr>
                  </a:outerShdw>
                </a:effectLst>
              </a:rPr>
              <a:t>Donc depuis 1995 nous réalisons le SPP en principe ...</a:t>
            </a:r>
          </a:p>
          <a:p>
            <a:pPr marL="0" indent="0" algn="ctr">
              <a:buNone/>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2</a:t>
            </a:fld>
            <a:endParaRPr lang="fr-FR"/>
          </a:p>
        </p:txBody>
      </p:sp>
    </p:spTree>
    <p:extLst>
      <p:ext uri="{BB962C8B-B14F-4D97-AF65-F5344CB8AC3E}">
        <p14:creationId xmlns:p14="http://schemas.microsoft.com/office/powerpoint/2010/main" val="176732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err="1">
                <a:solidFill>
                  <a:srgbClr val="EF7D00"/>
                </a:solidFill>
                <a:ea typeface="+mn-ea"/>
                <a:cs typeface="+mn-cs"/>
              </a:rPr>
              <a:t>Pré-requis</a:t>
            </a:r>
            <a:endParaRPr lang="fr-FR" dirty="0">
              <a:solidFill>
                <a:srgbClr val="EF7D00"/>
              </a:solidFill>
              <a:ea typeface="+mn-ea"/>
              <a:cs typeface="+mn-cs"/>
            </a:endParaRP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Afin d’évaluer si un suivi post-professionnel est nécessaire il faut connaître:</a:t>
            </a:r>
          </a:p>
          <a:p>
            <a:endParaRPr lang="fr-FR" dirty="0"/>
          </a:p>
          <a:p>
            <a:pPr lvl="1">
              <a:buFont typeface="Verdana" panose="020B0604030504040204" pitchFamily="34" charset="0"/>
              <a:buChar char="-"/>
            </a:pPr>
            <a:r>
              <a:rPr lang="fr-FR" sz="1800" dirty="0"/>
              <a:t>Le curriculum </a:t>
            </a:r>
            <a:r>
              <a:rPr lang="fr-FR" sz="1800" dirty="0" err="1"/>
              <a:t>laboris</a:t>
            </a:r>
            <a:r>
              <a:rPr lang="fr-FR" sz="1800" dirty="0"/>
              <a:t> et notamment l’exposition passée à des substances CMR : on peut être aidé par les questionnaires de repérage (questionnaire SFMT  et  HAS recommandations agents cancérogènes pulmonaires et vésicaux )</a:t>
            </a:r>
          </a:p>
          <a:p>
            <a:pPr lvl="1">
              <a:buFont typeface="Verdana" panose="020B0604030504040204" pitchFamily="34" charset="0"/>
              <a:buChar char="-"/>
            </a:pPr>
            <a:endParaRPr lang="fr-FR" sz="1800" dirty="0"/>
          </a:p>
          <a:p>
            <a:pPr lvl="1">
              <a:buFont typeface="Verdana" panose="020B0604030504040204" pitchFamily="34" charset="0"/>
              <a:buChar char="-"/>
            </a:pPr>
            <a:r>
              <a:rPr lang="fr-FR" sz="1800" dirty="0"/>
              <a:t>Le poste actuel et notamment les substances manipulées  </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20</a:t>
            </a:fld>
            <a:endParaRPr lang="fr-FR"/>
          </a:p>
        </p:txBody>
      </p:sp>
      <p:grpSp>
        <p:nvGrpSpPr>
          <p:cNvPr id="3" name="Groupe 2">
            <a:extLst>
              <a:ext uri="{FF2B5EF4-FFF2-40B4-BE49-F238E27FC236}">
                <a16:creationId xmlns:a16="http://schemas.microsoft.com/office/drawing/2014/main" id="{D46477CB-1303-7D0B-A643-B1667DD04D5C}"/>
              </a:ext>
            </a:extLst>
          </p:cNvPr>
          <p:cNvGrpSpPr/>
          <p:nvPr/>
        </p:nvGrpSpPr>
        <p:grpSpPr>
          <a:xfrm>
            <a:off x="1550646" y="3719134"/>
            <a:ext cx="1597907" cy="2009719"/>
            <a:chOff x="668482" y="4536649"/>
            <a:chExt cx="1597907" cy="2009719"/>
          </a:xfrm>
        </p:grpSpPr>
        <p:pic>
          <p:nvPicPr>
            <p:cNvPr id="7" name="Graphique 6" descr="Document avec un remplissage uni">
              <a:hlinkClick r:id="rId2" action="ppaction://hlinkfile"/>
              <a:extLst>
                <a:ext uri="{FF2B5EF4-FFF2-40B4-BE49-F238E27FC236}">
                  <a16:creationId xmlns:a16="http://schemas.microsoft.com/office/drawing/2014/main" id="{ADAFCA67-7527-35D0-26C9-A1B32CF390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236" y="4536649"/>
              <a:ext cx="914400" cy="914400"/>
            </a:xfrm>
            <a:prstGeom prst="rect">
              <a:avLst/>
            </a:prstGeom>
          </p:spPr>
        </p:pic>
        <p:sp>
          <p:nvSpPr>
            <p:cNvPr id="8" name="ZoneTexte 7">
              <a:extLst>
                <a:ext uri="{FF2B5EF4-FFF2-40B4-BE49-F238E27FC236}">
                  <a16:creationId xmlns:a16="http://schemas.microsoft.com/office/drawing/2014/main" id="{C3A982DE-BAB4-7798-F575-9234CB628982}"/>
                </a:ext>
              </a:extLst>
            </p:cNvPr>
            <p:cNvSpPr txBox="1"/>
            <p:nvPr/>
          </p:nvSpPr>
          <p:spPr>
            <a:xfrm>
              <a:off x="668482" y="5346039"/>
              <a:ext cx="1597907" cy="1200329"/>
            </a:xfrm>
            <a:prstGeom prst="rect">
              <a:avLst/>
            </a:prstGeom>
            <a:noFill/>
          </p:spPr>
          <p:txBody>
            <a:bodyPr wrap="square" rtlCol="0">
              <a:spAutoFit/>
            </a:bodyPr>
            <a:lstStyle/>
            <a:p>
              <a:pPr algn="ctr"/>
              <a:r>
                <a:rPr lang="fr-FR" dirty="0"/>
                <a:t>Fiche synthèse recos cancers vessie</a:t>
              </a:r>
            </a:p>
          </p:txBody>
        </p:sp>
      </p:grpSp>
      <p:grpSp>
        <p:nvGrpSpPr>
          <p:cNvPr id="9" name="Groupe 8">
            <a:extLst>
              <a:ext uri="{FF2B5EF4-FFF2-40B4-BE49-F238E27FC236}">
                <a16:creationId xmlns:a16="http://schemas.microsoft.com/office/drawing/2014/main" id="{49414E4F-9772-2CC8-E67E-DB8918694214}"/>
              </a:ext>
            </a:extLst>
          </p:cNvPr>
          <p:cNvGrpSpPr/>
          <p:nvPr/>
        </p:nvGrpSpPr>
        <p:grpSpPr>
          <a:xfrm>
            <a:off x="4726690" y="3719134"/>
            <a:ext cx="1597907" cy="1455721"/>
            <a:chOff x="668482" y="4536649"/>
            <a:chExt cx="1597907" cy="1455721"/>
          </a:xfrm>
        </p:grpSpPr>
        <p:pic>
          <p:nvPicPr>
            <p:cNvPr id="10" name="Graphique 9" descr="Document avec un remplissage uni">
              <a:hlinkClick r:id="rId5" action="ppaction://hlinkfile"/>
              <a:extLst>
                <a:ext uri="{FF2B5EF4-FFF2-40B4-BE49-F238E27FC236}">
                  <a16:creationId xmlns:a16="http://schemas.microsoft.com/office/drawing/2014/main" id="{F5A77D7A-10A8-97B5-F905-03FD25877B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236" y="4536649"/>
              <a:ext cx="914400" cy="914400"/>
            </a:xfrm>
            <a:prstGeom prst="rect">
              <a:avLst/>
            </a:prstGeom>
          </p:spPr>
        </p:pic>
        <p:sp>
          <p:nvSpPr>
            <p:cNvPr id="11" name="ZoneTexte 10">
              <a:extLst>
                <a:ext uri="{FF2B5EF4-FFF2-40B4-BE49-F238E27FC236}">
                  <a16:creationId xmlns:a16="http://schemas.microsoft.com/office/drawing/2014/main" id="{A00587BB-D0DC-3AAE-BDBD-238D481D1BF7}"/>
                </a:ext>
              </a:extLst>
            </p:cNvPr>
            <p:cNvSpPr txBox="1"/>
            <p:nvPr/>
          </p:nvSpPr>
          <p:spPr>
            <a:xfrm>
              <a:off x="668482" y="5346039"/>
              <a:ext cx="1597907" cy="646331"/>
            </a:xfrm>
            <a:prstGeom prst="rect">
              <a:avLst/>
            </a:prstGeom>
            <a:noFill/>
          </p:spPr>
          <p:txBody>
            <a:bodyPr wrap="square" rtlCol="0">
              <a:spAutoFit/>
            </a:bodyPr>
            <a:lstStyle/>
            <a:p>
              <a:pPr algn="ctr"/>
              <a:r>
                <a:rPr lang="fr-FR" dirty="0"/>
                <a:t>Questionnaire SPLF</a:t>
              </a:r>
            </a:p>
          </p:txBody>
        </p:sp>
      </p:grpSp>
      <p:grpSp>
        <p:nvGrpSpPr>
          <p:cNvPr id="12" name="Groupe 11">
            <a:extLst>
              <a:ext uri="{FF2B5EF4-FFF2-40B4-BE49-F238E27FC236}">
                <a16:creationId xmlns:a16="http://schemas.microsoft.com/office/drawing/2014/main" id="{005F2793-2002-4773-98A3-ECAD2EF303D2}"/>
              </a:ext>
            </a:extLst>
          </p:cNvPr>
          <p:cNvGrpSpPr/>
          <p:nvPr/>
        </p:nvGrpSpPr>
        <p:grpSpPr>
          <a:xfrm>
            <a:off x="7499330" y="3719134"/>
            <a:ext cx="1597907" cy="2009719"/>
            <a:chOff x="668482" y="4536649"/>
            <a:chExt cx="1597907" cy="2009719"/>
          </a:xfrm>
        </p:grpSpPr>
        <p:pic>
          <p:nvPicPr>
            <p:cNvPr id="13" name="Graphique 12" descr="Document avec un remplissage uni">
              <a:hlinkClick r:id="rId6" action="ppaction://hlinkfile"/>
              <a:extLst>
                <a:ext uri="{FF2B5EF4-FFF2-40B4-BE49-F238E27FC236}">
                  <a16:creationId xmlns:a16="http://schemas.microsoft.com/office/drawing/2014/main" id="{44ABB2FE-9149-EEA4-DC58-FD51CDCA94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236" y="4536649"/>
              <a:ext cx="914400" cy="914400"/>
            </a:xfrm>
            <a:prstGeom prst="rect">
              <a:avLst/>
            </a:prstGeom>
          </p:spPr>
        </p:pic>
        <p:sp>
          <p:nvSpPr>
            <p:cNvPr id="14" name="ZoneTexte 13">
              <a:extLst>
                <a:ext uri="{FF2B5EF4-FFF2-40B4-BE49-F238E27FC236}">
                  <a16:creationId xmlns:a16="http://schemas.microsoft.com/office/drawing/2014/main" id="{9C6ED7A1-E35B-EB01-F02D-0740D476C299}"/>
                </a:ext>
              </a:extLst>
            </p:cNvPr>
            <p:cNvSpPr txBox="1"/>
            <p:nvPr/>
          </p:nvSpPr>
          <p:spPr>
            <a:xfrm>
              <a:off x="668482" y="5346039"/>
              <a:ext cx="1597907" cy="1200329"/>
            </a:xfrm>
            <a:prstGeom prst="rect">
              <a:avLst/>
            </a:prstGeom>
            <a:noFill/>
          </p:spPr>
          <p:txBody>
            <a:bodyPr wrap="square" rtlCol="0">
              <a:spAutoFit/>
            </a:bodyPr>
            <a:lstStyle/>
            <a:p>
              <a:pPr algn="ctr"/>
              <a:r>
                <a:rPr lang="fr-FR" dirty="0"/>
                <a:t>Fiche de synthèse  recos cancers pulmonaires</a:t>
              </a:r>
            </a:p>
          </p:txBody>
        </p:sp>
      </p:grpSp>
    </p:spTree>
    <p:extLst>
      <p:ext uri="{BB962C8B-B14F-4D97-AF65-F5344CB8AC3E}">
        <p14:creationId xmlns:p14="http://schemas.microsoft.com/office/powerpoint/2010/main" val="2042367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tuit Personne Dans Le Masque De Soudage Lors Du Soudage D'une Barre Métallique Photos">
            <a:extLst>
              <a:ext uri="{FF2B5EF4-FFF2-40B4-BE49-F238E27FC236}">
                <a16:creationId xmlns:a16="http://schemas.microsoft.com/office/drawing/2014/main" id="{9587EB02-1613-711D-6F8A-A2F3A54B16E8}"/>
              </a:ext>
            </a:extLst>
          </p:cNvPr>
          <p:cNvPicPr>
            <a:picLocks noGrp="1" noChangeAspect="1" noChangeArrowheads="1"/>
          </p:cNvPicPr>
          <p:nvPr>
            <p:ph type="pic" sz="quarter" idx="10"/>
          </p:nvPr>
        </p:nvPicPr>
        <p:blipFill rotWithShape="1">
          <a:blip r:embed="rId2">
            <a:extLst>
              <a:ext uri="{28A0092B-C50C-407E-A947-70E740481C1C}">
                <a14:useLocalDpi xmlns:a14="http://schemas.microsoft.com/office/drawing/2010/main" val="0"/>
              </a:ext>
            </a:extLst>
          </a:blip>
          <a:srcRect t="33703" r="1" b="8646"/>
          <a:stretch/>
        </p:blipFill>
        <p:spPr bwMode="auto">
          <a:xfrm>
            <a:off x="2411412" y="-208722"/>
            <a:ext cx="9780588" cy="6371351"/>
          </a:xfrm>
          <a:prstGeom prst="rect">
            <a:avLst/>
          </a:prstGeom>
          <a:solidFill>
            <a:srgbClr val="FFFFFF"/>
          </a:solidFill>
        </p:spPr>
      </p:pic>
      <p:sp>
        <p:nvSpPr>
          <p:cNvPr id="3" name="Titre 2">
            <a:extLst>
              <a:ext uri="{FF2B5EF4-FFF2-40B4-BE49-F238E27FC236}">
                <a16:creationId xmlns:a16="http://schemas.microsoft.com/office/drawing/2014/main" id="{94534480-DE59-8692-C52D-C8AF1E5BE64C}"/>
              </a:ext>
            </a:extLst>
          </p:cNvPr>
          <p:cNvSpPr>
            <a:spLocks noGrp="1"/>
          </p:cNvSpPr>
          <p:nvPr>
            <p:ph type="title"/>
          </p:nvPr>
        </p:nvSpPr>
        <p:spPr>
          <a:xfrm>
            <a:off x="-1700" y="2156226"/>
            <a:ext cx="5958000" cy="1958400"/>
          </a:xfrm>
        </p:spPr>
        <p:txBody>
          <a:bodyPr anchor="ctr">
            <a:normAutofit/>
          </a:bodyPr>
          <a:lstStyle/>
          <a:p>
            <a:r>
              <a:rPr lang="fr-FR" dirty="0"/>
              <a:t>Suivi post professionnel des soudeurs</a:t>
            </a:r>
          </a:p>
        </p:txBody>
      </p:sp>
      <p:sp>
        <p:nvSpPr>
          <p:cNvPr id="4" name="Espace réservé du texte 3">
            <a:extLst>
              <a:ext uri="{FF2B5EF4-FFF2-40B4-BE49-F238E27FC236}">
                <a16:creationId xmlns:a16="http://schemas.microsoft.com/office/drawing/2014/main" id="{4240D677-2DB4-3DB5-FEF3-809D9489A936}"/>
              </a:ext>
            </a:extLst>
          </p:cNvPr>
          <p:cNvSpPr>
            <a:spLocks noGrp="1"/>
          </p:cNvSpPr>
          <p:nvPr>
            <p:ph type="body" sz="quarter" idx="13"/>
          </p:nvPr>
        </p:nvSpPr>
        <p:spPr>
          <a:xfrm>
            <a:off x="0" y="4110760"/>
            <a:ext cx="5956300" cy="1100565"/>
          </a:xfrm>
        </p:spPr>
        <p:txBody>
          <a:bodyPr>
            <a:normAutofit/>
          </a:bodyPr>
          <a:lstStyle/>
          <a:p>
            <a:r>
              <a:rPr lang="fr-FR" dirty="0"/>
              <a:t>Suivi post-professionnel</a:t>
            </a:r>
          </a:p>
        </p:txBody>
      </p:sp>
      <p:sp>
        <p:nvSpPr>
          <p:cNvPr id="5" name="Espace réservé du pied de page 4">
            <a:extLst>
              <a:ext uri="{FF2B5EF4-FFF2-40B4-BE49-F238E27FC236}">
                <a16:creationId xmlns:a16="http://schemas.microsoft.com/office/drawing/2014/main" id="{4E6B0007-DD7B-91B9-E33B-7B142D969AC1}"/>
              </a:ext>
            </a:extLst>
          </p:cNvPr>
          <p:cNvSpPr>
            <a:spLocks noGrp="1"/>
          </p:cNvSpPr>
          <p:nvPr>
            <p:ph type="ftr" sz="quarter" idx="11"/>
          </p:nvPr>
        </p:nvSpPr>
        <p:spPr>
          <a:xfrm>
            <a:off x="432000" y="6439820"/>
            <a:ext cx="5664000" cy="295062"/>
          </a:xfrm>
        </p:spPr>
        <p:txBody>
          <a:bodyPr anchor="ctr">
            <a:normAutofit/>
          </a:bodyPr>
          <a:lstStyle/>
          <a:p>
            <a:pPr>
              <a:spcAft>
                <a:spcPts val="600"/>
              </a:spcAft>
            </a:pPr>
            <a:r>
              <a:rPr lang="fr-FR"/>
              <a:t>SPST 19-24 Tous droits réservés</a:t>
            </a:r>
          </a:p>
        </p:txBody>
      </p:sp>
      <p:sp>
        <p:nvSpPr>
          <p:cNvPr id="6" name="Espace réservé du numéro de diapositive 5">
            <a:extLst>
              <a:ext uri="{FF2B5EF4-FFF2-40B4-BE49-F238E27FC236}">
                <a16:creationId xmlns:a16="http://schemas.microsoft.com/office/drawing/2014/main" id="{C35EC8AB-FCA6-BC27-4C4A-7C86280DCBFF}"/>
              </a:ext>
            </a:extLst>
          </p:cNvPr>
          <p:cNvSpPr>
            <a:spLocks noGrp="1"/>
          </p:cNvSpPr>
          <p:nvPr>
            <p:ph type="sldNum" sz="quarter" idx="12"/>
          </p:nvPr>
        </p:nvSpPr>
        <p:spPr>
          <a:xfrm>
            <a:off x="11760000" y="6371351"/>
            <a:ext cx="432000" cy="432000"/>
          </a:xfrm>
        </p:spPr>
        <p:txBody>
          <a:bodyPr anchor="ctr">
            <a:normAutofit/>
          </a:bodyPr>
          <a:lstStyle/>
          <a:p>
            <a:pPr>
              <a:spcAft>
                <a:spcPts val="600"/>
              </a:spcAft>
            </a:pPr>
            <a:fld id="{981DD56D-24A9-4876-992F-4D06AC793533}" type="slidenum">
              <a:rPr lang="fr-FR" smtClean="0"/>
              <a:pPr>
                <a:spcAft>
                  <a:spcPts val="600"/>
                </a:spcAft>
              </a:pPr>
              <a:t>21</a:t>
            </a:fld>
            <a:endParaRPr lang="fr-FR"/>
          </a:p>
        </p:txBody>
      </p:sp>
    </p:spTree>
    <p:extLst>
      <p:ext uri="{BB962C8B-B14F-4D97-AF65-F5344CB8AC3E}">
        <p14:creationId xmlns:p14="http://schemas.microsoft.com/office/powerpoint/2010/main" val="1641683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Suivi post-professionnel des soudeurs</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En raison des agents cancérogènes pulmonaires (</a:t>
            </a:r>
            <a:r>
              <a:rPr lang="fr-FR" dirty="0" err="1"/>
              <a:t>cf</a:t>
            </a:r>
            <a:r>
              <a:rPr lang="fr-FR" dirty="0"/>
              <a:t> HAS de 10/2015) </a:t>
            </a:r>
          </a:p>
          <a:p>
            <a:endParaRPr lang="fr-FR" dirty="0"/>
          </a:p>
          <a:p>
            <a:r>
              <a:rPr lang="fr-FR" dirty="0"/>
              <a:t>En raison de la possible exposition à l’amiante de certains soudeurs (HAS 2010)</a:t>
            </a:r>
          </a:p>
          <a:p>
            <a:endParaRPr lang="fr-FR" dirty="0"/>
          </a:p>
          <a:p>
            <a:r>
              <a:rPr lang="fr-FR" dirty="0"/>
              <a:t>En raison de l’exposition possible aux rayonnements UV : cancer cutané , pas de recommandation HAS.</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22</a:t>
            </a:fld>
            <a:endParaRPr lang="fr-FR"/>
          </a:p>
        </p:txBody>
      </p:sp>
    </p:spTree>
    <p:extLst>
      <p:ext uri="{BB962C8B-B14F-4D97-AF65-F5344CB8AC3E}">
        <p14:creationId xmlns:p14="http://schemas.microsoft.com/office/powerpoint/2010/main" val="2393009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Recommandation HAS 11/2015 – SPP des soudeurs</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r>
              <a:rPr lang="fr-FR" dirty="0"/>
              <a:t>Parmi les cancérogènes cités : </a:t>
            </a:r>
          </a:p>
          <a:p>
            <a:pPr lvl="1">
              <a:lnSpc>
                <a:spcPct val="150000"/>
              </a:lnSpc>
              <a:buFont typeface="Verdana" panose="020B0604030504040204" pitchFamily="34" charset="0"/>
              <a:buChar char="-"/>
            </a:pPr>
            <a:r>
              <a:rPr lang="fr-FR" sz="1800" dirty="0"/>
              <a:t>Composés du nickel , composés du chrome 6  possiblement retrouvés dans les émissions / soudage inox surtout</a:t>
            </a:r>
          </a:p>
          <a:p>
            <a:pPr lvl="1">
              <a:lnSpc>
                <a:spcPct val="150000"/>
              </a:lnSpc>
              <a:buFont typeface="Verdana" panose="020B0604030504040204" pitchFamily="34" charset="0"/>
              <a:buChar char="-"/>
            </a:pPr>
            <a:r>
              <a:rPr lang="fr-FR" sz="1800" dirty="0"/>
              <a:t>Composés du cadmium : possiblement retrouvés / brasage baguette avec cadmium  (avant 2011).</a:t>
            </a:r>
          </a:p>
          <a:p>
            <a:pPr lvl="1">
              <a:lnSpc>
                <a:spcPct val="150000"/>
              </a:lnSpc>
              <a:buFont typeface="Verdana" panose="020B0604030504040204" pitchFamily="34" charset="0"/>
              <a:buChar char="-"/>
            </a:pPr>
            <a:r>
              <a:rPr lang="fr-FR" sz="1800" dirty="0"/>
              <a:t>Béryllium présent dans certains alliages</a:t>
            </a:r>
          </a:p>
          <a:p>
            <a:pPr lvl="1">
              <a:lnSpc>
                <a:spcPct val="150000"/>
              </a:lnSpc>
              <a:buFont typeface="Verdana" panose="020B0604030504040204" pitchFamily="34" charset="0"/>
              <a:buChar char="-"/>
            </a:pPr>
            <a:endParaRPr lang="fr-FR" sz="100" dirty="0"/>
          </a:p>
          <a:p>
            <a:r>
              <a:rPr lang="fr-FR" dirty="0"/>
              <a:t>Actuellement pas de recommandation de suivi par scanner des salariés exposés à des agents cancérogènes autres que l’amiante</a:t>
            </a:r>
            <a:endParaRPr lang="fr-FR" sz="1000" dirty="0"/>
          </a:p>
          <a:p>
            <a:r>
              <a:rPr lang="fr-FR" dirty="0"/>
              <a:t>On attend les résultats des expérimentations.</a:t>
            </a:r>
          </a:p>
          <a:p>
            <a:endParaRPr lang="fr-FR" sz="1400" dirty="0"/>
          </a:p>
          <a:p>
            <a:pPr marL="0" indent="0">
              <a:buNone/>
            </a:pPr>
            <a:r>
              <a:rPr lang="fr-FR" i="1" u="sng" dirty="0">
                <a:effectLst>
                  <a:outerShdw blurRad="38100" dist="38100" dir="2700000" algn="tl">
                    <a:srgbClr val="000000">
                      <a:alpha val="43137"/>
                    </a:srgbClr>
                  </a:outerShdw>
                </a:effectLst>
              </a:rPr>
              <a:t>En pratique : </a:t>
            </a:r>
          </a:p>
          <a:p>
            <a:pPr marL="0" indent="0" algn="ctr">
              <a:buNone/>
            </a:pPr>
            <a:r>
              <a:rPr lang="fr-FR" dirty="0"/>
              <a:t>Le médecin du travail peut prescrire un scanner du thorax basse dose dans des situations d’exposition importante chez des salariés fumeurs : c’est à son appréciation.</a:t>
            </a:r>
          </a:p>
          <a:p>
            <a:pPr marL="0" indent="0" algn="ctr">
              <a:buNone/>
            </a:pPr>
            <a:endParaRPr lang="fr-FR" dirty="0"/>
          </a:p>
          <a:p>
            <a:pPr marL="0" indent="0">
              <a:buNone/>
            </a:pPr>
            <a:r>
              <a:rPr lang="fr-FR" sz="1600" i="1" dirty="0"/>
              <a:t>Exemple : soudeur sur inox , gros fumeur</a:t>
            </a:r>
            <a:r>
              <a:rPr lang="fr-FR" sz="1600" dirty="0"/>
              <a:t>.</a:t>
            </a:r>
          </a:p>
          <a:p>
            <a:pPr lvl="1">
              <a:lnSpc>
                <a:spcPct val="150000"/>
              </a:lnSpc>
              <a:buFont typeface="Verdana" panose="020B0604030504040204" pitchFamily="34" charset="0"/>
              <a:buChar char="-"/>
            </a:pPr>
            <a:endParaRPr lang="fr-FR" sz="1800" dirty="0"/>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23</a:t>
            </a:fld>
            <a:endParaRPr lang="fr-FR"/>
          </a:p>
        </p:txBody>
      </p:sp>
    </p:spTree>
    <p:extLst>
      <p:ext uri="{BB962C8B-B14F-4D97-AF65-F5344CB8AC3E}">
        <p14:creationId xmlns:p14="http://schemas.microsoft.com/office/powerpoint/2010/main" val="1753186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37F2FA-FBEA-B3F1-0C3E-72C690054235}"/>
              </a:ext>
            </a:extLst>
          </p:cNvPr>
          <p:cNvSpPr>
            <a:spLocks noGrp="1"/>
          </p:cNvSpPr>
          <p:nvPr>
            <p:ph type="title"/>
          </p:nvPr>
        </p:nvSpPr>
        <p:spPr/>
        <p:txBody>
          <a:bodyPr/>
          <a:lstStyle/>
          <a:p>
            <a:r>
              <a:rPr lang="fr-FR" dirty="0"/>
              <a:t>CONCLUSION</a:t>
            </a:r>
          </a:p>
        </p:txBody>
      </p:sp>
      <p:sp>
        <p:nvSpPr>
          <p:cNvPr id="3" name="Espace réservé du texte 2">
            <a:extLst>
              <a:ext uri="{FF2B5EF4-FFF2-40B4-BE49-F238E27FC236}">
                <a16:creationId xmlns:a16="http://schemas.microsoft.com/office/drawing/2014/main" id="{D0BA7481-8CF1-5F25-806A-DB2EA64ED1AE}"/>
              </a:ext>
            </a:extLst>
          </p:cNvPr>
          <p:cNvSpPr>
            <a:spLocks noGrp="1"/>
          </p:cNvSpPr>
          <p:nvPr>
            <p:ph type="body" sz="quarter" idx="32"/>
          </p:nvPr>
        </p:nvSpPr>
        <p:spPr/>
        <p:txBody>
          <a:bodyPr/>
          <a:lstStyle/>
          <a:p>
            <a:r>
              <a:rPr lang="fr-FR" dirty="0"/>
              <a:t>TRACABILITE</a:t>
            </a:r>
          </a:p>
        </p:txBody>
      </p:sp>
      <p:sp>
        <p:nvSpPr>
          <p:cNvPr id="4" name="Espace réservé du contenu 3">
            <a:extLst>
              <a:ext uri="{FF2B5EF4-FFF2-40B4-BE49-F238E27FC236}">
                <a16:creationId xmlns:a16="http://schemas.microsoft.com/office/drawing/2014/main" id="{DE6DEE06-5AC0-6FA4-0690-1749501515B6}"/>
              </a:ext>
            </a:extLst>
          </p:cNvPr>
          <p:cNvSpPr>
            <a:spLocks noGrp="1"/>
          </p:cNvSpPr>
          <p:nvPr>
            <p:ph idx="1"/>
          </p:nvPr>
        </p:nvSpPr>
        <p:spPr/>
        <p:txBody>
          <a:bodyPr/>
          <a:lstStyle/>
          <a:p>
            <a:r>
              <a:rPr lang="fr-FR" dirty="0"/>
              <a:t>Intérêt du Curriculum </a:t>
            </a:r>
            <a:r>
              <a:rPr lang="fr-FR" dirty="0" err="1"/>
              <a:t>Laboris</a:t>
            </a:r>
            <a:endParaRPr lang="fr-FR" dirty="0"/>
          </a:p>
          <a:p>
            <a:r>
              <a:rPr lang="fr-FR" dirty="0"/>
              <a:t>Intérêt de la traçabilité des expositions</a:t>
            </a:r>
          </a:p>
          <a:p>
            <a:r>
              <a:rPr lang="fr-FR" dirty="0"/>
              <a:t>Intérêt de renseigner le DMST sur le suivi médical des salariés et les examens complémentaires prescrits</a:t>
            </a:r>
          </a:p>
          <a:p>
            <a:r>
              <a:rPr lang="fr-FR" dirty="0"/>
              <a:t>La visite de fin de carrière réglementaire devrait faciliter la mise en œuvre effective du SPP.</a:t>
            </a:r>
          </a:p>
        </p:txBody>
      </p:sp>
      <p:sp>
        <p:nvSpPr>
          <p:cNvPr id="5" name="Espace réservé du pied de page 4">
            <a:extLst>
              <a:ext uri="{FF2B5EF4-FFF2-40B4-BE49-F238E27FC236}">
                <a16:creationId xmlns:a16="http://schemas.microsoft.com/office/drawing/2014/main" id="{E3EDDE0E-CB5E-E0CA-88C1-8969B72B50C4}"/>
              </a:ext>
            </a:extLst>
          </p:cNvPr>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srgbClr val="11385B">
                    <a:lumMod val="75000"/>
                    <a:lumOff val="25000"/>
                  </a:srgbClr>
                </a:solidFill>
                <a:effectLst/>
                <a:uLnTx/>
                <a:uFillTx/>
                <a:latin typeface="Candara"/>
                <a:ea typeface="+mn-ea"/>
                <a:cs typeface="+mn-cs"/>
              </a:rPr>
              <a:t>SPST 19-24 Tous droits réservés</a:t>
            </a:r>
          </a:p>
        </p:txBody>
      </p:sp>
      <p:sp>
        <p:nvSpPr>
          <p:cNvPr id="6" name="Espace réservé du numéro de diapositive 5">
            <a:extLst>
              <a:ext uri="{FF2B5EF4-FFF2-40B4-BE49-F238E27FC236}">
                <a16:creationId xmlns:a16="http://schemas.microsoft.com/office/drawing/2014/main" id="{B8657997-DB40-0221-E22A-F4B5938EC0DE}"/>
              </a:ext>
            </a:extLst>
          </p:cNvPr>
          <p:cNvSpPr>
            <a:spLocks noGrp="1"/>
          </p:cNvSpPr>
          <p:nvPr>
            <p:ph type="sldNum" sz="quarter" idx="3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81DD56D-24A9-4876-992F-4D06AC793533}" type="slidenum">
              <a:rPr kumimoji="0" lang="fr-FR" sz="1200" b="0" i="0" u="none" strike="noStrike" kern="1200" cap="none" spc="0" normalizeH="0" baseline="0" noProof="0" smtClean="0">
                <a:ln>
                  <a:noFill/>
                </a:ln>
                <a:solidFill>
                  <a:prstClr val="white"/>
                </a:solidFill>
                <a:effectLst/>
                <a:uLnTx/>
                <a:uFillTx/>
                <a:latin typeface="Corbe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fr-FR" sz="1200" b="0" i="0" u="none" strike="noStrike" kern="1200" cap="none" spc="0" normalizeH="0" baseline="0" noProof="0">
              <a:ln>
                <a:noFill/>
              </a:ln>
              <a:solidFill>
                <a:prstClr val="white"/>
              </a:solidFill>
              <a:effectLst/>
              <a:uLnTx/>
              <a:uFillTx/>
              <a:latin typeface="Corbel"/>
              <a:ea typeface="+mn-ea"/>
              <a:cs typeface="+mn-cs"/>
            </a:endParaRPr>
          </a:p>
        </p:txBody>
      </p:sp>
    </p:spTree>
    <p:extLst>
      <p:ext uri="{BB962C8B-B14F-4D97-AF65-F5344CB8AC3E}">
        <p14:creationId xmlns:p14="http://schemas.microsoft.com/office/powerpoint/2010/main" val="148886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2A43EA-9CD9-C076-E8B0-163DF7086C13}"/>
              </a:ext>
            </a:extLst>
          </p:cNvPr>
          <p:cNvSpPr>
            <a:spLocks noGrp="1"/>
          </p:cNvSpPr>
          <p:nvPr>
            <p:ph type="title"/>
          </p:nvPr>
        </p:nvSpPr>
        <p:spPr>
          <a:xfrm>
            <a:off x="432000" y="432000"/>
            <a:ext cx="5472000" cy="432000"/>
          </a:xfrm>
        </p:spPr>
        <p:txBody>
          <a:bodyPr/>
          <a:lstStyle/>
          <a:p>
            <a:r>
              <a:rPr lang="fr-FR" dirty="0">
                <a:solidFill>
                  <a:srgbClr val="EF7D00"/>
                </a:solidFill>
                <a:ea typeface="+mn-ea"/>
                <a:cs typeface="+mn-cs"/>
              </a:rPr>
              <a:t>Les FREINS au SPP depuis 1995</a:t>
            </a:r>
            <a:endParaRPr lang="fr-FR" dirty="0"/>
          </a:p>
        </p:txBody>
      </p:sp>
      <p:sp>
        <p:nvSpPr>
          <p:cNvPr id="4" name="Espace réservé du contenu 3">
            <a:extLst>
              <a:ext uri="{FF2B5EF4-FFF2-40B4-BE49-F238E27FC236}">
                <a16:creationId xmlns:a16="http://schemas.microsoft.com/office/drawing/2014/main" id="{998A29B4-70F4-6B1A-C488-6D9ED0C73A10}"/>
              </a:ext>
            </a:extLst>
          </p:cNvPr>
          <p:cNvSpPr>
            <a:spLocks noGrp="1"/>
          </p:cNvSpPr>
          <p:nvPr>
            <p:ph sz="half" idx="1"/>
          </p:nvPr>
        </p:nvSpPr>
        <p:spPr>
          <a:xfrm>
            <a:off x="432000" y="1074198"/>
            <a:ext cx="5472000" cy="5117802"/>
          </a:xfrm>
        </p:spPr>
        <p:txBody>
          <a:bodyPr/>
          <a:lstStyle/>
          <a:p>
            <a:endParaRPr lang="fr-FR" dirty="0"/>
          </a:p>
          <a:p>
            <a:r>
              <a:rPr lang="fr-FR" dirty="0"/>
              <a:t>Pas de visite dédiée à la fin de carrière : le salarié partait à la retraite sans que le médecin du travail soit prévenu</a:t>
            </a:r>
          </a:p>
          <a:p>
            <a:endParaRPr lang="fr-FR" dirty="0"/>
          </a:p>
          <a:p>
            <a:r>
              <a:rPr lang="fr-FR" dirty="0"/>
              <a:t>Difficultés à faire remplir l’attestation d’exposition par les entreprises </a:t>
            </a:r>
          </a:p>
          <a:p>
            <a:endParaRPr lang="fr-FR" dirty="0"/>
          </a:p>
          <a:p>
            <a:r>
              <a:rPr lang="fr-FR" dirty="0"/>
              <a:t>Visite très chronophage pour le médecin du travail</a:t>
            </a:r>
          </a:p>
          <a:p>
            <a:endParaRPr lang="fr-FR" dirty="0"/>
          </a:p>
        </p:txBody>
      </p:sp>
      <p:sp>
        <p:nvSpPr>
          <p:cNvPr id="5" name="Espace réservé du texte 4">
            <a:extLst>
              <a:ext uri="{FF2B5EF4-FFF2-40B4-BE49-F238E27FC236}">
                <a16:creationId xmlns:a16="http://schemas.microsoft.com/office/drawing/2014/main" id="{8768E42C-88C0-B202-D064-89E866EF55C0}"/>
              </a:ext>
            </a:extLst>
          </p:cNvPr>
          <p:cNvSpPr>
            <a:spLocks noGrp="1"/>
          </p:cNvSpPr>
          <p:nvPr>
            <p:ph type="body" sz="quarter" idx="12"/>
          </p:nvPr>
        </p:nvSpPr>
        <p:spPr>
          <a:xfrm>
            <a:off x="6299887" y="1073448"/>
            <a:ext cx="5472113" cy="5117802"/>
          </a:xfrm>
        </p:spPr>
        <p:txBody>
          <a:bodyPr/>
          <a:lstStyle/>
          <a:p>
            <a:endParaRPr lang="fr-FR" dirty="0"/>
          </a:p>
          <a:p>
            <a:r>
              <a:rPr lang="fr-FR" dirty="0"/>
              <a:t>Loi du 02/08/2021 : instauration d’une visite de fin de carrière : </a:t>
            </a:r>
          </a:p>
          <a:p>
            <a:endParaRPr lang="fr-FR" dirty="0"/>
          </a:p>
          <a:p>
            <a:pPr lvl="1">
              <a:buFont typeface="Wingdings" panose="05000000000000000000" pitchFamily="2" charset="2"/>
              <a:buChar char="ü"/>
            </a:pPr>
            <a:r>
              <a:rPr lang="fr-FR" dirty="0"/>
              <a:t>L’employeur doit demander la visite de fin de carrière</a:t>
            </a:r>
          </a:p>
          <a:p>
            <a:pPr lvl="1">
              <a:buFont typeface="Wingdings" panose="05000000000000000000" pitchFamily="2" charset="2"/>
              <a:buChar char="ü"/>
            </a:pPr>
            <a:endParaRPr lang="fr-FR" dirty="0"/>
          </a:p>
          <a:p>
            <a:pPr lvl="1">
              <a:buFont typeface="Wingdings" panose="05000000000000000000" pitchFamily="2" charset="2"/>
              <a:buChar char="ü"/>
            </a:pPr>
            <a:r>
              <a:rPr lang="fr-FR" dirty="0"/>
              <a:t>Obligation d’établir un relevé des expositions </a:t>
            </a:r>
          </a:p>
          <a:p>
            <a:pPr lvl="1">
              <a:buFont typeface="Wingdings" panose="05000000000000000000" pitchFamily="2" charset="2"/>
              <a:buChar char="ü"/>
            </a:pPr>
            <a:endParaRPr lang="fr-FR" dirty="0"/>
          </a:p>
          <a:p>
            <a:pPr lvl="1">
              <a:buFont typeface="Wingdings" panose="05000000000000000000" pitchFamily="2" charset="2"/>
              <a:buChar char="ü"/>
            </a:pPr>
            <a:r>
              <a:rPr lang="fr-FR" dirty="0"/>
              <a:t>Si l’employeur oublie de demander la visite de FC l’équipe médicale peut programmer une visite à la demande </a:t>
            </a:r>
          </a:p>
          <a:p>
            <a:endParaRPr lang="fr-FR" dirty="0"/>
          </a:p>
        </p:txBody>
      </p:sp>
      <p:sp>
        <p:nvSpPr>
          <p:cNvPr id="6" name="Espace réservé du pied de page 5">
            <a:extLst>
              <a:ext uri="{FF2B5EF4-FFF2-40B4-BE49-F238E27FC236}">
                <a16:creationId xmlns:a16="http://schemas.microsoft.com/office/drawing/2014/main" id="{125B2674-E185-6235-15EE-719BD460DE47}"/>
              </a:ext>
            </a:extLst>
          </p:cNvPr>
          <p:cNvSpPr>
            <a:spLocks noGrp="1"/>
          </p:cNvSpPr>
          <p:nvPr>
            <p:ph type="ftr" sz="quarter" idx="13"/>
          </p:nvPr>
        </p:nvSpPr>
        <p:spPr/>
        <p:txBody>
          <a:bodyPr/>
          <a:lstStyle/>
          <a:p>
            <a:r>
              <a:rPr lang="fr-FR"/>
              <a:t>SPST 19-24 Tous droits réservés</a:t>
            </a:r>
          </a:p>
        </p:txBody>
      </p:sp>
      <p:sp>
        <p:nvSpPr>
          <p:cNvPr id="7" name="Espace réservé du numéro de diapositive 6">
            <a:extLst>
              <a:ext uri="{FF2B5EF4-FFF2-40B4-BE49-F238E27FC236}">
                <a16:creationId xmlns:a16="http://schemas.microsoft.com/office/drawing/2014/main" id="{F010393F-5110-EB13-ABBD-31795DFC7501}"/>
              </a:ext>
            </a:extLst>
          </p:cNvPr>
          <p:cNvSpPr>
            <a:spLocks noGrp="1"/>
          </p:cNvSpPr>
          <p:nvPr>
            <p:ph type="sldNum" sz="quarter" idx="33"/>
          </p:nvPr>
        </p:nvSpPr>
        <p:spPr/>
        <p:txBody>
          <a:bodyPr/>
          <a:lstStyle/>
          <a:p>
            <a:fld id="{981DD56D-24A9-4876-992F-4D06AC793533}" type="slidenum">
              <a:rPr lang="fr-FR" smtClean="0"/>
              <a:t>3</a:t>
            </a:fld>
            <a:endParaRPr lang="fr-FR"/>
          </a:p>
        </p:txBody>
      </p:sp>
      <p:sp>
        <p:nvSpPr>
          <p:cNvPr id="8" name="Titre 1">
            <a:extLst>
              <a:ext uri="{FF2B5EF4-FFF2-40B4-BE49-F238E27FC236}">
                <a16:creationId xmlns:a16="http://schemas.microsoft.com/office/drawing/2014/main" id="{D169CA22-9246-A37B-6F1C-6FB1DA5894AC}"/>
              </a:ext>
            </a:extLst>
          </p:cNvPr>
          <p:cNvSpPr txBox="1">
            <a:spLocks/>
          </p:cNvSpPr>
          <p:nvPr/>
        </p:nvSpPr>
        <p:spPr>
          <a:xfrm>
            <a:off x="6299943" y="450750"/>
            <a:ext cx="5472000" cy="432000"/>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3200" b="1" kern="1200" spc="-150">
                <a:solidFill>
                  <a:srgbClr val="1C5D97"/>
                </a:solidFill>
                <a:latin typeface="+mj-lt"/>
                <a:ea typeface="+mj-ea"/>
                <a:cs typeface="+mj-cs"/>
              </a:defRPr>
            </a:lvl1pPr>
          </a:lstStyle>
          <a:p>
            <a:r>
              <a:rPr lang="fr-FR" dirty="0">
                <a:solidFill>
                  <a:srgbClr val="EF7D00"/>
                </a:solidFill>
                <a:ea typeface="+mn-ea"/>
                <a:cs typeface="+mn-cs"/>
              </a:rPr>
              <a:t>L’activateur du SPP</a:t>
            </a:r>
            <a:endParaRPr lang="fr-FR" dirty="0"/>
          </a:p>
        </p:txBody>
      </p:sp>
    </p:spTree>
    <p:extLst>
      <p:ext uri="{BB962C8B-B14F-4D97-AF65-F5344CB8AC3E}">
        <p14:creationId xmlns:p14="http://schemas.microsoft.com/office/powerpoint/2010/main" val="367650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BA47BEE0-FDD6-0722-6E75-79212D5BABAE}"/>
              </a:ext>
            </a:extLst>
          </p:cNvPr>
          <p:cNvSpPr>
            <a:spLocks noGrp="1"/>
          </p:cNvSpPr>
          <p:nvPr>
            <p:ph type="pic" sz="quarter" idx="10"/>
          </p:nvPr>
        </p:nvSpPr>
        <p:spPr/>
      </p:sp>
      <p:sp>
        <p:nvSpPr>
          <p:cNvPr id="3" name="Titre 2">
            <a:extLst>
              <a:ext uri="{FF2B5EF4-FFF2-40B4-BE49-F238E27FC236}">
                <a16:creationId xmlns:a16="http://schemas.microsoft.com/office/drawing/2014/main" id="{94534480-DE59-8692-C52D-C8AF1E5BE64C}"/>
              </a:ext>
            </a:extLst>
          </p:cNvPr>
          <p:cNvSpPr>
            <a:spLocks noGrp="1"/>
          </p:cNvSpPr>
          <p:nvPr>
            <p:ph type="title"/>
          </p:nvPr>
        </p:nvSpPr>
        <p:spPr/>
        <p:txBody>
          <a:bodyPr/>
          <a:lstStyle/>
          <a:p>
            <a:r>
              <a:rPr lang="fr-FR" dirty="0"/>
              <a:t>Réglementation - Définition</a:t>
            </a:r>
          </a:p>
        </p:txBody>
      </p:sp>
      <p:sp>
        <p:nvSpPr>
          <p:cNvPr id="4" name="Espace réservé du texte 3">
            <a:extLst>
              <a:ext uri="{FF2B5EF4-FFF2-40B4-BE49-F238E27FC236}">
                <a16:creationId xmlns:a16="http://schemas.microsoft.com/office/drawing/2014/main" id="{4240D677-2DB4-3DB5-FEF3-809D9489A936}"/>
              </a:ext>
            </a:extLst>
          </p:cNvPr>
          <p:cNvSpPr>
            <a:spLocks noGrp="1"/>
          </p:cNvSpPr>
          <p:nvPr>
            <p:ph type="body" sz="quarter" idx="13"/>
          </p:nvPr>
        </p:nvSpPr>
        <p:spPr/>
        <p:txBody>
          <a:bodyPr/>
          <a:lstStyle/>
          <a:p>
            <a:r>
              <a:rPr lang="fr-FR" dirty="0"/>
              <a:t>Suivi post-professionnel</a:t>
            </a:r>
          </a:p>
        </p:txBody>
      </p:sp>
      <p:sp>
        <p:nvSpPr>
          <p:cNvPr id="5" name="Espace réservé du pied de page 4">
            <a:extLst>
              <a:ext uri="{FF2B5EF4-FFF2-40B4-BE49-F238E27FC236}">
                <a16:creationId xmlns:a16="http://schemas.microsoft.com/office/drawing/2014/main" id="{4E6B0007-DD7B-91B9-E33B-7B142D969AC1}"/>
              </a:ext>
            </a:extLst>
          </p:cNvPr>
          <p:cNvSpPr>
            <a:spLocks noGrp="1"/>
          </p:cNvSpPr>
          <p:nvPr>
            <p:ph type="ftr" sz="quarter" idx="11"/>
          </p:nvPr>
        </p:nvSpPr>
        <p:spPr/>
        <p:txBody>
          <a:bodyPr/>
          <a:lstStyle/>
          <a:p>
            <a:r>
              <a:rPr lang="fr-FR"/>
              <a:t>SPST 19-24 Tous droits réservés</a:t>
            </a:r>
          </a:p>
        </p:txBody>
      </p:sp>
      <p:sp>
        <p:nvSpPr>
          <p:cNvPr id="6" name="Espace réservé du numéro de diapositive 5">
            <a:extLst>
              <a:ext uri="{FF2B5EF4-FFF2-40B4-BE49-F238E27FC236}">
                <a16:creationId xmlns:a16="http://schemas.microsoft.com/office/drawing/2014/main" id="{C35EC8AB-FCA6-BC27-4C4A-7C86280DCBFF}"/>
              </a:ext>
            </a:extLst>
          </p:cNvPr>
          <p:cNvSpPr>
            <a:spLocks noGrp="1"/>
          </p:cNvSpPr>
          <p:nvPr>
            <p:ph type="sldNum" sz="quarter" idx="12"/>
          </p:nvPr>
        </p:nvSpPr>
        <p:spPr/>
        <p:txBody>
          <a:bodyPr/>
          <a:lstStyle/>
          <a:p>
            <a:fld id="{981DD56D-24A9-4876-992F-4D06AC793533}" type="slidenum">
              <a:rPr lang="fr-FR" smtClean="0"/>
              <a:t>4</a:t>
            </a:fld>
            <a:endParaRPr lang="fr-FR"/>
          </a:p>
        </p:txBody>
      </p:sp>
    </p:spTree>
    <p:extLst>
      <p:ext uri="{BB962C8B-B14F-4D97-AF65-F5344CB8AC3E}">
        <p14:creationId xmlns:p14="http://schemas.microsoft.com/office/powerpoint/2010/main" val="1288026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Réglementation - Définition</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r>
              <a:rPr lang="fr-FR" dirty="0"/>
              <a:t>Article D 461-23  du Code de la Sécurité Sociale :</a:t>
            </a:r>
            <a:endParaRPr lang="fr-FR" b="0" i="0" dirty="0">
              <a:solidFill>
                <a:srgbClr val="000000"/>
              </a:solidFill>
              <a:effectLst/>
              <a:latin typeface="sourcesanspro"/>
            </a:endParaRPr>
          </a:p>
          <a:p>
            <a:pPr marL="355600" indent="0" algn="just">
              <a:buNone/>
            </a:pPr>
            <a:r>
              <a:rPr lang="fr-FR" i="1" dirty="0"/>
              <a:t>« Bénéficie, sur sa demande, d'une surveillance médicale post-professionnelle prise en charge par la caisse primaire d'assurance maladie, la caisse générale de sécurité sociale ou l'organisation spéciale de sécurité sociale, la personne inactive, demandeur d'emploi ou retraitée, qui cesse d'être exposée à l'un ou plusieurs des risques professionnels suivants :</a:t>
            </a:r>
          </a:p>
          <a:p>
            <a:pPr marL="355600" indent="0" algn="just">
              <a:buNone/>
              <a:tabLst>
                <a:tab pos="355600" algn="l"/>
              </a:tabLst>
            </a:pPr>
            <a:r>
              <a:rPr lang="fr-FR" i="1" dirty="0"/>
              <a:t>- risque professionnel susceptible d'entraîner une affection mentionnée dans les tableaux de maladies professionnelles, selon le cas, n° 25,44,91 et 94 du régime général ou n° 22 du régime agricole</a:t>
            </a:r>
          </a:p>
          <a:p>
            <a:pPr marL="355600" indent="0" algn="just">
              <a:buNone/>
              <a:tabLst>
                <a:tab pos="355600" algn="l"/>
              </a:tabLst>
            </a:pPr>
            <a:r>
              <a:rPr lang="fr-FR" i="1" dirty="0"/>
              <a:t>- agent cancérogène, mutagène ou toxique pour la reproduction figurant dans les tableaux visés à l'</a:t>
            </a:r>
            <a:r>
              <a:rPr lang="fr-FR" i="1" dirty="0">
                <a:hlinkClick r:id="rId2" tooltip="Code de la sécurité sociale. - art. L461-2 (V)">
                  <a:extLst>
                    <a:ext uri="{A12FA001-AC4F-418D-AE19-62706E023703}">
                      <ahyp:hlinkClr xmlns:ahyp="http://schemas.microsoft.com/office/drawing/2018/hyperlinkcolor" val="tx"/>
                    </a:ext>
                  </a:extLst>
                </a:hlinkClick>
              </a:rPr>
              <a:t>article L. 461-2 du code de la sécurité sociale </a:t>
            </a:r>
            <a:r>
              <a:rPr lang="fr-FR" i="1" dirty="0"/>
              <a:t>ou mentionné à l'</a:t>
            </a:r>
            <a:r>
              <a:rPr lang="fr-FR" i="1" dirty="0">
                <a:hlinkClick r:id="rId3" tooltip="Code du travail - art. R4412-60 (M)">
                  <a:extLst>
                    <a:ext uri="{A12FA001-AC4F-418D-AE19-62706E023703}">
                      <ahyp:hlinkClr xmlns:ahyp="http://schemas.microsoft.com/office/drawing/2018/hyperlinkcolor" val="tx"/>
                    </a:ext>
                  </a:extLst>
                </a:hlinkClick>
              </a:rPr>
              <a:t>article R. 4412-60 du code du travail </a:t>
            </a:r>
            <a:r>
              <a:rPr lang="fr-FR" i="1" dirty="0"/>
              <a:t>;</a:t>
            </a:r>
          </a:p>
          <a:p>
            <a:pPr marL="355600" indent="0" algn="just">
              <a:buNone/>
              <a:tabLst>
                <a:tab pos="355600" algn="l"/>
              </a:tabLst>
            </a:pPr>
            <a:r>
              <a:rPr lang="fr-FR" i="1" dirty="0"/>
              <a:t>- rayonnements ionisants dans les conditions prévues à l'</a:t>
            </a:r>
            <a:r>
              <a:rPr lang="fr-FR" i="1" dirty="0">
                <a:hlinkClick r:id="rId4" tooltip="Code du travail - art. R4451-1 (M)">
                  <a:extLst>
                    <a:ext uri="{A12FA001-AC4F-418D-AE19-62706E023703}">
                      <ahyp:hlinkClr xmlns:ahyp="http://schemas.microsoft.com/office/drawing/2018/hyperlinkcolor" val="tx"/>
                    </a:ext>
                  </a:extLst>
                </a:hlinkClick>
              </a:rPr>
              <a:t>article R. 4451-1 du code du travail</a:t>
            </a:r>
            <a:r>
              <a:rPr lang="fr-FR" i="1" dirty="0"/>
              <a:t>.</a:t>
            </a:r>
          </a:p>
          <a:p>
            <a:pPr marL="355600" indent="0" algn="just">
              <a:buNone/>
              <a:tabLst>
                <a:tab pos="355600" algn="l"/>
              </a:tabLst>
            </a:pPr>
            <a:endParaRPr lang="fr-FR" i="1" dirty="0"/>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5</a:t>
            </a:fld>
            <a:endParaRPr lang="fr-FR"/>
          </a:p>
        </p:txBody>
      </p:sp>
    </p:spTree>
    <p:extLst>
      <p:ext uri="{BB962C8B-B14F-4D97-AF65-F5344CB8AC3E}">
        <p14:creationId xmlns:p14="http://schemas.microsoft.com/office/powerpoint/2010/main" val="346855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9D207F-9CF2-D415-1E4E-9E969F0F5294}"/>
              </a:ext>
            </a:extLst>
          </p:cNvPr>
          <p:cNvSpPr>
            <a:spLocks noGrp="1"/>
          </p:cNvSpPr>
          <p:nvPr>
            <p:ph type="title"/>
          </p:nvPr>
        </p:nvSpPr>
        <p:spPr/>
        <p:txBody>
          <a:bodyPr/>
          <a:lstStyle/>
          <a:p>
            <a:pPr marL="541338" algn="ctr"/>
            <a:r>
              <a:rPr lang="fr-FR" dirty="0"/>
              <a:t>Zoom sur les risques professionnels cités </a:t>
            </a:r>
            <a:br>
              <a:rPr lang="fr-FR" dirty="0"/>
            </a:br>
            <a:r>
              <a:rPr lang="fr-FR" sz="2800" dirty="0"/>
              <a:t>(art. D461-23 du code  de la SS)</a:t>
            </a:r>
            <a:endParaRPr lang="fr-FR" dirty="0"/>
          </a:p>
        </p:txBody>
      </p:sp>
      <p:sp>
        <p:nvSpPr>
          <p:cNvPr id="4" name="Espace réservé du contenu 3">
            <a:extLst>
              <a:ext uri="{FF2B5EF4-FFF2-40B4-BE49-F238E27FC236}">
                <a16:creationId xmlns:a16="http://schemas.microsoft.com/office/drawing/2014/main" id="{D79BAB2C-477A-1652-4B9B-4D24D79C4301}"/>
              </a:ext>
            </a:extLst>
          </p:cNvPr>
          <p:cNvSpPr>
            <a:spLocks noGrp="1"/>
          </p:cNvSpPr>
          <p:nvPr>
            <p:ph idx="1"/>
          </p:nvPr>
        </p:nvSpPr>
        <p:spPr>
          <a:xfrm>
            <a:off x="432000" y="1091954"/>
            <a:ext cx="11328000" cy="5099296"/>
          </a:xfrm>
        </p:spPr>
        <p:txBody>
          <a:bodyPr/>
          <a:lstStyle/>
          <a:p>
            <a:endParaRPr lang="fr-FR" dirty="0"/>
          </a:p>
          <a:p>
            <a:r>
              <a:rPr lang="fr-FR" dirty="0"/>
              <a:t>Tableaux de MP RG : 25 (silice),44 (poussières de fer),91 (mines de charbon),94(mines de fer).</a:t>
            </a:r>
          </a:p>
          <a:p>
            <a:endParaRPr lang="fr-FR" sz="1000" dirty="0"/>
          </a:p>
          <a:p>
            <a:r>
              <a:rPr lang="fr-FR" dirty="0"/>
              <a:t>Tableau de MP RA : 22 (silice).</a:t>
            </a:r>
          </a:p>
          <a:p>
            <a:endParaRPr lang="fr-FR" sz="1000" dirty="0"/>
          </a:p>
          <a:p>
            <a:r>
              <a:rPr lang="fr-FR" dirty="0"/>
              <a:t>Article L461-2 Code de la Sécurité Sociale : tableaux de MP. Tableaux concernés : 4,6,10ter,15ter,16bis,20bis,30bis,36bis,37ter,43bis,44bis,47,52 et 52bis,61bis,70ter,81,85,101,102</a:t>
            </a:r>
          </a:p>
          <a:p>
            <a:pPr marL="0" indent="0">
              <a:buNone/>
            </a:pPr>
            <a:endParaRPr lang="fr-FR" sz="1000" dirty="0"/>
          </a:p>
          <a:p>
            <a:r>
              <a:rPr lang="fr-FR" dirty="0"/>
              <a:t>Article R4412-60 Code du travail : On entend par agent cancérogène, mutagène ou toxique pour la reproduction les substances ou mélanges suivants :</a:t>
            </a:r>
          </a:p>
          <a:p>
            <a:pPr marL="630238" indent="0">
              <a:buNone/>
            </a:pPr>
            <a:r>
              <a:rPr lang="fr-FR" dirty="0"/>
              <a:t>1° Toute substance ou mélange qui répond aux critères de classification dans la catégorie 1A ou 1B des substances ou mélanges cancérogènes, mutagènes ou toxiques pour la reproduction définis à l'annexe I du règlement (CE) n° 1272/2008 ; </a:t>
            </a:r>
          </a:p>
          <a:p>
            <a:pPr marL="630238" indent="0">
              <a:buNone/>
            </a:pPr>
            <a:r>
              <a:rPr lang="fr-FR" dirty="0"/>
              <a:t>2° Toute substance, tout mélange ou tout procédé défini comme tel par arrêté conjoint des ministres chargés du travail et de l'agriculture.</a:t>
            </a:r>
          </a:p>
          <a:p>
            <a:endParaRPr lang="fr-FR" dirty="0"/>
          </a:p>
        </p:txBody>
      </p:sp>
      <p:sp>
        <p:nvSpPr>
          <p:cNvPr id="5" name="Espace réservé du pied de page 4">
            <a:extLst>
              <a:ext uri="{FF2B5EF4-FFF2-40B4-BE49-F238E27FC236}">
                <a16:creationId xmlns:a16="http://schemas.microsoft.com/office/drawing/2014/main" id="{829D1499-967F-20A7-DF08-F43B5ADC189B}"/>
              </a:ext>
            </a:extLst>
          </p:cNvPr>
          <p:cNvSpPr>
            <a:spLocks noGrp="1"/>
          </p:cNvSpPr>
          <p:nvPr>
            <p:ph type="ftr" sz="quarter" idx="12"/>
          </p:nvPr>
        </p:nvSpPr>
        <p:spPr/>
        <p:txBody>
          <a:bodyPr/>
          <a:lstStyle/>
          <a:p>
            <a:r>
              <a:rPr lang="fr-FR"/>
              <a:t>SPST 19-24 Tous droits réservés</a:t>
            </a:r>
          </a:p>
        </p:txBody>
      </p:sp>
      <p:sp>
        <p:nvSpPr>
          <p:cNvPr id="6" name="Espace réservé du numéro de diapositive 5">
            <a:extLst>
              <a:ext uri="{FF2B5EF4-FFF2-40B4-BE49-F238E27FC236}">
                <a16:creationId xmlns:a16="http://schemas.microsoft.com/office/drawing/2014/main" id="{2AE7A7E8-F7DF-23D7-C07A-EF02CB05E408}"/>
              </a:ext>
            </a:extLst>
          </p:cNvPr>
          <p:cNvSpPr>
            <a:spLocks noGrp="1"/>
          </p:cNvSpPr>
          <p:nvPr>
            <p:ph type="sldNum" sz="quarter" idx="33"/>
          </p:nvPr>
        </p:nvSpPr>
        <p:spPr/>
        <p:txBody>
          <a:bodyPr/>
          <a:lstStyle/>
          <a:p>
            <a:fld id="{981DD56D-24A9-4876-992F-4D06AC793533}" type="slidenum">
              <a:rPr lang="fr-FR" smtClean="0"/>
              <a:t>6</a:t>
            </a:fld>
            <a:endParaRPr lang="fr-FR"/>
          </a:p>
        </p:txBody>
      </p:sp>
      <p:pic>
        <p:nvPicPr>
          <p:cNvPr id="8" name="Graphique 7" descr="Loupe avec un remplissage uni">
            <a:extLst>
              <a:ext uri="{FF2B5EF4-FFF2-40B4-BE49-F238E27FC236}">
                <a16:creationId xmlns:a16="http://schemas.microsoft.com/office/drawing/2014/main" id="{B8B48835-0E9B-B846-C2FA-678B23E70F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0670" y="155187"/>
            <a:ext cx="911059" cy="911059"/>
          </a:xfrm>
          <a:prstGeom prst="rect">
            <a:avLst/>
          </a:prstGeom>
        </p:spPr>
      </p:pic>
    </p:spTree>
    <p:extLst>
      <p:ext uri="{BB962C8B-B14F-4D97-AF65-F5344CB8AC3E}">
        <p14:creationId xmlns:p14="http://schemas.microsoft.com/office/powerpoint/2010/main" val="2163467520"/>
      </p:ext>
    </p:extLst>
  </p:cSld>
  <p:clrMapOvr>
    <a:masterClrMapping/>
  </p:clrMapOvr>
  <mc:AlternateContent xmlns:mc="http://schemas.openxmlformats.org/markup-compatibility/2006" xmlns:p14="http://schemas.microsoft.com/office/powerpoint/2010/main">
    <mc:Choice Requires="p14">
      <p:transition spd="slow" p14:dur="1500">
        <p14:warp dir="i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D79BAB2C-477A-1652-4B9B-4D24D79C4301}"/>
              </a:ext>
            </a:extLst>
          </p:cNvPr>
          <p:cNvSpPr>
            <a:spLocks noGrp="1"/>
          </p:cNvSpPr>
          <p:nvPr>
            <p:ph idx="1"/>
          </p:nvPr>
        </p:nvSpPr>
        <p:spPr>
          <a:xfrm>
            <a:off x="432000" y="1091954"/>
            <a:ext cx="11328000" cy="5099296"/>
          </a:xfrm>
        </p:spPr>
        <p:txBody>
          <a:bodyPr/>
          <a:lstStyle/>
          <a:p>
            <a:endParaRPr lang="fr-FR" dirty="0"/>
          </a:p>
          <a:p>
            <a:r>
              <a:rPr lang="fr-FR" dirty="0"/>
              <a:t>Arrêté du 26 Octobre 2020 :</a:t>
            </a:r>
          </a:p>
          <a:p>
            <a:pPr lvl="1">
              <a:buFont typeface="Verdana" panose="020B0604030504040204" pitchFamily="34" charset="0"/>
              <a:buChar char="-"/>
            </a:pPr>
            <a:r>
              <a:rPr lang="fr-FR" dirty="0"/>
              <a:t>fabrication d'</a:t>
            </a:r>
            <a:r>
              <a:rPr lang="fr-FR" dirty="0" err="1"/>
              <a:t>auramine</a:t>
            </a:r>
            <a:r>
              <a:rPr lang="fr-FR" dirty="0"/>
              <a:t> ;</a:t>
            </a:r>
          </a:p>
          <a:p>
            <a:pPr lvl="1">
              <a:buFont typeface="Verdana" panose="020B0604030504040204" pitchFamily="34" charset="0"/>
              <a:buChar char="-"/>
            </a:pPr>
            <a:r>
              <a:rPr lang="fr-FR" dirty="0"/>
              <a:t>travaux exposant aux hydrocarbures polycycliques aromatiques présents dans la suie, le goudron, la poix, la fumée ou les poussières de la houille ;</a:t>
            </a:r>
          </a:p>
          <a:p>
            <a:pPr lvl="1">
              <a:buFont typeface="Verdana" panose="020B0604030504040204" pitchFamily="34" charset="0"/>
              <a:buChar char="-"/>
            </a:pPr>
            <a:r>
              <a:rPr lang="fr-FR" dirty="0"/>
              <a:t>travaux exposant aux poussières, fumées ou brouillards produits lors du grillage et de l'</a:t>
            </a:r>
            <a:r>
              <a:rPr lang="fr-FR" dirty="0" err="1"/>
              <a:t>électroraffinage</a:t>
            </a:r>
            <a:r>
              <a:rPr lang="fr-FR" dirty="0"/>
              <a:t> des mattes de nickel ;</a:t>
            </a:r>
          </a:p>
          <a:p>
            <a:pPr lvl="1">
              <a:buFont typeface="Verdana" panose="020B0604030504040204" pitchFamily="34" charset="0"/>
              <a:buChar char="-"/>
            </a:pPr>
            <a:r>
              <a:rPr lang="fr-FR" dirty="0"/>
              <a:t>procédé à l'acide fort dans la fabrication d'alcool isopropylique ;</a:t>
            </a:r>
          </a:p>
          <a:p>
            <a:pPr lvl="1">
              <a:buFont typeface="Verdana" panose="020B0604030504040204" pitchFamily="34" charset="0"/>
              <a:buChar char="-"/>
            </a:pPr>
            <a:r>
              <a:rPr lang="fr-FR" dirty="0"/>
              <a:t>travaux exposant aux poussières de bois inhalables ;</a:t>
            </a:r>
          </a:p>
          <a:p>
            <a:pPr lvl="1">
              <a:buFont typeface="Verdana" panose="020B0604030504040204" pitchFamily="34" charset="0"/>
              <a:buChar char="-"/>
            </a:pPr>
            <a:r>
              <a:rPr lang="fr-FR" dirty="0"/>
              <a:t>travaux exposant au formaldéhyde ;</a:t>
            </a:r>
          </a:p>
          <a:p>
            <a:pPr lvl="1">
              <a:buFont typeface="Verdana" panose="020B0604030504040204" pitchFamily="34" charset="0"/>
              <a:buChar char="-"/>
            </a:pPr>
            <a:r>
              <a:rPr lang="fr-FR" dirty="0"/>
              <a:t>travaux exposant à la poussière de silice cristalline alvéolaire issue de procédés de travail.</a:t>
            </a:r>
          </a:p>
          <a:p>
            <a:pPr lvl="1">
              <a:buFont typeface="Verdana" panose="020B0604030504040204" pitchFamily="34" charset="0"/>
              <a:buChar char="-"/>
            </a:pPr>
            <a:endParaRPr lang="fr-FR" dirty="0"/>
          </a:p>
          <a:p>
            <a:r>
              <a:rPr lang="fr-FR" dirty="0"/>
              <a:t>Arrêté du 3 Mai 2021 : </a:t>
            </a:r>
          </a:p>
          <a:p>
            <a:pPr lvl="1">
              <a:buFont typeface="Verdana" panose="020B0604030504040204" pitchFamily="34" charset="0"/>
              <a:buChar char="-"/>
            </a:pPr>
            <a:r>
              <a:rPr lang="fr-FR" dirty="0"/>
              <a:t>travaux entraînant une exposition cutanée à des huiles minérales qui ont été auparavant utilisées dans des moteurs à combustion interne pour lubrifier et refroidir les pièces mobiles du moteur ; </a:t>
            </a:r>
          </a:p>
          <a:p>
            <a:pPr lvl="1">
              <a:buFont typeface="Verdana" panose="020B0604030504040204" pitchFamily="34" charset="0"/>
              <a:buChar char="-"/>
            </a:pPr>
            <a:r>
              <a:rPr lang="fr-FR" dirty="0"/>
              <a:t>travaux exposant aux émissions d'échappement de moteurs Diesel. </a:t>
            </a:r>
          </a:p>
          <a:p>
            <a:endParaRPr lang="fr-FR" dirty="0"/>
          </a:p>
        </p:txBody>
      </p:sp>
      <p:sp>
        <p:nvSpPr>
          <p:cNvPr id="5" name="Espace réservé du pied de page 4">
            <a:extLst>
              <a:ext uri="{FF2B5EF4-FFF2-40B4-BE49-F238E27FC236}">
                <a16:creationId xmlns:a16="http://schemas.microsoft.com/office/drawing/2014/main" id="{829D1499-967F-20A7-DF08-F43B5ADC189B}"/>
              </a:ext>
            </a:extLst>
          </p:cNvPr>
          <p:cNvSpPr>
            <a:spLocks noGrp="1"/>
          </p:cNvSpPr>
          <p:nvPr>
            <p:ph type="ftr" sz="quarter" idx="12"/>
          </p:nvPr>
        </p:nvSpPr>
        <p:spPr/>
        <p:txBody>
          <a:bodyPr/>
          <a:lstStyle/>
          <a:p>
            <a:r>
              <a:rPr lang="fr-FR"/>
              <a:t>SPST 19-24 Tous droits réservés</a:t>
            </a:r>
          </a:p>
        </p:txBody>
      </p:sp>
      <p:sp>
        <p:nvSpPr>
          <p:cNvPr id="6" name="Espace réservé du numéro de diapositive 5">
            <a:extLst>
              <a:ext uri="{FF2B5EF4-FFF2-40B4-BE49-F238E27FC236}">
                <a16:creationId xmlns:a16="http://schemas.microsoft.com/office/drawing/2014/main" id="{2AE7A7E8-F7DF-23D7-C07A-EF02CB05E408}"/>
              </a:ext>
            </a:extLst>
          </p:cNvPr>
          <p:cNvSpPr>
            <a:spLocks noGrp="1"/>
          </p:cNvSpPr>
          <p:nvPr>
            <p:ph type="sldNum" sz="quarter" idx="33"/>
          </p:nvPr>
        </p:nvSpPr>
        <p:spPr/>
        <p:txBody>
          <a:bodyPr/>
          <a:lstStyle/>
          <a:p>
            <a:fld id="{981DD56D-24A9-4876-992F-4D06AC793533}" type="slidenum">
              <a:rPr lang="fr-FR" smtClean="0"/>
              <a:t>7</a:t>
            </a:fld>
            <a:endParaRPr lang="fr-FR"/>
          </a:p>
        </p:txBody>
      </p:sp>
      <p:sp>
        <p:nvSpPr>
          <p:cNvPr id="8" name="Titre 1">
            <a:extLst>
              <a:ext uri="{FF2B5EF4-FFF2-40B4-BE49-F238E27FC236}">
                <a16:creationId xmlns:a16="http://schemas.microsoft.com/office/drawing/2014/main" id="{703821D1-DA35-A0CA-4E19-081E49B89AF3}"/>
              </a:ext>
            </a:extLst>
          </p:cNvPr>
          <p:cNvSpPr txBox="1">
            <a:spLocks/>
          </p:cNvSpPr>
          <p:nvPr/>
        </p:nvSpPr>
        <p:spPr>
          <a:xfrm>
            <a:off x="432000" y="432000"/>
            <a:ext cx="11328000" cy="432000"/>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3200" b="1" kern="1200" spc="-150">
                <a:solidFill>
                  <a:srgbClr val="1C5D97"/>
                </a:solidFill>
                <a:latin typeface="+mj-lt"/>
                <a:ea typeface="+mj-ea"/>
                <a:cs typeface="+mj-cs"/>
              </a:defRPr>
            </a:lvl1pPr>
          </a:lstStyle>
          <a:p>
            <a:pPr marL="541338" algn="ctr"/>
            <a:r>
              <a:rPr lang="fr-FR"/>
              <a:t>Zoom sur les risques professionnels cités </a:t>
            </a:r>
            <a:br>
              <a:rPr lang="fr-FR"/>
            </a:br>
            <a:r>
              <a:rPr lang="fr-FR" sz="2800"/>
              <a:t>(art. D461-23 du code  de la SS)</a:t>
            </a:r>
            <a:endParaRPr lang="fr-FR" dirty="0"/>
          </a:p>
        </p:txBody>
      </p:sp>
      <p:pic>
        <p:nvPicPr>
          <p:cNvPr id="9" name="Graphique 8" descr="Loupe avec un remplissage uni">
            <a:extLst>
              <a:ext uri="{FF2B5EF4-FFF2-40B4-BE49-F238E27FC236}">
                <a16:creationId xmlns:a16="http://schemas.microsoft.com/office/drawing/2014/main" id="{5CE9F962-E1C6-FDF9-E569-F1B7866829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0670" y="155187"/>
            <a:ext cx="911059" cy="911059"/>
          </a:xfrm>
          <a:prstGeom prst="rect">
            <a:avLst/>
          </a:prstGeom>
        </p:spPr>
      </p:pic>
    </p:spTree>
    <p:extLst>
      <p:ext uri="{BB962C8B-B14F-4D97-AF65-F5344CB8AC3E}">
        <p14:creationId xmlns:p14="http://schemas.microsoft.com/office/powerpoint/2010/main" val="420607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Réglementation - Définition</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r>
              <a:rPr lang="fr-FR" dirty="0"/>
              <a:t>Article D 461-23  du Code de la Sécurité Sociale :</a:t>
            </a:r>
            <a:endParaRPr lang="fr-FR" b="0" i="0" dirty="0">
              <a:solidFill>
                <a:srgbClr val="000000"/>
              </a:solidFill>
              <a:effectLst/>
              <a:latin typeface="sourcesanspro"/>
            </a:endParaRPr>
          </a:p>
          <a:p>
            <a:pPr marL="355600" indent="0" algn="just">
              <a:buNone/>
            </a:pPr>
            <a:r>
              <a:rPr lang="fr-FR" sz="1600" i="1" dirty="0">
                <a:solidFill>
                  <a:schemeClr val="tx1"/>
                </a:solidFill>
              </a:rPr>
              <a:t>« Bénéficie, sur sa demande, d'une surveillance médicale post-professionnelle prise en charge par la caisse primaire d'assurance maladie, la caisse générale de sécurité sociale ou l'organisation spéciale de sécurité sociale, la personne inactive, demandeur d'emploi ou retraitée, qui cesse d'être exposée à l'un ou plusieurs des risques professionnels suivants :</a:t>
            </a:r>
          </a:p>
          <a:p>
            <a:pPr marL="355600" indent="0" algn="just">
              <a:spcBef>
                <a:spcPts val="200"/>
              </a:spcBef>
              <a:buNone/>
            </a:pPr>
            <a:r>
              <a:rPr lang="fr-FR" sz="1600" i="1" dirty="0">
                <a:solidFill>
                  <a:schemeClr val="tx1"/>
                </a:solidFill>
              </a:rPr>
              <a:t>- risque professionnel susceptible d'entraîner une affection mentionnée dans les tableaux de maladies professionnelles, selon le cas, n° 25,44,91 et 94 du régime général ou n° 22 du régime agricole</a:t>
            </a:r>
          </a:p>
          <a:p>
            <a:pPr marL="355600" indent="0" algn="just">
              <a:spcBef>
                <a:spcPts val="200"/>
              </a:spcBef>
              <a:buNone/>
            </a:pPr>
            <a:r>
              <a:rPr lang="fr-FR" sz="1600" i="1" dirty="0">
                <a:solidFill>
                  <a:schemeClr val="tx1"/>
                </a:solidFill>
              </a:rPr>
              <a:t>- agent cancérogène, mutagène ou toxique pour la reproduction figurant dans les tableaux visés à l'</a:t>
            </a:r>
            <a:r>
              <a:rPr lang="fr-FR" sz="1600" i="1" dirty="0">
                <a:solidFill>
                  <a:schemeClr val="tx1"/>
                </a:solidFill>
                <a:hlinkClick r:id="rId2" tooltip="Code de la sécurité sociale. - art. L461-2 (V)">
                  <a:extLst>
                    <a:ext uri="{A12FA001-AC4F-418D-AE19-62706E023703}">
                      <ahyp:hlinkClr xmlns:ahyp="http://schemas.microsoft.com/office/drawing/2018/hyperlinkcolor" val="tx"/>
                    </a:ext>
                  </a:extLst>
                </a:hlinkClick>
              </a:rPr>
              <a:t>article L. 461-2 du code de la sécurité sociale </a:t>
            </a:r>
            <a:r>
              <a:rPr lang="fr-FR" sz="1600" i="1" dirty="0">
                <a:solidFill>
                  <a:schemeClr val="tx1"/>
                </a:solidFill>
              </a:rPr>
              <a:t>ou mentionné à l'</a:t>
            </a:r>
            <a:r>
              <a:rPr lang="fr-FR" sz="1600" i="1" dirty="0">
                <a:solidFill>
                  <a:schemeClr val="tx1"/>
                </a:solidFill>
                <a:hlinkClick r:id="rId3" tooltip="Code du travail - art. R4412-60 (M)">
                  <a:extLst>
                    <a:ext uri="{A12FA001-AC4F-418D-AE19-62706E023703}">
                      <ahyp:hlinkClr xmlns:ahyp="http://schemas.microsoft.com/office/drawing/2018/hyperlinkcolor" val="tx"/>
                    </a:ext>
                  </a:extLst>
                </a:hlinkClick>
              </a:rPr>
              <a:t>article R. 4412-60 du code du travail </a:t>
            </a:r>
            <a:r>
              <a:rPr lang="fr-FR" sz="1600" i="1" dirty="0">
                <a:solidFill>
                  <a:schemeClr val="tx1"/>
                </a:solidFill>
              </a:rPr>
              <a:t>;</a:t>
            </a:r>
          </a:p>
          <a:p>
            <a:pPr marL="355600" indent="0" algn="just">
              <a:spcBef>
                <a:spcPts val="200"/>
              </a:spcBef>
              <a:buNone/>
            </a:pPr>
            <a:r>
              <a:rPr lang="fr-FR" sz="1600" i="1" dirty="0">
                <a:solidFill>
                  <a:schemeClr val="tx1"/>
                </a:solidFill>
              </a:rPr>
              <a:t>- rayonnements ionisants dans les conditions prévues à l'</a:t>
            </a:r>
            <a:r>
              <a:rPr lang="fr-FR" sz="1600" i="1" dirty="0">
                <a:solidFill>
                  <a:schemeClr val="tx1"/>
                </a:solidFill>
                <a:hlinkClick r:id="rId4" tooltip="Code du travail - art. R4451-1 (M)">
                  <a:extLst>
                    <a:ext uri="{A12FA001-AC4F-418D-AE19-62706E023703}">
                      <ahyp:hlinkClr xmlns:ahyp="http://schemas.microsoft.com/office/drawing/2018/hyperlinkcolor" val="tx"/>
                    </a:ext>
                  </a:extLst>
                </a:hlinkClick>
              </a:rPr>
              <a:t>article R. 4451-1 du code du travail</a:t>
            </a:r>
            <a:r>
              <a:rPr lang="fr-FR" sz="1600" i="1" dirty="0">
                <a:solidFill>
                  <a:schemeClr val="tx1"/>
                </a:solidFill>
              </a:rPr>
              <a:t>.</a:t>
            </a:r>
          </a:p>
          <a:p>
            <a:pPr marL="355600" indent="0" algn="just">
              <a:buNone/>
              <a:tabLst>
                <a:tab pos="355600" algn="l"/>
              </a:tabLst>
            </a:pPr>
            <a:r>
              <a:rPr lang="fr-FR" i="1" dirty="0"/>
              <a:t>Cette surveillance post-professionnelle est accordée par l'organisme concerné mentionné au premier alinéa sur production par l'intéressé de l'état des lieux des expositions mentionné, selon le cas, à l'</a:t>
            </a:r>
            <a:r>
              <a:rPr lang="fr-FR" i="1" dirty="0">
                <a:hlinkClick r:id="rId5" tooltip="Code du travail - art. R4624-28-3 (M)">
                  <a:extLst>
                    <a:ext uri="{A12FA001-AC4F-418D-AE19-62706E023703}">
                      <ahyp:hlinkClr xmlns:ahyp="http://schemas.microsoft.com/office/drawing/2018/hyperlinkcolor" val="tx"/>
                    </a:ext>
                  </a:extLst>
                </a:hlinkClick>
              </a:rPr>
              <a:t>article R. 4624-28-3 du code du travail </a:t>
            </a:r>
            <a:r>
              <a:rPr lang="fr-FR" i="1" dirty="0"/>
              <a:t>ou à l'</a:t>
            </a:r>
            <a:r>
              <a:rPr lang="fr-FR" i="1" dirty="0">
                <a:hlinkClick r:id="rId6" tooltip="Code rural et de la pêche maritime - art. R717-16-3 (M)">
                  <a:extLst>
                    <a:ext uri="{A12FA001-AC4F-418D-AE19-62706E023703}">
                      <ahyp:hlinkClr xmlns:ahyp="http://schemas.microsoft.com/office/drawing/2018/hyperlinkcolor" val="tx"/>
                    </a:ext>
                  </a:extLst>
                </a:hlinkClick>
              </a:rPr>
              <a:t>article R. 717-16-3 du code rural et de la pêche maritime </a:t>
            </a:r>
            <a:r>
              <a:rPr lang="fr-FR" i="1" dirty="0"/>
              <a:t>ou, à défaut, d'une attestation d'exposition remplie par l'employeur et le médecin du travail ou d'un document du dossier médical de santé au travail mentionné à l'</a:t>
            </a:r>
            <a:r>
              <a:rPr lang="fr-FR" i="1" dirty="0">
                <a:hlinkClick r:id="rId7" tooltip="Code du travail - art. L4624-8 (M)">
                  <a:extLst>
                    <a:ext uri="{A12FA001-AC4F-418D-AE19-62706E023703}">
                      <ahyp:hlinkClr xmlns:ahyp="http://schemas.microsoft.com/office/drawing/2018/hyperlinkcolor" val="tx"/>
                    </a:ext>
                  </a:extLst>
                </a:hlinkClick>
              </a:rPr>
              <a:t>article L. 4624-8 du code du travail</a:t>
            </a:r>
            <a:r>
              <a:rPr lang="fr-FR" i="1" dirty="0"/>
              <a:t>, communiqué par le médecin du travail, comportant les mêmes éléments. </a:t>
            </a:r>
            <a:br>
              <a:rPr lang="fr-FR" i="1" dirty="0"/>
            </a:br>
            <a:r>
              <a:rPr lang="fr-FR" sz="200" i="1" dirty="0"/>
              <a:t>,</a:t>
            </a:r>
            <a:endParaRPr lang="fr-FR" i="1" dirty="0"/>
          </a:p>
          <a:p>
            <a:pPr marL="355600" indent="0" algn="just">
              <a:buNone/>
              <a:tabLst>
                <a:tab pos="355600" algn="l"/>
              </a:tabLst>
            </a:pPr>
            <a:r>
              <a:rPr lang="fr-FR" i="1" dirty="0"/>
              <a:t>Les modalités de la surveillance médicale post-professionnelle mentionnée au premier alinéa sont définies par le médecin-conseil de la caisse primaire d'assurance maladie ou de l'organisation spéciale de sécurité sociale en application des référentiels médicaux établis par l'autorité mentionnée à l'article L. 161-37 du présent code ou, à défaut, par un expert sollicité par le médecin-conseil de la caisse primaire d'assurance maladie ou de l'organisation spéciale de sécurité sociale. »</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8</a:t>
            </a:fld>
            <a:endParaRPr lang="fr-FR"/>
          </a:p>
        </p:txBody>
      </p:sp>
    </p:spTree>
    <p:extLst>
      <p:ext uri="{BB962C8B-B14F-4D97-AF65-F5344CB8AC3E}">
        <p14:creationId xmlns:p14="http://schemas.microsoft.com/office/powerpoint/2010/main" val="1986766217"/>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E4522-5B28-B0C8-9594-BA7C7C724BB3}"/>
              </a:ext>
            </a:extLst>
          </p:cNvPr>
          <p:cNvSpPr>
            <a:spLocks noGrp="1"/>
          </p:cNvSpPr>
          <p:nvPr>
            <p:ph type="title"/>
          </p:nvPr>
        </p:nvSpPr>
        <p:spPr/>
        <p:txBody>
          <a:bodyPr vert="horz" lIns="0" tIns="0" rIns="0" bIns="0" rtlCol="0">
            <a:noAutofit/>
          </a:bodyPr>
          <a:lstStyle/>
          <a:p>
            <a:pPr>
              <a:spcBef>
                <a:spcPts val="1000"/>
              </a:spcBef>
              <a:buFont typeface="Arial" panose="020B0604020202020204" pitchFamily="34" charset="0"/>
            </a:pPr>
            <a:r>
              <a:rPr lang="fr-FR" dirty="0">
                <a:solidFill>
                  <a:srgbClr val="EF7D00"/>
                </a:solidFill>
                <a:ea typeface="+mn-ea"/>
                <a:cs typeface="+mn-cs"/>
              </a:rPr>
              <a:t>Réglementation - Définition</a:t>
            </a:r>
          </a:p>
        </p:txBody>
      </p:sp>
      <p:sp>
        <p:nvSpPr>
          <p:cNvPr id="4" name="Espace réservé du contenu 3">
            <a:extLst>
              <a:ext uri="{FF2B5EF4-FFF2-40B4-BE49-F238E27FC236}">
                <a16:creationId xmlns:a16="http://schemas.microsoft.com/office/drawing/2014/main" id="{1DC0AE13-6265-6DC4-9AF9-34102BF3EE64}"/>
              </a:ext>
            </a:extLst>
          </p:cNvPr>
          <p:cNvSpPr>
            <a:spLocks noGrp="1"/>
          </p:cNvSpPr>
          <p:nvPr>
            <p:ph idx="1"/>
          </p:nvPr>
        </p:nvSpPr>
        <p:spPr>
          <a:xfrm>
            <a:off x="432000" y="1038687"/>
            <a:ext cx="11328000" cy="5152563"/>
          </a:xfrm>
        </p:spPr>
        <p:txBody>
          <a:bodyPr/>
          <a:lstStyle/>
          <a:p>
            <a:endParaRPr lang="fr-FR" dirty="0"/>
          </a:p>
          <a:p>
            <a:r>
              <a:rPr lang="fr-FR" dirty="0"/>
              <a:t>Article R4624-28-3 Code du travail :</a:t>
            </a:r>
          </a:p>
          <a:p>
            <a:pPr marL="0" indent="0">
              <a:buNone/>
            </a:pPr>
            <a:endParaRPr lang="fr-FR" dirty="0"/>
          </a:p>
          <a:p>
            <a:pPr marL="355600" indent="0" algn="just">
              <a:buNone/>
            </a:pPr>
            <a:r>
              <a:rPr lang="fr-FR" i="1" dirty="0"/>
              <a:t>« Le médecin du travail établit un état des lieux des expositions du travailleur aux facteurs de risques professionnels mentionnés à l'article </a:t>
            </a:r>
            <a:r>
              <a:rPr lang="fr-FR" i="1" dirty="0">
                <a:hlinkClick r:id="rId2">
                  <a:extLst>
                    <a:ext uri="{A12FA001-AC4F-418D-AE19-62706E023703}">
                      <ahyp:hlinkClr xmlns:ahyp="http://schemas.microsoft.com/office/drawing/2018/hyperlinkcolor" val="tx"/>
                    </a:ext>
                  </a:extLst>
                </a:hlinkClick>
              </a:rPr>
              <a:t>L. 4161-1</a:t>
            </a:r>
            <a:r>
              <a:rPr lang="fr-FR" i="1" dirty="0"/>
              <a:t>.</a:t>
            </a:r>
          </a:p>
          <a:p>
            <a:pPr marL="355600" indent="0" algn="just">
              <a:buNone/>
            </a:pPr>
            <a:r>
              <a:rPr lang="fr-FR" i="1" dirty="0"/>
              <a:t>Etc…..</a:t>
            </a:r>
          </a:p>
          <a:p>
            <a:pPr marL="355600" indent="0" algn="just">
              <a:buNone/>
            </a:pPr>
            <a:r>
              <a:rPr lang="fr-FR" i="1" dirty="0"/>
              <a:t>A l'issue de la visite, le médecin du travail remet au travailleur le document dressant l'état des lieux et le verse au dossier médical en santé au travail. Lorsque le document fait état de l'exposition à un ou plusieurs facteurs de risques professionnels mentionnés à l'article L. 4161-1 ou que l'examen auquel il procède fait apparaître d'autres risques professionnels, le médecin du travail met en place, le cas échéant, la surveillance post-exposition mentionnée à l'article L. 4624-2-1 ou post-professionnelle mentionnée à l'article </a:t>
            </a:r>
            <a:r>
              <a:rPr lang="fr-FR" i="1" dirty="0">
                <a:hlinkClick r:id="rId3">
                  <a:extLst>
                    <a:ext uri="{A12FA001-AC4F-418D-AE19-62706E023703}">
                      <ahyp:hlinkClr xmlns:ahyp="http://schemas.microsoft.com/office/drawing/2018/hyperlinkcolor" val="tx"/>
                    </a:ext>
                  </a:extLst>
                </a:hlinkClick>
              </a:rPr>
              <a:t>L. 4624-2-1</a:t>
            </a:r>
            <a:r>
              <a:rPr lang="fr-FR" i="1" dirty="0"/>
              <a:t>. A cette fin, il transmet, s'il le juge nécessaire et avec l'accord du travailleur, le document et, le cas échéant, les informations complémentaires au médecin traitant. Les documents transmis sont alors assortis de préconisations et de toutes informations utiles à la prise en charge médicale ultérieure.</a:t>
            </a:r>
          </a:p>
          <a:p>
            <a:pPr>
              <a:tabLst>
                <a:tab pos="896938" algn="l"/>
              </a:tabLst>
            </a:pPr>
            <a:endParaRPr lang="fr-FR" dirty="0"/>
          </a:p>
          <a:p>
            <a:endParaRPr lang="fr-FR" dirty="0"/>
          </a:p>
        </p:txBody>
      </p:sp>
      <p:sp>
        <p:nvSpPr>
          <p:cNvPr id="5" name="Espace réservé du pied de page 4">
            <a:extLst>
              <a:ext uri="{FF2B5EF4-FFF2-40B4-BE49-F238E27FC236}">
                <a16:creationId xmlns:a16="http://schemas.microsoft.com/office/drawing/2014/main" id="{6A5893CC-0B7D-88F6-3104-FD0A27DC6431}"/>
              </a:ext>
            </a:extLst>
          </p:cNvPr>
          <p:cNvSpPr>
            <a:spLocks noGrp="1"/>
          </p:cNvSpPr>
          <p:nvPr>
            <p:ph type="ftr" sz="quarter" idx="12"/>
          </p:nvPr>
        </p:nvSpPr>
        <p:spPr/>
        <p:txBody>
          <a:bodyPr/>
          <a:lstStyle/>
          <a:p>
            <a:r>
              <a:rPr lang="fr-FR" dirty="0"/>
              <a:t>SPST 19-24 Tous droits réservés</a:t>
            </a:r>
          </a:p>
        </p:txBody>
      </p:sp>
      <p:sp>
        <p:nvSpPr>
          <p:cNvPr id="6" name="Espace réservé du numéro de diapositive 5">
            <a:extLst>
              <a:ext uri="{FF2B5EF4-FFF2-40B4-BE49-F238E27FC236}">
                <a16:creationId xmlns:a16="http://schemas.microsoft.com/office/drawing/2014/main" id="{B37C9F45-C296-90E5-567C-993BFDCCCD85}"/>
              </a:ext>
            </a:extLst>
          </p:cNvPr>
          <p:cNvSpPr>
            <a:spLocks noGrp="1"/>
          </p:cNvSpPr>
          <p:nvPr>
            <p:ph type="sldNum" sz="quarter" idx="33"/>
          </p:nvPr>
        </p:nvSpPr>
        <p:spPr/>
        <p:txBody>
          <a:bodyPr/>
          <a:lstStyle/>
          <a:p>
            <a:fld id="{981DD56D-24A9-4876-992F-4D06AC793533}" type="slidenum">
              <a:rPr lang="fr-FR" smtClean="0"/>
              <a:t>9</a:t>
            </a:fld>
            <a:endParaRPr lang="fr-FR"/>
          </a:p>
        </p:txBody>
      </p:sp>
    </p:spTree>
    <p:extLst>
      <p:ext uri="{BB962C8B-B14F-4D97-AF65-F5344CB8AC3E}">
        <p14:creationId xmlns:p14="http://schemas.microsoft.com/office/powerpoint/2010/main" val="4019554952"/>
      </p:ext>
    </p:extLst>
  </p:cSld>
  <p:clrMapOvr>
    <a:masterClrMapping/>
  </p:clrMapOvr>
</p:sld>
</file>

<file path=ppt/theme/theme1.xml><?xml version="1.0" encoding="utf-8"?>
<a:theme xmlns:a="http://schemas.openxmlformats.org/drawingml/2006/main" name="Thème SPST 19-24 Temporaire ">
  <a:themeElements>
    <a:clrScheme name="SPST 19-24">
      <a:dk1>
        <a:srgbClr val="11385B"/>
      </a:dk1>
      <a:lt1>
        <a:sysClr val="window" lastClr="FFFFFF"/>
      </a:lt1>
      <a:dk2>
        <a:srgbClr val="1C5D97"/>
      </a:dk2>
      <a:lt2>
        <a:srgbClr val="FFFFFF"/>
      </a:lt2>
      <a:accent1>
        <a:srgbClr val="1C5D97"/>
      </a:accent1>
      <a:accent2>
        <a:srgbClr val="EF7D00"/>
      </a:accent2>
      <a:accent3>
        <a:srgbClr val="36A9E1"/>
      </a:accent3>
      <a:accent4>
        <a:srgbClr val="8064A2"/>
      </a:accent4>
      <a:accent5>
        <a:srgbClr val="36A9E1"/>
      </a:accent5>
      <a:accent6>
        <a:srgbClr val="1C5D97"/>
      </a:accent6>
      <a:hlink>
        <a:srgbClr val="1C5D97"/>
      </a:hlink>
      <a:folHlink>
        <a:srgbClr val="36A9E1"/>
      </a:folHlink>
    </a:clrScheme>
    <a:fontScheme name="Custom 149">
      <a:majorFont>
        <a:latin typeface="Corbel"/>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PST 19-24 Modèle présentation .potx" id="{BB53C030-0C38-4BB3-9F30-0A2DB1585ADE}" vid="{26A6720C-382D-4DFC-B5EA-949D3ED4C51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SPST 19-24 Modèle présentation </Template>
  <TotalTime>683</TotalTime>
  <Words>2148</Words>
  <Application>Microsoft Office PowerPoint</Application>
  <PresentationFormat>Grand écran</PresentationFormat>
  <Paragraphs>246</Paragraphs>
  <Slides>24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24</vt:i4>
      </vt:variant>
    </vt:vector>
  </HeadingPairs>
  <TitlesOfParts>
    <vt:vector size="34" baseType="lpstr">
      <vt:lpstr>Arial</vt:lpstr>
      <vt:lpstr>Calibri</vt:lpstr>
      <vt:lpstr>Candara</vt:lpstr>
      <vt:lpstr>Century Gothic</vt:lpstr>
      <vt:lpstr>Corbel</vt:lpstr>
      <vt:lpstr>sourcesanspro</vt:lpstr>
      <vt:lpstr>Times New Roman</vt:lpstr>
      <vt:lpstr>Verdana</vt:lpstr>
      <vt:lpstr>Wingdings</vt:lpstr>
      <vt:lpstr>Thème SPST 19-24 Temporaire </vt:lpstr>
      <vt:lpstr>SUIVI POST-PROFESSIONEL</vt:lpstr>
      <vt:lpstr>Un peu d’histoire</vt:lpstr>
      <vt:lpstr>Les FREINS au SPP depuis 1995</vt:lpstr>
      <vt:lpstr>Réglementation - Définition</vt:lpstr>
      <vt:lpstr>Réglementation - Définition</vt:lpstr>
      <vt:lpstr>Zoom sur les risques professionnels cités  (art. D461-23 du code  de la SS)</vt:lpstr>
      <vt:lpstr>Présentation PowerPoint</vt:lpstr>
      <vt:lpstr>Réglementation - Définition</vt:lpstr>
      <vt:lpstr>Réglementation - Définition</vt:lpstr>
      <vt:lpstr>Modalités pratiques</vt:lpstr>
      <vt:lpstr>Modalités pratiques</vt:lpstr>
      <vt:lpstr>Rôle  du médecin conseil Recommandation HAS</vt:lpstr>
      <vt:lpstr>Rôle du médecin conseil </vt:lpstr>
      <vt:lpstr>Recommandation HAS</vt:lpstr>
      <vt:lpstr>Recommandation HAS – cancérogènes pour la vessie</vt:lpstr>
      <vt:lpstr>Recommandation HAS – cancérogènes pulmonaires</vt:lpstr>
      <vt:lpstr>Expérimentation -  HAS 11/2015</vt:lpstr>
      <vt:lpstr>Recommandation HAS – silice</vt:lpstr>
      <vt:lpstr>Recommandation SFMT –  poussières de bois</vt:lpstr>
      <vt:lpstr>Pré-requis</vt:lpstr>
      <vt:lpstr>Suivi post professionnel des soudeurs</vt:lpstr>
      <vt:lpstr>Suivi post-professionnel des soudeurs</vt:lpstr>
      <vt:lpstr>Recommandation HAS 11/2015 – SPP des soudeurs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POST-PROFESSIONEL</dc:title>
  <dc:creator>Boennec Armelle</dc:creator>
  <cp:lastModifiedBy>Boennec Armelle</cp:lastModifiedBy>
  <cp:revision>6</cp:revision>
  <dcterms:created xsi:type="dcterms:W3CDTF">2023-02-22T06:59:06Z</dcterms:created>
  <dcterms:modified xsi:type="dcterms:W3CDTF">2023-03-21T17:25:44Z</dcterms:modified>
</cp:coreProperties>
</file>