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53" r:id="rId2"/>
    <p:sldId id="355" r:id="rId3"/>
    <p:sldId id="344" r:id="rId4"/>
    <p:sldId id="354" r:id="rId5"/>
    <p:sldId id="311" r:id="rId6"/>
    <p:sldId id="320" r:id="rId7"/>
    <p:sldId id="321" r:id="rId8"/>
    <p:sldId id="345" r:id="rId9"/>
    <p:sldId id="346" r:id="rId10"/>
    <p:sldId id="312" r:id="rId11"/>
    <p:sldId id="277" r:id="rId12"/>
    <p:sldId id="278" r:id="rId13"/>
    <p:sldId id="275" r:id="rId14"/>
    <p:sldId id="356" r:id="rId15"/>
    <p:sldId id="314" r:id="rId16"/>
    <p:sldId id="284" r:id="rId17"/>
    <p:sldId id="285" r:id="rId18"/>
    <p:sldId id="286" r:id="rId19"/>
    <p:sldId id="358" r:id="rId20"/>
    <p:sldId id="299" r:id="rId21"/>
    <p:sldId id="300" r:id="rId22"/>
    <p:sldId id="318" r:id="rId23"/>
    <p:sldId id="295" r:id="rId24"/>
    <p:sldId id="296" r:id="rId25"/>
    <p:sldId id="297" r:id="rId26"/>
    <p:sldId id="315" r:id="rId27"/>
    <p:sldId id="287" r:id="rId28"/>
    <p:sldId id="288" r:id="rId29"/>
    <p:sldId id="289" r:id="rId30"/>
    <p:sldId id="359" r:id="rId31"/>
    <p:sldId id="316" r:id="rId32"/>
    <p:sldId id="290" r:id="rId33"/>
    <p:sldId id="291" r:id="rId34"/>
    <p:sldId id="317" r:id="rId35"/>
    <p:sldId id="292" r:id="rId36"/>
    <p:sldId id="293" r:id="rId37"/>
    <p:sldId id="357" r:id="rId38"/>
    <p:sldId id="336" r:id="rId39"/>
    <p:sldId id="337" r:id="rId40"/>
    <p:sldId id="338" r:id="rId41"/>
    <p:sldId id="339" r:id="rId42"/>
    <p:sldId id="301" r:id="rId43"/>
    <p:sldId id="302" r:id="rId44"/>
    <p:sldId id="360" r:id="rId45"/>
    <p:sldId id="361" r:id="rId46"/>
    <p:sldId id="362" r:id="rId47"/>
    <p:sldId id="363" r:id="rId48"/>
    <p:sldId id="364" r:id="rId49"/>
    <p:sldId id="365" r:id="rId50"/>
    <p:sldId id="322" r:id="rId51"/>
    <p:sldId id="323" r:id="rId52"/>
    <p:sldId id="328" r:id="rId53"/>
    <p:sldId id="348" r:id="rId54"/>
    <p:sldId id="324" r:id="rId55"/>
    <p:sldId id="325" r:id="rId56"/>
    <p:sldId id="349" r:id="rId57"/>
    <p:sldId id="303" r:id="rId58"/>
    <p:sldId id="340" r:id="rId59"/>
    <p:sldId id="305" r:id="rId60"/>
    <p:sldId id="341" r:id="rId61"/>
    <p:sldId id="307" r:id="rId62"/>
    <p:sldId id="342" r:id="rId63"/>
    <p:sldId id="326" r:id="rId64"/>
    <p:sldId id="343" r:id="rId65"/>
    <p:sldId id="366" r:id="rId66"/>
    <p:sldId id="347" r:id="rId67"/>
    <p:sldId id="331" r:id="rId68"/>
    <p:sldId id="350" r:id="rId69"/>
    <p:sldId id="351" r:id="rId70"/>
    <p:sldId id="329" r:id="rId71"/>
    <p:sldId id="330" r:id="rId72"/>
    <p:sldId id="333" r:id="rId73"/>
    <p:sldId id="334" r:id="rId74"/>
    <p:sldId id="335"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111772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43442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D9948B-805F-4CD6-8CD2-5F1DD071038F}"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243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1467692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D9948B-805F-4CD6-8CD2-5F1DD071038F}"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42302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3514839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743153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26872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3962557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67B336-4C3A-4911-B4B4-A78F8342FB61}" type="datetimeFigureOut">
              <a:rPr lang="fr-FR" smtClean="0"/>
              <a:t>19/04/2022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136382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413252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67B336-4C3A-4911-B4B4-A78F8342FB61}" type="datetimeFigureOut">
              <a:rPr lang="fr-FR" smtClean="0"/>
              <a:t>19/04/2022</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413752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67B336-4C3A-4911-B4B4-A78F8342FB61}" type="datetimeFigureOut">
              <a:rPr lang="fr-FR" smtClean="0"/>
              <a:t>19/04/2022</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312407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7B336-4C3A-4911-B4B4-A78F8342FB61}" type="datetimeFigureOut">
              <a:rPr lang="fr-FR" smtClean="0"/>
              <a:t>19/04/2022</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250490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12992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67B336-4C3A-4911-B4B4-A78F8342FB61}" type="datetimeFigureOut">
              <a:rPr lang="fr-FR" smtClean="0"/>
              <a:t>19/04/2022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D9948B-805F-4CD6-8CD2-5F1DD071038F}" type="slidenum">
              <a:rPr lang="fr-FR" smtClean="0"/>
              <a:t>‹N°›</a:t>
            </a:fld>
            <a:endParaRPr lang="fr-FR"/>
          </a:p>
        </p:txBody>
      </p:sp>
    </p:spTree>
    <p:extLst>
      <p:ext uri="{BB962C8B-B14F-4D97-AF65-F5344CB8AC3E}">
        <p14:creationId xmlns:p14="http://schemas.microsoft.com/office/powerpoint/2010/main" val="270234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67B336-4C3A-4911-B4B4-A78F8342FB61}" type="datetimeFigureOut">
              <a:rPr lang="fr-FR" smtClean="0"/>
              <a:t>19/04/2022</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4D9948B-805F-4CD6-8CD2-5F1DD071038F}" type="slidenum">
              <a:rPr lang="fr-FR" smtClean="0"/>
              <a:t>‹N°›</a:t>
            </a:fld>
            <a:endParaRPr lang="fr-FR"/>
          </a:p>
        </p:txBody>
      </p:sp>
    </p:spTree>
    <p:extLst>
      <p:ext uri="{BB962C8B-B14F-4D97-AF65-F5344CB8AC3E}">
        <p14:creationId xmlns:p14="http://schemas.microsoft.com/office/powerpoint/2010/main" val="50070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4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7.xml"/><Relationship Id="rId5" Type="http://schemas.openxmlformats.org/officeDocument/2006/relationships/image" Target="../media/image30.tmp"/><Relationship Id="rId4" Type="http://schemas.openxmlformats.org/officeDocument/2006/relationships/image" Target="../media/image29.tmp"/></Relationships>
</file>

<file path=ppt/slides/_rels/slide4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DE915-A617-4A63-9903-01CB6E281627}"/>
              </a:ext>
            </a:extLst>
          </p:cNvPr>
          <p:cNvSpPr>
            <a:spLocks noGrp="1"/>
          </p:cNvSpPr>
          <p:nvPr>
            <p:ph type="title"/>
          </p:nvPr>
        </p:nvSpPr>
        <p:spPr>
          <a:xfrm>
            <a:off x="2237818" y="473190"/>
            <a:ext cx="8911687" cy="1280890"/>
          </a:xfrm>
        </p:spPr>
        <p:txBody>
          <a:bodyPr>
            <a:noAutofit/>
          </a:bodyPr>
          <a:lstStyle/>
          <a:p>
            <a:r>
              <a:rPr lang="fr-FR" sz="4000" b="1" dirty="0">
                <a:solidFill>
                  <a:srgbClr val="C00000"/>
                </a:solidFill>
              </a:rPr>
              <a:t>ASTHME PROFESSIONNEL CHEZ UN TECHNICIEN DE MAINTENANCE</a:t>
            </a:r>
          </a:p>
        </p:txBody>
      </p:sp>
      <p:sp>
        <p:nvSpPr>
          <p:cNvPr id="3" name="Espace réservé du contenu 2">
            <a:extLst>
              <a:ext uri="{FF2B5EF4-FFF2-40B4-BE49-F238E27FC236}">
                <a16:creationId xmlns:a16="http://schemas.microsoft.com/office/drawing/2014/main" id="{B6F8A6CF-6BFC-48AE-A3E0-85605859911C}"/>
              </a:ext>
            </a:extLst>
          </p:cNvPr>
          <p:cNvSpPr>
            <a:spLocks noGrp="1"/>
          </p:cNvSpPr>
          <p:nvPr>
            <p:ph idx="1"/>
          </p:nvPr>
        </p:nvSpPr>
        <p:spPr>
          <a:xfrm>
            <a:off x="2589212" y="3071674"/>
            <a:ext cx="8915400" cy="2839548"/>
          </a:xfrm>
        </p:spPr>
        <p:txBody>
          <a:bodyPr>
            <a:normAutofit/>
          </a:bodyPr>
          <a:lstStyle/>
          <a:p>
            <a:pPr marL="0" indent="0">
              <a:buNone/>
            </a:pPr>
            <a:r>
              <a:rPr lang="fr-FR" sz="3200" b="1" dirty="0"/>
              <a:t>FONDERIE FABRIQUANT DES CULASSES EN ALUMINIUM POUR L’INDUSTRIE AUTOMOBILE</a:t>
            </a:r>
          </a:p>
        </p:txBody>
      </p:sp>
    </p:spTree>
    <p:extLst>
      <p:ext uri="{BB962C8B-B14F-4D97-AF65-F5344CB8AC3E}">
        <p14:creationId xmlns:p14="http://schemas.microsoft.com/office/powerpoint/2010/main" val="2728286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54923-53D7-4797-ADAE-C97BC1E6D062}"/>
              </a:ext>
            </a:extLst>
          </p:cNvPr>
          <p:cNvSpPr>
            <a:spLocks noGrp="1"/>
          </p:cNvSpPr>
          <p:nvPr>
            <p:ph type="ctrTitle"/>
          </p:nvPr>
        </p:nvSpPr>
        <p:spPr/>
        <p:txBody>
          <a:bodyPr>
            <a:normAutofit/>
          </a:bodyPr>
          <a:lstStyle/>
          <a:p>
            <a:r>
              <a:rPr lang="fr-FR" sz="9600" dirty="0">
                <a:solidFill>
                  <a:srgbClr val="C00000"/>
                </a:solidFill>
              </a:rPr>
              <a:t>FUSION</a:t>
            </a:r>
          </a:p>
        </p:txBody>
      </p:sp>
      <p:sp>
        <p:nvSpPr>
          <p:cNvPr id="3" name="Sous-titre 2">
            <a:extLst>
              <a:ext uri="{FF2B5EF4-FFF2-40B4-BE49-F238E27FC236}">
                <a16:creationId xmlns:a16="http://schemas.microsoft.com/office/drawing/2014/main" id="{64085CB8-24E0-4775-998B-5FAEAF7B94D2}"/>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284488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usion aluminium - Excel">
            <a:extLst>
              <a:ext uri="{FF2B5EF4-FFF2-40B4-BE49-F238E27FC236}">
                <a16:creationId xmlns:a16="http://schemas.microsoft.com/office/drawing/2014/main" id="{F1E8ABD8-7598-4217-B81E-BCD6DF4CC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376"/>
            <a:ext cx="12192000" cy="6650182"/>
          </a:xfrm>
          <a:prstGeom prst="rect">
            <a:avLst/>
          </a:prstGeom>
        </p:spPr>
      </p:pic>
    </p:spTree>
    <p:extLst>
      <p:ext uri="{BB962C8B-B14F-4D97-AF65-F5344CB8AC3E}">
        <p14:creationId xmlns:p14="http://schemas.microsoft.com/office/powerpoint/2010/main" val="229334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usion aluminium - Excel">
            <a:extLst>
              <a:ext uri="{FF2B5EF4-FFF2-40B4-BE49-F238E27FC236}">
                <a16:creationId xmlns:a16="http://schemas.microsoft.com/office/drawing/2014/main" id="{6EEE88B9-6678-4AE8-ABE6-2CD700F0A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336231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usion aluminium - Excel">
            <a:extLst>
              <a:ext uri="{FF2B5EF4-FFF2-40B4-BE49-F238E27FC236}">
                <a16:creationId xmlns:a16="http://schemas.microsoft.com/office/drawing/2014/main" id="{8EC41AE2-FAB6-4C24-822E-767F95634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344691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21516-56A4-4D80-B306-296337E8FD8F}"/>
              </a:ext>
            </a:extLst>
          </p:cNvPr>
          <p:cNvSpPr>
            <a:spLocks noGrp="1"/>
          </p:cNvSpPr>
          <p:nvPr>
            <p:ph type="title"/>
          </p:nvPr>
        </p:nvSpPr>
        <p:spPr/>
        <p:txBody>
          <a:bodyPr/>
          <a:lstStyle/>
          <a:p>
            <a:r>
              <a:rPr lang="fr-FR" dirty="0">
                <a:solidFill>
                  <a:srgbClr val="C00000"/>
                </a:solidFill>
              </a:rPr>
              <a:t>                        FUSION</a:t>
            </a:r>
          </a:p>
        </p:txBody>
      </p:sp>
      <p:sp>
        <p:nvSpPr>
          <p:cNvPr id="3" name="Espace réservé du contenu 2">
            <a:extLst>
              <a:ext uri="{FF2B5EF4-FFF2-40B4-BE49-F238E27FC236}">
                <a16:creationId xmlns:a16="http://schemas.microsoft.com/office/drawing/2014/main" id="{495071FC-4C42-4C63-9044-CA8FE8C6AD3E}"/>
              </a:ext>
            </a:extLst>
          </p:cNvPr>
          <p:cNvSpPr>
            <a:spLocks noGrp="1"/>
          </p:cNvSpPr>
          <p:nvPr>
            <p:ph idx="1"/>
          </p:nvPr>
        </p:nvSpPr>
        <p:spPr>
          <a:xfrm>
            <a:off x="2589212" y="1619075"/>
            <a:ext cx="8915400" cy="4292147"/>
          </a:xfrm>
        </p:spPr>
        <p:txBody>
          <a:bodyPr/>
          <a:lstStyle/>
          <a:p>
            <a:r>
              <a:rPr lang="fr-FR" dirty="0"/>
              <a:t>DEGAGEMENT POSSIBLE SOUS FORME DE GAZ OU FUMEES DE SUBSTANCES IRRITANTES OU ALLERGISANTES</a:t>
            </a:r>
          </a:p>
          <a:p>
            <a:endParaRPr lang="fr-FR" dirty="0"/>
          </a:p>
          <a:p>
            <a:r>
              <a:rPr lang="fr-FR" sz="2800" b="1" dirty="0"/>
              <a:t>NITRATE DE CHLORE</a:t>
            </a:r>
          </a:p>
          <a:p>
            <a:r>
              <a:rPr lang="fr-FR" sz="2800" b="1" dirty="0"/>
              <a:t>FLUORURES ALCALINS</a:t>
            </a:r>
          </a:p>
          <a:p>
            <a:r>
              <a:rPr lang="fr-FR" sz="2800" b="1" dirty="0"/>
              <a:t>ACIDE CHLORHYDRIQUE</a:t>
            </a:r>
          </a:p>
          <a:p>
            <a:r>
              <a:rPr lang="fr-FR" sz="2800" b="1" dirty="0"/>
              <a:t>ACIDE FLUORHYDRIQUE</a:t>
            </a:r>
          </a:p>
          <a:p>
            <a:r>
              <a:rPr lang="fr-FR" sz="2800" b="1" dirty="0"/>
              <a:t>NICKEL</a:t>
            </a:r>
          </a:p>
        </p:txBody>
      </p:sp>
    </p:spTree>
    <p:extLst>
      <p:ext uri="{BB962C8B-B14F-4D97-AF65-F5344CB8AC3E}">
        <p14:creationId xmlns:p14="http://schemas.microsoft.com/office/powerpoint/2010/main" val="1568740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E13EED-2D88-437E-BDD6-35979110C8A8}"/>
              </a:ext>
            </a:extLst>
          </p:cNvPr>
          <p:cNvSpPr>
            <a:spLocks noGrp="1"/>
          </p:cNvSpPr>
          <p:nvPr>
            <p:ph type="ctrTitle"/>
          </p:nvPr>
        </p:nvSpPr>
        <p:spPr/>
        <p:txBody>
          <a:bodyPr>
            <a:normAutofit/>
          </a:bodyPr>
          <a:lstStyle/>
          <a:p>
            <a:r>
              <a:rPr lang="fr-FR" sz="9600" dirty="0">
                <a:solidFill>
                  <a:srgbClr val="C00000"/>
                </a:solidFill>
              </a:rPr>
              <a:t>NOYAUTAGE</a:t>
            </a:r>
          </a:p>
        </p:txBody>
      </p:sp>
      <p:sp>
        <p:nvSpPr>
          <p:cNvPr id="3" name="Sous-titre 2">
            <a:extLst>
              <a:ext uri="{FF2B5EF4-FFF2-40B4-BE49-F238E27FC236}">
                <a16:creationId xmlns:a16="http://schemas.microsoft.com/office/drawing/2014/main" id="{871A0E14-8DDC-4823-9828-C6BD20F38B37}"/>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6621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61C86C31-91B3-4E0D-9716-6EEA31828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4216567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10C74525-27B3-4C6F-8ABE-708FA2DD5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1138010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1716003A-B7FE-4E3F-9266-A1635ED2F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90181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49FF0A-26BE-48EF-B2E4-BC16EFDF8897}"/>
              </a:ext>
            </a:extLst>
          </p:cNvPr>
          <p:cNvSpPr>
            <a:spLocks noGrp="1"/>
          </p:cNvSpPr>
          <p:nvPr>
            <p:ph type="title"/>
          </p:nvPr>
        </p:nvSpPr>
        <p:spPr>
          <a:xfrm>
            <a:off x="3649938" y="267689"/>
            <a:ext cx="8911687" cy="1280890"/>
          </a:xfrm>
        </p:spPr>
        <p:txBody>
          <a:bodyPr/>
          <a:lstStyle/>
          <a:p>
            <a:r>
              <a:rPr lang="fr-FR" b="1" dirty="0">
                <a:solidFill>
                  <a:srgbClr val="C00000"/>
                </a:solidFill>
              </a:rPr>
              <a:t>NOYAUTAGE</a:t>
            </a:r>
          </a:p>
        </p:txBody>
      </p:sp>
      <p:sp>
        <p:nvSpPr>
          <p:cNvPr id="3" name="Espace réservé du contenu 2">
            <a:extLst>
              <a:ext uri="{FF2B5EF4-FFF2-40B4-BE49-F238E27FC236}">
                <a16:creationId xmlns:a16="http://schemas.microsoft.com/office/drawing/2014/main" id="{B67B083E-CF8C-4B4D-824A-1BE7CBF425BC}"/>
              </a:ext>
            </a:extLst>
          </p:cNvPr>
          <p:cNvSpPr>
            <a:spLocks noGrp="1"/>
          </p:cNvSpPr>
          <p:nvPr>
            <p:ph idx="1"/>
          </p:nvPr>
        </p:nvSpPr>
        <p:spPr>
          <a:xfrm>
            <a:off x="1577130" y="2558641"/>
            <a:ext cx="9931195" cy="4135773"/>
          </a:xfrm>
        </p:spPr>
        <p:txBody>
          <a:bodyPr>
            <a:normAutofit/>
          </a:bodyPr>
          <a:lstStyle/>
          <a:p>
            <a:r>
              <a:rPr lang="fr-FR" sz="3200" b="1" dirty="0"/>
              <a:t>PHENOL</a:t>
            </a:r>
          </a:p>
          <a:p>
            <a:r>
              <a:rPr lang="fr-FR" sz="3200" b="1" dirty="0"/>
              <a:t>DIMETHYLETHYLAMINE  (DMEA)</a:t>
            </a:r>
          </a:p>
          <a:p>
            <a:r>
              <a:rPr lang="fr-FR" sz="3200" b="1" dirty="0"/>
              <a:t>DI ISOCYANATE DE DIPHENYL METHANE (MDI)</a:t>
            </a:r>
          </a:p>
          <a:p>
            <a:r>
              <a:rPr lang="fr-FR" sz="3200" b="1" dirty="0"/>
              <a:t>FORMOL</a:t>
            </a:r>
          </a:p>
          <a:p>
            <a:r>
              <a:rPr lang="fr-FR" sz="3200" b="1" dirty="0"/>
              <a:t>FURFURAL</a:t>
            </a:r>
          </a:p>
        </p:txBody>
      </p:sp>
      <p:sp>
        <p:nvSpPr>
          <p:cNvPr id="5" name="ZoneTexte 4">
            <a:extLst>
              <a:ext uri="{FF2B5EF4-FFF2-40B4-BE49-F238E27FC236}">
                <a16:creationId xmlns:a16="http://schemas.microsoft.com/office/drawing/2014/main" id="{1800AC09-055C-4098-84A2-3FE0BF34B09D}"/>
              </a:ext>
            </a:extLst>
          </p:cNvPr>
          <p:cNvSpPr txBox="1"/>
          <p:nvPr/>
        </p:nvSpPr>
        <p:spPr>
          <a:xfrm rot="10800000" flipH="1" flipV="1">
            <a:off x="1715967" y="1086914"/>
            <a:ext cx="9931194" cy="923330"/>
          </a:xfrm>
          <a:prstGeom prst="rect">
            <a:avLst/>
          </a:prstGeom>
          <a:noFill/>
        </p:spPr>
        <p:txBody>
          <a:bodyPr wrap="square" rtlCol="0">
            <a:spAutoFit/>
          </a:bodyPr>
          <a:lstStyle/>
          <a:p>
            <a:r>
              <a:rPr lang="fr-FR" dirty="0"/>
              <a:t>DEGAGEMENT POSSIBLE SOUS FORME DE VAPEURS DE SUBSTANCES IRRITANTES OU ALLERGISANTES</a:t>
            </a:r>
          </a:p>
          <a:p>
            <a:endParaRPr lang="fr-FR" dirty="0"/>
          </a:p>
        </p:txBody>
      </p:sp>
    </p:spTree>
    <p:extLst>
      <p:ext uri="{BB962C8B-B14F-4D97-AF65-F5344CB8AC3E}">
        <p14:creationId xmlns:p14="http://schemas.microsoft.com/office/powerpoint/2010/main" val="385339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E2EBD-6EFC-4022-A86C-EDF772E47F22}"/>
              </a:ext>
            </a:extLst>
          </p:cNvPr>
          <p:cNvSpPr>
            <a:spLocks noGrp="1"/>
          </p:cNvSpPr>
          <p:nvPr>
            <p:ph type="title"/>
          </p:nvPr>
        </p:nvSpPr>
        <p:spPr/>
        <p:txBody>
          <a:bodyPr/>
          <a:lstStyle/>
          <a:p>
            <a:r>
              <a:rPr lang="fr-FR" b="1" dirty="0">
                <a:solidFill>
                  <a:srgbClr val="C00000"/>
                </a:solidFill>
              </a:rPr>
              <a:t>        ETUDE EPIDEMIOLOGIQUE</a:t>
            </a:r>
          </a:p>
        </p:txBody>
      </p:sp>
      <p:sp>
        <p:nvSpPr>
          <p:cNvPr id="3" name="Espace réservé du contenu 2">
            <a:extLst>
              <a:ext uri="{FF2B5EF4-FFF2-40B4-BE49-F238E27FC236}">
                <a16:creationId xmlns:a16="http://schemas.microsoft.com/office/drawing/2014/main" id="{9549AAA4-BA64-4DF3-9FF7-C90B6E8023E3}"/>
              </a:ext>
            </a:extLst>
          </p:cNvPr>
          <p:cNvSpPr>
            <a:spLocks noGrp="1"/>
          </p:cNvSpPr>
          <p:nvPr>
            <p:ph idx="1"/>
          </p:nvPr>
        </p:nvSpPr>
        <p:spPr>
          <a:xfrm>
            <a:off x="2376148" y="2089213"/>
            <a:ext cx="8915400" cy="3777622"/>
          </a:xfrm>
        </p:spPr>
        <p:txBody>
          <a:bodyPr/>
          <a:lstStyle/>
          <a:p>
            <a:r>
              <a:rPr lang="fr-FR" sz="2000" dirty="0"/>
              <a:t>REALISEE DANS LES FONDERIES D’ALUMINIUM EN POITOU-CHARENTES</a:t>
            </a:r>
          </a:p>
          <a:p>
            <a:r>
              <a:rPr lang="fr-FR" sz="2000" dirty="0"/>
              <a:t>SALARIES EXPOSES A DE MULTIPLES SUBSTANCES RESPIRABLES</a:t>
            </a:r>
          </a:p>
          <a:p>
            <a:r>
              <a:rPr lang="fr-FR" sz="2000" dirty="0"/>
              <a:t>FUMEES, VAPEURS,POUSSIERES</a:t>
            </a:r>
          </a:p>
          <a:p>
            <a:r>
              <a:rPr lang="fr-FR" sz="2000" dirty="0"/>
              <a:t>QUESTIONNAIRE PROFESSIONNEL</a:t>
            </a:r>
          </a:p>
          <a:p>
            <a:r>
              <a:rPr lang="fr-FR" sz="2000" dirty="0"/>
              <a:t>QUESTIONNAIRE CLINIQUE RESPIRATOIRE DE L’UICTMR</a:t>
            </a:r>
          </a:p>
          <a:p>
            <a:r>
              <a:rPr lang="fr-FR" sz="2000" dirty="0"/>
              <a:t>EXCES POSSIBLE DE TROUBLES RESPIRATOIRES CHRONIQUES (BPCO)</a:t>
            </a:r>
          </a:p>
          <a:p>
            <a:r>
              <a:rPr lang="fr-FR" sz="2000" dirty="0"/>
              <a:t>7% BPCO  EN FONDERIES versus 1,35 à 5% EN POPULATION GENERALE</a:t>
            </a:r>
          </a:p>
          <a:p>
            <a:endParaRPr lang="fr-FR" dirty="0"/>
          </a:p>
          <a:p>
            <a:pPr marL="0" indent="0">
              <a:buNone/>
            </a:pPr>
            <a:endParaRPr lang="fr-FR" dirty="0"/>
          </a:p>
        </p:txBody>
      </p:sp>
    </p:spTree>
    <p:extLst>
      <p:ext uri="{BB962C8B-B14F-4D97-AF65-F5344CB8AC3E}">
        <p14:creationId xmlns:p14="http://schemas.microsoft.com/office/powerpoint/2010/main" val="82118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E6057D-2388-440C-9FB5-339605182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001" y="182598"/>
            <a:ext cx="9883997" cy="6492803"/>
          </a:xfrm>
          <a:prstGeom prst="rect">
            <a:avLst/>
          </a:prstGeom>
        </p:spPr>
      </p:pic>
    </p:spTree>
    <p:extLst>
      <p:ext uri="{BB962C8B-B14F-4D97-AF65-F5344CB8AC3E}">
        <p14:creationId xmlns:p14="http://schemas.microsoft.com/office/powerpoint/2010/main" val="1408676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70FC68-AE63-49EA-BA94-66C8DB821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224" y="319770"/>
            <a:ext cx="9129551" cy="6218459"/>
          </a:xfrm>
          <a:prstGeom prst="rect">
            <a:avLst/>
          </a:prstGeom>
        </p:spPr>
      </p:pic>
    </p:spTree>
    <p:extLst>
      <p:ext uri="{BB962C8B-B14F-4D97-AF65-F5344CB8AC3E}">
        <p14:creationId xmlns:p14="http://schemas.microsoft.com/office/powerpoint/2010/main" val="389625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2E72A6-E4C4-4650-90E4-1B534C5A9D4E}"/>
              </a:ext>
            </a:extLst>
          </p:cNvPr>
          <p:cNvSpPr>
            <a:spLocks noGrp="1"/>
          </p:cNvSpPr>
          <p:nvPr>
            <p:ph type="ctrTitle"/>
          </p:nvPr>
        </p:nvSpPr>
        <p:spPr/>
        <p:txBody>
          <a:bodyPr>
            <a:normAutofit/>
          </a:bodyPr>
          <a:lstStyle/>
          <a:p>
            <a:r>
              <a:rPr lang="fr-FR" sz="9600" dirty="0">
                <a:solidFill>
                  <a:srgbClr val="C00000"/>
                </a:solidFill>
              </a:rPr>
              <a:t>POTEYAGE</a:t>
            </a:r>
          </a:p>
        </p:txBody>
      </p:sp>
      <p:sp>
        <p:nvSpPr>
          <p:cNvPr id="3" name="Sous-titre 2">
            <a:extLst>
              <a:ext uri="{FF2B5EF4-FFF2-40B4-BE49-F238E27FC236}">
                <a16:creationId xmlns:a16="http://schemas.microsoft.com/office/drawing/2014/main" id="{2F7C8B8B-5602-4AC3-AA8F-7D58E03FEE8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6439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poteyage - Excel">
            <a:extLst>
              <a:ext uri="{FF2B5EF4-FFF2-40B4-BE49-F238E27FC236}">
                <a16:creationId xmlns:a16="http://schemas.microsoft.com/office/drawing/2014/main" id="{36108F82-B4B3-49FC-AF04-56D35FE72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66197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poteyage - Excel">
            <a:extLst>
              <a:ext uri="{FF2B5EF4-FFF2-40B4-BE49-F238E27FC236}">
                <a16:creationId xmlns:a16="http://schemas.microsoft.com/office/drawing/2014/main" id="{5782C1EF-8A2B-4B85-8063-837DA34CB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559458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poteyage - Excel">
            <a:extLst>
              <a:ext uri="{FF2B5EF4-FFF2-40B4-BE49-F238E27FC236}">
                <a16:creationId xmlns:a16="http://schemas.microsoft.com/office/drawing/2014/main" id="{C2DE8378-56D7-4922-83A8-5841A5FEF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69749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6D9CEB-974B-4BCD-9468-CBD906970AEC}"/>
              </a:ext>
            </a:extLst>
          </p:cNvPr>
          <p:cNvSpPr>
            <a:spLocks noGrp="1"/>
          </p:cNvSpPr>
          <p:nvPr>
            <p:ph type="ctrTitle"/>
          </p:nvPr>
        </p:nvSpPr>
        <p:spPr/>
        <p:txBody>
          <a:bodyPr>
            <a:normAutofit/>
          </a:bodyPr>
          <a:lstStyle/>
          <a:p>
            <a:r>
              <a:rPr lang="fr-FR" sz="9600" dirty="0">
                <a:solidFill>
                  <a:srgbClr val="C00000"/>
                </a:solidFill>
              </a:rPr>
              <a:t>MOULAGE</a:t>
            </a:r>
          </a:p>
        </p:txBody>
      </p:sp>
      <p:sp>
        <p:nvSpPr>
          <p:cNvPr id="3" name="Sous-titre 2">
            <a:extLst>
              <a:ext uri="{FF2B5EF4-FFF2-40B4-BE49-F238E27FC236}">
                <a16:creationId xmlns:a16="http://schemas.microsoft.com/office/drawing/2014/main" id="{B220B063-2D0B-4EA1-9815-10EC4BDD841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34985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3479AE5E-6558-4E14-8B2C-18792BE64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3343834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6E2A2DD2-3927-420D-B7E8-B9DC01031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75320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moulage - Excel">
            <a:extLst>
              <a:ext uri="{FF2B5EF4-FFF2-40B4-BE49-F238E27FC236}">
                <a16:creationId xmlns:a16="http://schemas.microsoft.com/office/drawing/2014/main" id="{9C160A30-6831-4660-B052-57D5C04EB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83225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0EBEC7-1B21-40D3-A448-9D34F44FBEBF}"/>
              </a:ext>
            </a:extLst>
          </p:cNvPr>
          <p:cNvSpPr>
            <a:spLocks noGrp="1"/>
          </p:cNvSpPr>
          <p:nvPr>
            <p:ph type="title"/>
          </p:nvPr>
        </p:nvSpPr>
        <p:spPr>
          <a:xfrm>
            <a:off x="2317072" y="624110"/>
            <a:ext cx="7244178" cy="627641"/>
          </a:xfrm>
        </p:spPr>
        <p:txBody>
          <a:bodyPr>
            <a:normAutofit fontScale="90000"/>
          </a:bodyPr>
          <a:lstStyle/>
          <a:p>
            <a:r>
              <a:rPr lang="fr-FR" b="1" dirty="0">
                <a:solidFill>
                  <a:srgbClr val="C00000"/>
                </a:solidFill>
              </a:rPr>
              <a:t>                       SOMMAIRE</a:t>
            </a:r>
          </a:p>
        </p:txBody>
      </p:sp>
      <p:sp>
        <p:nvSpPr>
          <p:cNvPr id="3" name="Espace réservé du contenu 2">
            <a:extLst>
              <a:ext uri="{FF2B5EF4-FFF2-40B4-BE49-F238E27FC236}">
                <a16:creationId xmlns:a16="http://schemas.microsoft.com/office/drawing/2014/main" id="{38E57FC5-6BAA-4FF9-B4A6-215F53EF4298}"/>
              </a:ext>
            </a:extLst>
          </p:cNvPr>
          <p:cNvSpPr>
            <a:spLocks noGrp="1"/>
          </p:cNvSpPr>
          <p:nvPr>
            <p:ph idx="1"/>
          </p:nvPr>
        </p:nvSpPr>
        <p:spPr>
          <a:xfrm>
            <a:off x="1429305" y="1402672"/>
            <a:ext cx="10762695" cy="5455328"/>
          </a:xfrm>
        </p:spPr>
        <p:txBody>
          <a:bodyPr/>
          <a:lstStyle/>
          <a:p>
            <a:r>
              <a:rPr lang="fr-FR" sz="2800" dirty="0"/>
              <a:t>LE METIER DE TECHNICIEN DE MAINTENANCE</a:t>
            </a:r>
          </a:p>
          <a:p>
            <a:r>
              <a:rPr lang="fr-FR" sz="2800" dirty="0"/>
              <a:t>LES POSTES DE TRAVAIL OCCUPES PAR LE SALARIE</a:t>
            </a:r>
          </a:p>
          <a:p>
            <a:r>
              <a:rPr lang="fr-FR" sz="2800" dirty="0"/>
              <a:t>LE PROCEDE DE FONDERIE</a:t>
            </a:r>
          </a:p>
          <a:p>
            <a:r>
              <a:rPr lang="fr-FR" sz="2800" dirty="0"/>
              <a:t>LES SECTEURS DE LA FONDERIE</a:t>
            </a:r>
          </a:p>
          <a:p>
            <a:r>
              <a:rPr lang="fr-FR" sz="2800" dirty="0"/>
              <a:t>L’ANALYSE DU RISQUE CHIMIQUE POUR L’APPAREIL RESPIRATOIRE</a:t>
            </a:r>
          </a:p>
          <a:p>
            <a:r>
              <a:rPr lang="fr-FR" sz="2800" dirty="0"/>
              <a:t>L’OBSERVATION MEDICALE</a:t>
            </a:r>
          </a:p>
          <a:p>
            <a:r>
              <a:rPr lang="fr-FR" sz="2800" dirty="0"/>
              <a:t>CONCLUSION</a:t>
            </a:r>
          </a:p>
          <a:p>
            <a:r>
              <a:rPr lang="fr-FR" sz="2800" dirty="0"/>
              <a:t>CONSIDERATIONS SUR L’ASTHME PROFESSIONNEL</a:t>
            </a:r>
          </a:p>
          <a:p>
            <a:pPr marL="0" indent="0">
              <a:buNone/>
            </a:pPr>
            <a:endParaRPr lang="fr-FR" dirty="0"/>
          </a:p>
        </p:txBody>
      </p:sp>
    </p:spTree>
    <p:extLst>
      <p:ext uri="{BB962C8B-B14F-4D97-AF65-F5344CB8AC3E}">
        <p14:creationId xmlns:p14="http://schemas.microsoft.com/office/powerpoint/2010/main" val="2131979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65094-D489-4258-A5E8-542FF2D1B617}"/>
              </a:ext>
            </a:extLst>
          </p:cNvPr>
          <p:cNvSpPr>
            <a:spLocks noGrp="1"/>
          </p:cNvSpPr>
          <p:nvPr>
            <p:ph type="title"/>
          </p:nvPr>
        </p:nvSpPr>
        <p:spPr/>
        <p:txBody>
          <a:bodyPr/>
          <a:lstStyle/>
          <a:p>
            <a:r>
              <a:rPr lang="fr-FR" dirty="0">
                <a:solidFill>
                  <a:srgbClr val="C00000"/>
                </a:solidFill>
              </a:rPr>
              <a:t>                     MOULAGE</a:t>
            </a:r>
            <a:br>
              <a:rPr lang="fr-FR" dirty="0">
                <a:solidFill>
                  <a:srgbClr val="C00000"/>
                </a:solidFill>
              </a:rPr>
            </a:br>
            <a:r>
              <a:rPr lang="fr-FR" sz="1800" dirty="0">
                <a:solidFill>
                  <a:schemeClr val="tx1"/>
                </a:solidFill>
              </a:rPr>
              <a:t>POSSIBLE DEGAGEMENT SOUS FORME D’AEROSOL OU DE VAPEURS DE SUBSTANCES IRRITANTES</a:t>
            </a:r>
          </a:p>
        </p:txBody>
      </p:sp>
      <p:sp>
        <p:nvSpPr>
          <p:cNvPr id="3" name="Espace réservé du contenu 2">
            <a:extLst>
              <a:ext uri="{FF2B5EF4-FFF2-40B4-BE49-F238E27FC236}">
                <a16:creationId xmlns:a16="http://schemas.microsoft.com/office/drawing/2014/main" id="{E16DEA01-5809-4C73-9EC4-BC32355AA51B}"/>
              </a:ext>
            </a:extLst>
          </p:cNvPr>
          <p:cNvSpPr>
            <a:spLocks noGrp="1"/>
          </p:cNvSpPr>
          <p:nvPr>
            <p:ph idx="1"/>
          </p:nvPr>
        </p:nvSpPr>
        <p:spPr/>
        <p:txBody>
          <a:bodyPr>
            <a:normAutofit/>
          </a:bodyPr>
          <a:lstStyle/>
          <a:p>
            <a:r>
              <a:rPr lang="fr-FR" sz="3600" b="1" dirty="0"/>
              <a:t>DICHLOROBENZENE</a:t>
            </a:r>
          </a:p>
          <a:p>
            <a:r>
              <a:rPr lang="fr-FR" sz="3600" b="1" dirty="0"/>
              <a:t>ESTERS SYNTHETIQUES</a:t>
            </a:r>
          </a:p>
          <a:p>
            <a:r>
              <a:rPr lang="fr-FR" sz="3600" b="1" dirty="0"/>
              <a:t>HYDROCARBURES POLYCYCLIQUES AROMATIQUES</a:t>
            </a:r>
          </a:p>
        </p:txBody>
      </p:sp>
    </p:spTree>
    <p:extLst>
      <p:ext uri="{BB962C8B-B14F-4D97-AF65-F5344CB8AC3E}">
        <p14:creationId xmlns:p14="http://schemas.microsoft.com/office/powerpoint/2010/main" val="1689363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88755-D209-4AE8-A15B-DA0A28B9D048}"/>
              </a:ext>
            </a:extLst>
          </p:cNvPr>
          <p:cNvSpPr>
            <a:spLocks noGrp="1"/>
          </p:cNvSpPr>
          <p:nvPr>
            <p:ph type="ctrTitle"/>
          </p:nvPr>
        </p:nvSpPr>
        <p:spPr/>
        <p:txBody>
          <a:bodyPr>
            <a:normAutofit/>
          </a:bodyPr>
          <a:lstStyle/>
          <a:p>
            <a:r>
              <a:rPr lang="fr-FR" sz="9600" dirty="0">
                <a:solidFill>
                  <a:srgbClr val="C00000"/>
                </a:solidFill>
              </a:rPr>
              <a:t>FINITION</a:t>
            </a:r>
          </a:p>
        </p:txBody>
      </p:sp>
      <p:sp>
        <p:nvSpPr>
          <p:cNvPr id="3" name="Sous-titre 2">
            <a:extLst>
              <a:ext uri="{FF2B5EF4-FFF2-40B4-BE49-F238E27FC236}">
                <a16:creationId xmlns:a16="http://schemas.microsoft.com/office/drawing/2014/main" id="{3DA0CC6E-AD91-4411-99F5-CD1DADA85F0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43535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finition - Excel">
            <a:extLst>
              <a:ext uri="{FF2B5EF4-FFF2-40B4-BE49-F238E27FC236}">
                <a16:creationId xmlns:a16="http://schemas.microsoft.com/office/drawing/2014/main" id="{F2554E4A-5436-45EA-BF64-79E940015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3825047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finition - Excel">
            <a:extLst>
              <a:ext uri="{FF2B5EF4-FFF2-40B4-BE49-F238E27FC236}">
                <a16:creationId xmlns:a16="http://schemas.microsoft.com/office/drawing/2014/main" id="{1297B14D-B634-4E7C-94B6-B23830115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2231030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E7C7B-AB16-4BF3-B8BD-F3BC1303BAA1}"/>
              </a:ext>
            </a:extLst>
          </p:cNvPr>
          <p:cNvSpPr>
            <a:spLocks noGrp="1"/>
          </p:cNvSpPr>
          <p:nvPr>
            <p:ph type="ctrTitle"/>
          </p:nvPr>
        </p:nvSpPr>
        <p:spPr/>
        <p:txBody>
          <a:bodyPr>
            <a:normAutofit/>
          </a:bodyPr>
          <a:lstStyle/>
          <a:p>
            <a:r>
              <a:rPr lang="fr-FR" sz="9600" dirty="0">
                <a:solidFill>
                  <a:srgbClr val="C00000"/>
                </a:solidFill>
              </a:rPr>
              <a:t>PREUSINAGE</a:t>
            </a:r>
          </a:p>
        </p:txBody>
      </p:sp>
      <p:sp>
        <p:nvSpPr>
          <p:cNvPr id="3" name="Sous-titre 2">
            <a:extLst>
              <a:ext uri="{FF2B5EF4-FFF2-40B4-BE49-F238E27FC236}">
                <a16:creationId xmlns:a16="http://schemas.microsoft.com/office/drawing/2014/main" id="{B7833EDB-3368-4497-8E6B-4FCA784324AE}"/>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10237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finition - Excel">
            <a:extLst>
              <a:ext uri="{FF2B5EF4-FFF2-40B4-BE49-F238E27FC236}">
                <a16:creationId xmlns:a16="http://schemas.microsoft.com/office/drawing/2014/main" id="{1FF03C44-F386-48F8-80F2-4FFCCFABA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1403854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finition - Excel">
            <a:extLst>
              <a:ext uri="{FF2B5EF4-FFF2-40B4-BE49-F238E27FC236}">
                <a16:creationId xmlns:a16="http://schemas.microsoft.com/office/drawing/2014/main" id="{EDB1E20A-A1E8-4A60-9104-A8EA092DB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9"/>
            <a:ext cx="12192000" cy="6650182"/>
          </a:xfrm>
          <a:prstGeom prst="rect">
            <a:avLst/>
          </a:prstGeom>
        </p:spPr>
      </p:pic>
    </p:spTree>
    <p:extLst>
      <p:ext uri="{BB962C8B-B14F-4D97-AF65-F5344CB8AC3E}">
        <p14:creationId xmlns:p14="http://schemas.microsoft.com/office/powerpoint/2010/main" val="1348927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2B969C-6405-423A-9BD1-8C689726336B}"/>
              </a:ext>
            </a:extLst>
          </p:cNvPr>
          <p:cNvSpPr>
            <a:spLocks noGrp="1"/>
          </p:cNvSpPr>
          <p:nvPr>
            <p:ph type="title"/>
          </p:nvPr>
        </p:nvSpPr>
        <p:spPr/>
        <p:txBody>
          <a:bodyPr/>
          <a:lstStyle/>
          <a:p>
            <a:r>
              <a:rPr lang="fr-FR" dirty="0">
                <a:solidFill>
                  <a:srgbClr val="C00000"/>
                </a:solidFill>
              </a:rPr>
              <a:t>FINITION-PREUSINAGE</a:t>
            </a:r>
          </a:p>
        </p:txBody>
      </p:sp>
      <p:sp>
        <p:nvSpPr>
          <p:cNvPr id="3" name="Espace réservé du contenu 2">
            <a:extLst>
              <a:ext uri="{FF2B5EF4-FFF2-40B4-BE49-F238E27FC236}">
                <a16:creationId xmlns:a16="http://schemas.microsoft.com/office/drawing/2014/main" id="{785CBC76-C484-4AFA-B26B-FE421FFCBE12}"/>
              </a:ext>
            </a:extLst>
          </p:cNvPr>
          <p:cNvSpPr>
            <a:spLocks noGrp="1"/>
          </p:cNvSpPr>
          <p:nvPr>
            <p:ph idx="1"/>
          </p:nvPr>
        </p:nvSpPr>
        <p:spPr/>
        <p:txBody>
          <a:bodyPr/>
          <a:lstStyle/>
          <a:p>
            <a:r>
              <a:rPr lang="fr-FR" b="1" dirty="0"/>
              <a:t>BROUILLARDS D’HUILES</a:t>
            </a:r>
          </a:p>
          <a:p>
            <a:r>
              <a:rPr lang="fr-FR" dirty="0"/>
              <a:t>CENTRES D’USINAGES (TCN)</a:t>
            </a:r>
          </a:p>
          <a:p>
            <a:r>
              <a:rPr lang="fr-FR" dirty="0"/>
              <a:t>SCIES CONSTAMMENT ARROSEES PAR DES FLUIDES DE COUPE</a:t>
            </a:r>
          </a:p>
        </p:txBody>
      </p:sp>
    </p:spTree>
    <p:extLst>
      <p:ext uri="{BB962C8B-B14F-4D97-AF65-F5344CB8AC3E}">
        <p14:creationId xmlns:p14="http://schemas.microsoft.com/office/powerpoint/2010/main" val="301455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13EF9B-3162-446B-814D-4E76B7F5C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03" y="0"/>
            <a:ext cx="10767993" cy="6858000"/>
          </a:xfrm>
          <a:prstGeom prst="rect">
            <a:avLst/>
          </a:prstGeom>
        </p:spPr>
      </p:pic>
    </p:spTree>
    <p:extLst>
      <p:ext uri="{BB962C8B-B14F-4D97-AF65-F5344CB8AC3E}">
        <p14:creationId xmlns:p14="http://schemas.microsoft.com/office/powerpoint/2010/main" val="4179115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6BC419E-EA87-415A-8479-D6DEE9A65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794" y="0"/>
            <a:ext cx="9293654" cy="6858000"/>
          </a:xfrm>
          <a:prstGeom prst="rect">
            <a:avLst/>
          </a:prstGeom>
        </p:spPr>
      </p:pic>
    </p:spTree>
    <p:extLst>
      <p:ext uri="{BB962C8B-B14F-4D97-AF65-F5344CB8AC3E}">
        <p14:creationId xmlns:p14="http://schemas.microsoft.com/office/powerpoint/2010/main" val="243443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intenance Industrielle   découverte des formations et métiers">
            <a:hlinkClick r:id="" action="ppaction://media"/>
            <a:extLst>
              <a:ext uri="{FF2B5EF4-FFF2-40B4-BE49-F238E27FC236}">
                <a16:creationId xmlns:a16="http://schemas.microsoft.com/office/drawing/2014/main" id="{47EA5BF3-F76B-4603-B0DB-434EC84752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3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2BF5E02-779F-41E2-8784-168406F99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586" y="-168676"/>
            <a:ext cx="8862828" cy="7026676"/>
          </a:xfrm>
          <a:prstGeom prst="rect">
            <a:avLst/>
          </a:prstGeom>
        </p:spPr>
      </p:pic>
    </p:spTree>
    <p:extLst>
      <p:ext uri="{BB962C8B-B14F-4D97-AF65-F5344CB8AC3E}">
        <p14:creationId xmlns:p14="http://schemas.microsoft.com/office/powerpoint/2010/main" val="504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DA5603-7FAC-4800-B1D1-042E00A29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692" y="0"/>
            <a:ext cx="10112616" cy="6858000"/>
          </a:xfrm>
          <a:prstGeom prst="rect">
            <a:avLst/>
          </a:prstGeom>
        </p:spPr>
      </p:pic>
    </p:spTree>
    <p:extLst>
      <p:ext uri="{BB962C8B-B14F-4D97-AF65-F5344CB8AC3E}">
        <p14:creationId xmlns:p14="http://schemas.microsoft.com/office/powerpoint/2010/main" val="2552014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5DB997-A4C3-411C-B290-D57F04905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921" y="480769"/>
            <a:ext cx="7323455" cy="358171"/>
          </a:xfrm>
          <a:prstGeom prst="rect">
            <a:avLst/>
          </a:prstGeom>
        </p:spPr>
      </p:pic>
      <p:pic>
        <p:nvPicPr>
          <p:cNvPr id="5" name="Image 4">
            <a:extLst>
              <a:ext uri="{FF2B5EF4-FFF2-40B4-BE49-F238E27FC236}">
                <a16:creationId xmlns:a16="http://schemas.microsoft.com/office/drawing/2014/main" id="{DDA7B28B-A32E-48FA-BA7E-89B6E3FA0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195" y="1171854"/>
            <a:ext cx="8992379" cy="2698810"/>
          </a:xfrm>
          <a:prstGeom prst="rect">
            <a:avLst/>
          </a:prstGeom>
        </p:spPr>
      </p:pic>
      <p:pic>
        <p:nvPicPr>
          <p:cNvPr id="7" name="Image 6">
            <a:extLst>
              <a:ext uri="{FF2B5EF4-FFF2-40B4-BE49-F238E27FC236}">
                <a16:creationId xmlns:a16="http://schemas.microsoft.com/office/drawing/2014/main" id="{0F4C20A0-17D4-40D1-9347-9B0838DA3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6333" y="3870664"/>
            <a:ext cx="9015241" cy="2805344"/>
          </a:xfrm>
          <a:prstGeom prst="rect">
            <a:avLst/>
          </a:prstGeom>
        </p:spPr>
      </p:pic>
    </p:spTree>
    <p:extLst>
      <p:ext uri="{BB962C8B-B14F-4D97-AF65-F5344CB8AC3E}">
        <p14:creationId xmlns:p14="http://schemas.microsoft.com/office/powerpoint/2010/main" val="3689801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038B98-1BDC-4D59-9586-11F7D2C31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439" y="320283"/>
            <a:ext cx="7384420" cy="358171"/>
          </a:xfrm>
          <a:prstGeom prst="rect">
            <a:avLst/>
          </a:prstGeom>
        </p:spPr>
      </p:pic>
      <p:pic>
        <p:nvPicPr>
          <p:cNvPr id="5" name="Image 4">
            <a:extLst>
              <a:ext uri="{FF2B5EF4-FFF2-40B4-BE49-F238E27FC236}">
                <a16:creationId xmlns:a16="http://schemas.microsoft.com/office/drawing/2014/main" id="{B1CD3647-49B2-4AC4-AC67-B66ADA301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131" y="941033"/>
            <a:ext cx="8992379" cy="1687444"/>
          </a:xfrm>
          <a:prstGeom prst="rect">
            <a:avLst/>
          </a:prstGeom>
        </p:spPr>
      </p:pic>
      <p:pic>
        <p:nvPicPr>
          <p:cNvPr id="7" name="Image 6">
            <a:extLst>
              <a:ext uri="{FF2B5EF4-FFF2-40B4-BE49-F238E27FC236}">
                <a16:creationId xmlns:a16="http://schemas.microsoft.com/office/drawing/2014/main" id="{25CF75BD-CA02-4EC4-91FA-8DA64785B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790" y="2628477"/>
            <a:ext cx="8893311" cy="2227607"/>
          </a:xfrm>
          <a:prstGeom prst="rect">
            <a:avLst/>
          </a:prstGeom>
        </p:spPr>
      </p:pic>
      <p:pic>
        <p:nvPicPr>
          <p:cNvPr id="9" name="Image 8">
            <a:extLst>
              <a:ext uri="{FF2B5EF4-FFF2-40B4-BE49-F238E27FC236}">
                <a16:creationId xmlns:a16="http://schemas.microsoft.com/office/drawing/2014/main" id="{621E798F-D722-4AB2-97EA-3D80DE873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131" y="4789209"/>
            <a:ext cx="8939035" cy="1835458"/>
          </a:xfrm>
          <a:prstGeom prst="rect">
            <a:avLst/>
          </a:prstGeom>
        </p:spPr>
      </p:pic>
    </p:spTree>
    <p:extLst>
      <p:ext uri="{BB962C8B-B14F-4D97-AF65-F5344CB8AC3E}">
        <p14:creationId xmlns:p14="http://schemas.microsoft.com/office/powerpoint/2010/main" val="606467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4376A3C-226D-40F6-BFB1-99FFB200F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921" y="339754"/>
            <a:ext cx="9409447" cy="6178492"/>
          </a:xfrm>
          <a:prstGeom prst="rect">
            <a:avLst/>
          </a:prstGeom>
        </p:spPr>
      </p:pic>
    </p:spTree>
    <p:extLst>
      <p:ext uri="{BB962C8B-B14F-4D97-AF65-F5344CB8AC3E}">
        <p14:creationId xmlns:p14="http://schemas.microsoft.com/office/powerpoint/2010/main" val="2463871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E5FCB63-31C8-4A9A-8064-8C28CF341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29" y="0"/>
            <a:ext cx="10327342" cy="6858000"/>
          </a:xfrm>
          <a:prstGeom prst="rect">
            <a:avLst/>
          </a:prstGeom>
        </p:spPr>
      </p:pic>
    </p:spTree>
    <p:extLst>
      <p:ext uri="{BB962C8B-B14F-4D97-AF65-F5344CB8AC3E}">
        <p14:creationId xmlns:p14="http://schemas.microsoft.com/office/powerpoint/2010/main" val="80508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CDC28C5-7DB7-4CF6-84D5-AA58F77BC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18" y="428206"/>
            <a:ext cx="10840963" cy="6001588"/>
          </a:xfrm>
          <a:prstGeom prst="rect">
            <a:avLst/>
          </a:prstGeom>
        </p:spPr>
      </p:pic>
    </p:spTree>
    <p:extLst>
      <p:ext uri="{BB962C8B-B14F-4D97-AF65-F5344CB8AC3E}">
        <p14:creationId xmlns:p14="http://schemas.microsoft.com/office/powerpoint/2010/main" val="1445117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6BB233-C91D-4F1C-BDBE-C63CC61CB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24" y="0"/>
            <a:ext cx="11275151" cy="6858000"/>
          </a:xfrm>
          <a:prstGeom prst="rect">
            <a:avLst/>
          </a:prstGeom>
        </p:spPr>
      </p:pic>
    </p:spTree>
    <p:extLst>
      <p:ext uri="{BB962C8B-B14F-4D97-AF65-F5344CB8AC3E}">
        <p14:creationId xmlns:p14="http://schemas.microsoft.com/office/powerpoint/2010/main" val="3967734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5A7D000-2D61-4744-8969-A200AC4FB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647"/>
            <a:ext cx="12192000" cy="5706705"/>
          </a:xfrm>
          <a:prstGeom prst="rect">
            <a:avLst/>
          </a:prstGeom>
        </p:spPr>
      </p:pic>
    </p:spTree>
    <p:extLst>
      <p:ext uri="{BB962C8B-B14F-4D97-AF65-F5344CB8AC3E}">
        <p14:creationId xmlns:p14="http://schemas.microsoft.com/office/powerpoint/2010/main" val="4128713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A917FE-EB15-48CF-8714-545751C41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164"/>
            <a:ext cx="12192000" cy="6235672"/>
          </a:xfrm>
          <a:prstGeom prst="rect">
            <a:avLst/>
          </a:prstGeom>
        </p:spPr>
      </p:pic>
    </p:spTree>
    <p:extLst>
      <p:ext uri="{BB962C8B-B14F-4D97-AF65-F5344CB8AC3E}">
        <p14:creationId xmlns:p14="http://schemas.microsoft.com/office/powerpoint/2010/main" val="1898524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D3263-65C0-48E0-8CBE-044406C1AE66}"/>
              </a:ext>
            </a:extLst>
          </p:cNvPr>
          <p:cNvSpPr>
            <a:spLocks noGrp="1"/>
          </p:cNvSpPr>
          <p:nvPr>
            <p:ph type="title"/>
          </p:nvPr>
        </p:nvSpPr>
        <p:spPr/>
        <p:txBody>
          <a:bodyPr/>
          <a:lstStyle/>
          <a:p>
            <a:r>
              <a:rPr lang="fr-FR" dirty="0"/>
              <a:t>LES DIFFERENTS SECTEURS DE LA FONDERIE</a:t>
            </a:r>
          </a:p>
        </p:txBody>
      </p:sp>
      <p:sp>
        <p:nvSpPr>
          <p:cNvPr id="3" name="Espace réservé du contenu 2">
            <a:extLst>
              <a:ext uri="{FF2B5EF4-FFF2-40B4-BE49-F238E27FC236}">
                <a16:creationId xmlns:a16="http://schemas.microsoft.com/office/drawing/2014/main" id="{9DF38F11-CDF4-4225-90AF-5B570C3DECF3}"/>
              </a:ext>
            </a:extLst>
          </p:cNvPr>
          <p:cNvSpPr>
            <a:spLocks noGrp="1"/>
          </p:cNvSpPr>
          <p:nvPr>
            <p:ph idx="1"/>
          </p:nvPr>
        </p:nvSpPr>
        <p:spPr/>
        <p:txBody>
          <a:bodyPr>
            <a:noAutofit/>
          </a:bodyPr>
          <a:lstStyle/>
          <a:p>
            <a:r>
              <a:rPr lang="fr-FR" sz="3600" b="1" dirty="0"/>
              <a:t>FUSION</a:t>
            </a:r>
          </a:p>
          <a:p>
            <a:r>
              <a:rPr lang="fr-FR" sz="3600" b="1" dirty="0"/>
              <a:t>POTEYAGE</a:t>
            </a:r>
          </a:p>
          <a:p>
            <a:r>
              <a:rPr lang="fr-FR" sz="3600" b="1" dirty="0"/>
              <a:t>MOULAGE</a:t>
            </a:r>
          </a:p>
          <a:p>
            <a:r>
              <a:rPr lang="fr-FR" sz="3600" b="1" dirty="0"/>
              <a:t>NOYAUTAGE</a:t>
            </a:r>
          </a:p>
          <a:p>
            <a:r>
              <a:rPr lang="fr-FR" sz="3600" b="1" dirty="0"/>
              <a:t>FINITION</a:t>
            </a:r>
          </a:p>
          <a:p>
            <a:r>
              <a:rPr lang="fr-FR" sz="3600" b="1" dirty="0"/>
              <a:t>PREUSINAGE</a:t>
            </a:r>
          </a:p>
        </p:txBody>
      </p:sp>
    </p:spTree>
    <p:extLst>
      <p:ext uri="{BB962C8B-B14F-4D97-AF65-F5344CB8AC3E}">
        <p14:creationId xmlns:p14="http://schemas.microsoft.com/office/powerpoint/2010/main" val="1630289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C6B2D-536C-46CE-81CC-75B38851EA4A}"/>
              </a:ext>
            </a:extLst>
          </p:cNvPr>
          <p:cNvSpPr>
            <a:spLocks noGrp="1"/>
          </p:cNvSpPr>
          <p:nvPr>
            <p:ph type="title"/>
          </p:nvPr>
        </p:nvSpPr>
        <p:spPr/>
        <p:txBody>
          <a:bodyPr/>
          <a:lstStyle/>
          <a:p>
            <a:r>
              <a:rPr lang="fr-FR" dirty="0">
                <a:solidFill>
                  <a:srgbClr val="C00000"/>
                </a:solidFill>
              </a:rPr>
              <a:t>           SUR LE PLAN CLINIQUE</a:t>
            </a:r>
          </a:p>
        </p:txBody>
      </p:sp>
      <p:sp>
        <p:nvSpPr>
          <p:cNvPr id="3" name="Espace réservé du contenu 2">
            <a:extLst>
              <a:ext uri="{FF2B5EF4-FFF2-40B4-BE49-F238E27FC236}">
                <a16:creationId xmlns:a16="http://schemas.microsoft.com/office/drawing/2014/main" id="{801C9705-717A-4D44-A56D-B9061DF6173E}"/>
              </a:ext>
            </a:extLst>
          </p:cNvPr>
          <p:cNvSpPr>
            <a:spLocks noGrp="1"/>
          </p:cNvSpPr>
          <p:nvPr>
            <p:ph idx="1"/>
          </p:nvPr>
        </p:nvSpPr>
        <p:spPr>
          <a:xfrm>
            <a:off x="1464816" y="1518082"/>
            <a:ext cx="10039796" cy="5339917"/>
          </a:xfrm>
        </p:spPr>
        <p:txBody>
          <a:bodyPr>
            <a:normAutofit/>
          </a:bodyPr>
          <a:lstStyle/>
          <a:p>
            <a:r>
              <a:rPr lang="fr-FR" sz="2000" dirty="0"/>
              <a:t>ASTHME AUX ACARIENS  2 crises dans l’enfance (tests cutanés négatifs) cédant à l’éviction</a:t>
            </a:r>
          </a:p>
          <a:p>
            <a:r>
              <a:rPr lang="fr-FR" sz="2000" dirty="0"/>
              <a:t>2004: bronchite qualifiée de crise d’asthme par le médecin traitant après interrogatoire rétrospectif</a:t>
            </a:r>
          </a:p>
          <a:p>
            <a:r>
              <a:rPr lang="fr-FR" sz="2000" dirty="0"/>
              <a:t>2009: dermatose eczématiforme sur les mains de caractère vraisemblablement professionnel (contact huiles de coupe) selon le dermatologue</a:t>
            </a:r>
          </a:p>
          <a:p>
            <a:r>
              <a:rPr lang="fr-FR" sz="2000" dirty="0"/>
              <a:t>2013: notion d’allergie à la DMEA selon MR B.</a:t>
            </a:r>
          </a:p>
          <a:p>
            <a:r>
              <a:rPr lang="fr-FR" sz="2000" dirty="0"/>
              <a:t>2015:respiration sifflante 24-48 h après avoir dépanné au moulage et au noyautage (pas de port d’EPI car courte durée d’intervention)+ sensation immédiate de brûlure du nez et de la gorge lors des interventions sur « boîtes chaudes » + prurit des paupières sur les décocheuses</a:t>
            </a:r>
          </a:p>
          <a:p>
            <a:r>
              <a:rPr lang="fr-FR" sz="2000" dirty="0"/>
              <a:t>2016: Eczéma pli coude gauche</a:t>
            </a:r>
          </a:p>
        </p:txBody>
      </p:sp>
    </p:spTree>
    <p:extLst>
      <p:ext uri="{BB962C8B-B14F-4D97-AF65-F5344CB8AC3E}">
        <p14:creationId xmlns:p14="http://schemas.microsoft.com/office/powerpoint/2010/main" val="34928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3402A-C1BE-4349-8BDD-DFF13301E17A}"/>
              </a:ext>
            </a:extLst>
          </p:cNvPr>
          <p:cNvSpPr>
            <a:spLocks noGrp="1"/>
          </p:cNvSpPr>
          <p:nvPr>
            <p:ph type="title"/>
          </p:nvPr>
        </p:nvSpPr>
        <p:spPr/>
        <p:txBody>
          <a:bodyPr/>
          <a:lstStyle/>
          <a:p>
            <a:r>
              <a:rPr lang="fr-FR" dirty="0">
                <a:solidFill>
                  <a:srgbClr val="C00000"/>
                </a:solidFill>
              </a:rPr>
              <a:t>             SUR LE PLAN CLINIQUE</a:t>
            </a:r>
          </a:p>
        </p:txBody>
      </p:sp>
      <p:sp>
        <p:nvSpPr>
          <p:cNvPr id="3" name="Espace réservé du contenu 2">
            <a:extLst>
              <a:ext uri="{FF2B5EF4-FFF2-40B4-BE49-F238E27FC236}">
                <a16:creationId xmlns:a16="http://schemas.microsoft.com/office/drawing/2014/main" id="{24E0EF02-DE72-4CAE-91F6-A692052CDCF3}"/>
              </a:ext>
            </a:extLst>
          </p:cNvPr>
          <p:cNvSpPr>
            <a:spLocks noGrp="1"/>
          </p:cNvSpPr>
          <p:nvPr>
            <p:ph idx="1"/>
          </p:nvPr>
        </p:nvSpPr>
        <p:spPr>
          <a:xfrm>
            <a:off x="2589212" y="1438183"/>
            <a:ext cx="8915400" cy="4998128"/>
          </a:xfrm>
        </p:spPr>
        <p:txBody>
          <a:bodyPr>
            <a:noAutofit/>
          </a:bodyPr>
          <a:lstStyle/>
          <a:p>
            <a:r>
              <a:rPr lang="fr-FR" sz="2000" dirty="0"/>
              <a:t>La gêne respiratoire s’atténue lors des congés ou si le salarié n’intervient pas dans le secteur du noyautage</a:t>
            </a:r>
          </a:p>
          <a:p>
            <a:r>
              <a:rPr lang="fr-FR" sz="2000" dirty="0"/>
              <a:t>En 2016 la </a:t>
            </a:r>
            <a:r>
              <a:rPr lang="fr-FR" sz="2000" b="1" dirty="0"/>
              <a:t>maladie asthmatique est établie de façon certaine  </a:t>
            </a:r>
            <a:r>
              <a:rPr lang="fr-FR" sz="2000" dirty="0"/>
              <a:t>par le service de pneumologie du CHU de POITIERS elle est </a:t>
            </a:r>
            <a:r>
              <a:rPr lang="fr-FR" sz="2000" b="1" dirty="0"/>
              <a:t>contrôlée</a:t>
            </a:r>
            <a:r>
              <a:rPr lang="fr-FR" sz="2000" dirty="0"/>
              <a:t> par le traitement et confirmée en 2017 comme étant </a:t>
            </a:r>
            <a:r>
              <a:rPr lang="fr-FR" sz="2000" b="1" dirty="0"/>
              <a:t>non allergique </a:t>
            </a:r>
            <a:r>
              <a:rPr lang="fr-FR" sz="2000" dirty="0"/>
              <a:t>mais </a:t>
            </a:r>
            <a:r>
              <a:rPr lang="fr-FR" sz="2000" b="1" dirty="0"/>
              <a:t>provoquée par le travail </a:t>
            </a:r>
            <a:r>
              <a:rPr lang="fr-FR" sz="2000" dirty="0"/>
              <a:t>exposant à des irritants</a:t>
            </a:r>
          </a:p>
          <a:p>
            <a:r>
              <a:rPr lang="fr-FR" sz="2000" dirty="0"/>
              <a:t>En 2018 </a:t>
            </a:r>
            <a:r>
              <a:rPr lang="fr-FR" sz="2000" b="1" dirty="0"/>
              <a:t>l’asthme n’est plus médicalement contrôlé  </a:t>
            </a:r>
            <a:r>
              <a:rPr lang="fr-FR" sz="2000" dirty="0"/>
              <a:t>de même qu’en 2019 malgré un traitement de fond à doses maximales (PULMICORT 400 matin et soir):l’auscultation retrouve des </a:t>
            </a:r>
            <a:r>
              <a:rPr lang="fr-FR" sz="2000" b="1" dirty="0"/>
              <a:t>sibilants diffus</a:t>
            </a:r>
            <a:r>
              <a:rPr lang="fr-FR" sz="2000" dirty="0"/>
              <a:t> en fin d’expiration. Il persiste un léger eczéma des mains</a:t>
            </a:r>
          </a:p>
          <a:p>
            <a:r>
              <a:rPr lang="fr-FR" sz="2000" dirty="0"/>
              <a:t>En 2019 il y a une gêne respiratoire dès le réveil, aggravée au moindre effort. L’éviction de tout contact avec des irritants est devenue indispensable</a:t>
            </a:r>
          </a:p>
        </p:txBody>
      </p:sp>
    </p:spTree>
    <p:extLst>
      <p:ext uri="{BB962C8B-B14F-4D97-AF65-F5344CB8AC3E}">
        <p14:creationId xmlns:p14="http://schemas.microsoft.com/office/powerpoint/2010/main" val="3283955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D732DB7-525F-4452-9000-CEAAB6D38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31115"/>
          </a:xfrm>
          <a:prstGeom prst="rect">
            <a:avLst/>
          </a:prstGeom>
        </p:spPr>
      </p:pic>
    </p:spTree>
    <p:extLst>
      <p:ext uri="{BB962C8B-B14F-4D97-AF65-F5344CB8AC3E}">
        <p14:creationId xmlns:p14="http://schemas.microsoft.com/office/powerpoint/2010/main" val="1683051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53EAAB-8004-4CB6-AD88-8FE0CF592F76}"/>
              </a:ext>
            </a:extLst>
          </p:cNvPr>
          <p:cNvSpPr>
            <a:spLocks noGrp="1"/>
          </p:cNvSpPr>
          <p:nvPr>
            <p:ph type="title"/>
          </p:nvPr>
        </p:nvSpPr>
        <p:spPr/>
        <p:txBody>
          <a:bodyPr/>
          <a:lstStyle/>
          <a:p>
            <a:r>
              <a:rPr lang="fr-FR" dirty="0">
                <a:solidFill>
                  <a:srgbClr val="C00000"/>
                </a:solidFill>
              </a:rPr>
              <a:t>               AVIS MEDICAUX</a:t>
            </a:r>
          </a:p>
        </p:txBody>
      </p:sp>
      <p:sp>
        <p:nvSpPr>
          <p:cNvPr id="3" name="Espace réservé du contenu 2">
            <a:extLst>
              <a:ext uri="{FF2B5EF4-FFF2-40B4-BE49-F238E27FC236}">
                <a16:creationId xmlns:a16="http://schemas.microsoft.com/office/drawing/2014/main" id="{C353401F-702C-4F2A-AC9D-2EF6245002EC}"/>
              </a:ext>
            </a:extLst>
          </p:cNvPr>
          <p:cNvSpPr>
            <a:spLocks noGrp="1"/>
          </p:cNvSpPr>
          <p:nvPr>
            <p:ph idx="1"/>
          </p:nvPr>
        </p:nvSpPr>
        <p:spPr>
          <a:xfrm>
            <a:off x="1988598" y="1793289"/>
            <a:ext cx="9516014" cy="4117933"/>
          </a:xfrm>
        </p:spPr>
        <p:txBody>
          <a:bodyPr>
            <a:normAutofit lnSpcReduction="10000"/>
          </a:bodyPr>
          <a:lstStyle/>
          <a:p>
            <a:r>
              <a:rPr lang="fr-FR" sz="2000" b="1" dirty="0"/>
              <a:t>2/9/15: TRAVAIL INTERDIT SUR DECOCHEUSE ET DANS LES SECTEURS MOULAGE ET NOYAUTAGE (CONTESTATION INSP. TRAVAIL)</a:t>
            </a:r>
          </a:p>
          <a:p>
            <a:r>
              <a:rPr lang="fr-FR" sz="2000" b="1" dirty="0"/>
              <a:t>2/12/15:MEME AVIS</a:t>
            </a:r>
          </a:p>
          <a:p>
            <a:r>
              <a:rPr lang="fr-FR" sz="2000" b="1" dirty="0"/>
              <a:t>28/6/16: LE SCE DE PNEUMOLOGIE DEMANDE L’EVICTION DE TOUT CONTACT AVEC IRRITANTS OU ALLERGISANTS.J’INTERDIS TOUT TRAVAIL DANS L’UAP FONDERIE DE FACON DEFINITIVE AVEC DEMANDE DE CHANGEMENT DE POSTE (LETTRE RAR DE L’EMPLOYEUR QUI SE CONSIDERE LOURDEMENT PENALISE)</a:t>
            </a:r>
          </a:p>
          <a:p>
            <a:r>
              <a:rPr lang="fr-FR" sz="2000" b="1" dirty="0"/>
              <a:t>15/3/17:SALARIE APTE FLUIDES+EQUIPEMENTS (ECLAIRAGE,COMPRESSEURS,EAU ADOUCIE,CHAUFFAGE)  DEPANNAGES AUTORISES MOULAGE, NOYAUTAGE ET FUSION AVEC PORT OBLIGATOIRE D’EPI ET INTERVENTIONS DE DUREE COURTE</a:t>
            </a:r>
          </a:p>
        </p:txBody>
      </p:sp>
    </p:spTree>
    <p:extLst>
      <p:ext uri="{BB962C8B-B14F-4D97-AF65-F5344CB8AC3E}">
        <p14:creationId xmlns:p14="http://schemas.microsoft.com/office/powerpoint/2010/main" val="446777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BD28D-F585-40CB-8E29-16D486C0475D}"/>
              </a:ext>
            </a:extLst>
          </p:cNvPr>
          <p:cNvSpPr>
            <a:spLocks noGrp="1"/>
          </p:cNvSpPr>
          <p:nvPr>
            <p:ph type="title"/>
          </p:nvPr>
        </p:nvSpPr>
        <p:spPr/>
        <p:txBody>
          <a:bodyPr/>
          <a:lstStyle/>
          <a:p>
            <a:r>
              <a:rPr lang="fr-FR" dirty="0">
                <a:solidFill>
                  <a:srgbClr val="C00000"/>
                </a:solidFill>
              </a:rPr>
              <a:t>        SUR LE PLAN CLINIQUE</a:t>
            </a:r>
          </a:p>
        </p:txBody>
      </p:sp>
      <p:sp>
        <p:nvSpPr>
          <p:cNvPr id="3" name="Espace réservé du contenu 2">
            <a:extLst>
              <a:ext uri="{FF2B5EF4-FFF2-40B4-BE49-F238E27FC236}">
                <a16:creationId xmlns:a16="http://schemas.microsoft.com/office/drawing/2014/main" id="{CA2CB1C2-878B-40BB-968B-FF0ED8C5B05A}"/>
              </a:ext>
            </a:extLst>
          </p:cNvPr>
          <p:cNvSpPr>
            <a:spLocks noGrp="1"/>
          </p:cNvSpPr>
          <p:nvPr>
            <p:ph idx="1"/>
          </p:nvPr>
        </p:nvSpPr>
        <p:spPr/>
        <p:txBody>
          <a:bodyPr>
            <a:normAutofit/>
          </a:bodyPr>
          <a:lstStyle/>
          <a:p>
            <a:r>
              <a:rPr lang="fr-FR" sz="2000" dirty="0"/>
              <a:t>En 2020: la rythmicité professionnelle ne fait aucun doute</a:t>
            </a:r>
          </a:p>
          <a:p>
            <a:r>
              <a:rPr lang="fr-FR" sz="2000" dirty="0"/>
              <a:t>La maladie est reconnue comme </a:t>
            </a:r>
            <a:r>
              <a:rPr lang="fr-FR" sz="2000" b="1" dirty="0"/>
              <a:t>professionnelle</a:t>
            </a:r>
            <a:r>
              <a:rPr lang="fr-FR" sz="2000" dirty="0"/>
              <a:t> après enquête par questionnaire au titre des </a:t>
            </a:r>
            <a:r>
              <a:rPr lang="fr-FR" sz="2000" b="1" dirty="0"/>
              <a:t>TRG 43,49bis,62 et 74 </a:t>
            </a:r>
            <a:r>
              <a:rPr lang="fr-FR" sz="2000" dirty="0"/>
              <a:t>par la CPAM le 19/11/20</a:t>
            </a:r>
          </a:p>
          <a:p>
            <a:r>
              <a:rPr lang="fr-FR" sz="2000" dirty="0"/>
              <a:t>Le salarié est rapidement devenu asymptomatique depuis son éviction pour facteurs de risques COVID (IMC sup à 40)</a:t>
            </a:r>
          </a:p>
          <a:p>
            <a:r>
              <a:rPr lang="fr-FR" sz="2000" dirty="0"/>
              <a:t>Il est déclaré inapte fin janvier 2021 après classement en </a:t>
            </a:r>
            <a:r>
              <a:rPr lang="fr-FR" sz="2000" b="1" dirty="0"/>
              <a:t>invalidité de</a:t>
            </a:r>
            <a:r>
              <a:rPr lang="fr-FR" sz="2000" dirty="0"/>
              <a:t> </a:t>
            </a:r>
            <a:r>
              <a:rPr lang="fr-FR" sz="2000" b="1" dirty="0"/>
              <a:t>catégorie 2</a:t>
            </a:r>
            <a:r>
              <a:rPr lang="fr-FR" sz="2000" dirty="0"/>
              <a:t> (arthrose très évoluée des 2 genoux)</a:t>
            </a:r>
          </a:p>
          <a:p>
            <a:r>
              <a:rPr lang="fr-FR" sz="2000" b="1" dirty="0"/>
              <a:t>IPP attribuée  de 5%</a:t>
            </a:r>
          </a:p>
        </p:txBody>
      </p:sp>
    </p:spTree>
    <p:extLst>
      <p:ext uri="{BB962C8B-B14F-4D97-AF65-F5344CB8AC3E}">
        <p14:creationId xmlns:p14="http://schemas.microsoft.com/office/powerpoint/2010/main" val="1125428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F04FC-169F-489F-A177-04D731D9C196}"/>
              </a:ext>
            </a:extLst>
          </p:cNvPr>
          <p:cNvSpPr>
            <a:spLocks noGrp="1"/>
          </p:cNvSpPr>
          <p:nvPr>
            <p:ph type="title"/>
          </p:nvPr>
        </p:nvSpPr>
        <p:spPr/>
        <p:txBody>
          <a:bodyPr/>
          <a:lstStyle/>
          <a:p>
            <a:r>
              <a:rPr lang="fr-FR" dirty="0">
                <a:solidFill>
                  <a:srgbClr val="C00000"/>
                </a:solidFill>
              </a:rPr>
              <a:t>SUR LE PLAN PARACLINIQUE</a:t>
            </a:r>
          </a:p>
        </p:txBody>
      </p:sp>
      <p:sp>
        <p:nvSpPr>
          <p:cNvPr id="3" name="Espace réservé du contenu 2">
            <a:extLst>
              <a:ext uri="{FF2B5EF4-FFF2-40B4-BE49-F238E27FC236}">
                <a16:creationId xmlns:a16="http://schemas.microsoft.com/office/drawing/2014/main" id="{AD2B4B15-5778-4079-9029-C0011BB61B9D}"/>
              </a:ext>
            </a:extLst>
          </p:cNvPr>
          <p:cNvSpPr>
            <a:spLocks noGrp="1"/>
          </p:cNvSpPr>
          <p:nvPr>
            <p:ph idx="1"/>
          </p:nvPr>
        </p:nvSpPr>
        <p:spPr>
          <a:xfrm>
            <a:off x="1571348" y="1278384"/>
            <a:ext cx="9933264" cy="5579616"/>
          </a:xfrm>
        </p:spPr>
        <p:txBody>
          <a:bodyPr>
            <a:normAutofit/>
          </a:bodyPr>
          <a:lstStyle/>
          <a:p>
            <a:r>
              <a:rPr lang="fr-FR" sz="2000" u="sng" dirty="0"/>
              <a:t>13/7/15</a:t>
            </a:r>
          </a:p>
          <a:p>
            <a:r>
              <a:rPr lang="fr-FR" sz="2000" b="1" dirty="0"/>
              <a:t>TESTS EPICUTANES </a:t>
            </a:r>
            <a:r>
              <a:rPr lang="fr-FR" sz="2000" dirty="0"/>
              <a:t>BATTERIE STANDARD (DONT FORMOL DANS L’EAU 1%)+METHACRYLATE: </a:t>
            </a:r>
            <a:r>
              <a:rPr lang="fr-FR" sz="2000" b="1" dirty="0"/>
              <a:t>NEGATIFS</a:t>
            </a:r>
          </a:p>
          <a:p>
            <a:r>
              <a:rPr lang="fr-FR" sz="2000" b="1" dirty="0"/>
              <a:t>RAST IGE </a:t>
            </a:r>
            <a:r>
              <a:rPr lang="fr-FR" sz="2000" dirty="0"/>
              <a:t>ISOCYANATES (TDI,HDI ET MDI):</a:t>
            </a:r>
            <a:r>
              <a:rPr lang="fr-FR" sz="2000" b="1" dirty="0"/>
              <a:t>NEGATIFS</a:t>
            </a:r>
          </a:p>
          <a:p>
            <a:r>
              <a:rPr lang="fr-FR" sz="2000" u="sng" dirty="0"/>
              <a:t>11/1/16</a:t>
            </a:r>
          </a:p>
          <a:p>
            <a:r>
              <a:rPr lang="fr-FR" sz="2000" b="1" dirty="0"/>
              <a:t>EFR</a:t>
            </a:r>
            <a:r>
              <a:rPr lang="fr-FR" sz="2000" dirty="0"/>
              <a:t>:TVO ( </a:t>
            </a:r>
            <a:r>
              <a:rPr lang="fr-FR" sz="2000" b="1" dirty="0"/>
              <a:t>VEMS:79, TIFFENEAU:67</a:t>
            </a:r>
            <a:r>
              <a:rPr lang="fr-FR" sz="2000" dirty="0"/>
              <a:t>) NON REVERSIBLE APRES 400 MICRO GRAMMES DE VENTOLINE</a:t>
            </a:r>
          </a:p>
          <a:p>
            <a:r>
              <a:rPr lang="fr-FR" sz="2000" b="1" dirty="0"/>
              <a:t>PLETHYSMOGRAPHIE</a:t>
            </a:r>
            <a:r>
              <a:rPr lang="fr-FR" sz="2000" dirty="0"/>
              <a:t>:RESISTANCES AUGMENTEES A </a:t>
            </a:r>
            <a:r>
              <a:rPr lang="fr-FR" sz="2000" b="1" dirty="0"/>
              <a:t>241% </a:t>
            </a:r>
            <a:r>
              <a:rPr lang="fr-FR" sz="2000" dirty="0"/>
              <a:t>PEU AMELIOREES SOUS VENTOLINE</a:t>
            </a:r>
          </a:p>
          <a:p>
            <a:r>
              <a:rPr lang="fr-FR" sz="2000" u="sng" dirty="0"/>
              <a:t>11/5/16</a:t>
            </a:r>
          </a:p>
          <a:p>
            <a:r>
              <a:rPr lang="fr-FR" sz="2000" b="1" dirty="0"/>
              <a:t>EFR AMELIOREES </a:t>
            </a:r>
            <a:r>
              <a:rPr lang="fr-FR" sz="2000" dirty="0"/>
              <a:t>SOUS TT (PULMICORT+BRICANYL): </a:t>
            </a:r>
            <a:r>
              <a:rPr lang="fr-FR" sz="2000" b="1" dirty="0"/>
              <a:t>VEMS:83  TIFFENEAU:71</a:t>
            </a:r>
          </a:p>
          <a:p>
            <a:r>
              <a:rPr lang="fr-FR" sz="2000" b="1" dirty="0"/>
              <a:t>HRBNS:</a:t>
            </a:r>
            <a:r>
              <a:rPr lang="fr-FR" sz="2000" dirty="0"/>
              <a:t>POSITIVE </a:t>
            </a:r>
            <a:r>
              <a:rPr lang="fr-FR" sz="2000" b="1" dirty="0"/>
              <a:t>1600 MICRO GRAMMES METACHOLINE</a:t>
            </a:r>
          </a:p>
          <a:p>
            <a:r>
              <a:rPr lang="fr-FR" sz="2000" b="1" dirty="0"/>
              <a:t>BILAN ALLERGO </a:t>
            </a:r>
            <a:r>
              <a:rPr lang="fr-FR" sz="2000" dirty="0"/>
              <a:t>(PNEUMALLERGENES ET TROPHALLERGENES) + IGE SPECIFIQUES:</a:t>
            </a:r>
            <a:r>
              <a:rPr lang="fr-FR" sz="2000" b="1" dirty="0"/>
              <a:t>NEGATIF</a:t>
            </a:r>
          </a:p>
        </p:txBody>
      </p:sp>
    </p:spTree>
    <p:extLst>
      <p:ext uri="{BB962C8B-B14F-4D97-AF65-F5344CB8AC3E}">
        <p14:creationId xmlns:p14="http://schemas.microsoft.com/office/powerpoint/2010/main" val="3233868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7F8740-52F5-4F62-B4C1-6755CF09C05E}"/>
              </a:ext>
            </a:extLst>
          </p:cNvPr>
          <p:cNvSpPr>
            <a:spLocks noGrp="1"/>
          </p:cNvSpPr>
          <p:nvPr>
            <p:ph type="title"/>
          </p:nvPr>
        </p:nvSpPr>
        <p:spPr/>
        <p:txBody>
          <a:bodyPr/>
          <a:lstStyle/>
          <a:p>
            <a:r>
              <a:rPr lang="fr-FR" dirty="0">
                <a:solidFill>
                  <a:srgbClr val="C00000"/>
                </a:solidFill>
              </a:rPr>
              <a:t>SUR LE PLAN PARACLINIQUE</a:t>
            </a:r>
          </a:p>
        </p:txBody>
      </p:sp>
      <p:sp>
        <p:nvSpPr>
          <p:cNvPr id="3" name="Espace réservé du contenu 2">
            <a:extLst>
              <a:ext uri="{FF2B5EF4-FFF2-40B4-BE49-F238E27FC236}">
                <a16:creationId xmlns:a16="http://schemas.microsoft.com/office/drawing/2014/main" id="{C7E09A33-E6BA-4F0F-91D5-3207D2F1F0E6}"/>
              </a:ext>
            </a:extLst>
          </p:cNvPr>
          <p:cNvSpPr>
            <a:spLocks noGrp="1"/>
          </p:cNvSpPr>
          <p:nvPr>
            <p:ph idx="1"/>
          </p:nvPr>
        </p:nvSpPr>
        <p:spPr/>
        <p:txBody>
          <a:bodyPr>
            <a:normAutofit/>
          </a:bodyPr>
          <a:lstStyle/>
          <a:p>
            <a:r>
              <a:rPr lang="fr-FR" sz="2000" u="sng" dirty="0"/>
              <a:t>4/6/18</a:t>
            </a:r>
          </a:p>
          <a:p>
            <a:r>
              <a:rPr lang="fr-FR" sz="2000" b="1" dirty="0"/>
              <a:t>EFR:TIFFENEAU:68  VEMS:75  </a:t>
            </a:r>
            <a:r>
              <a:rPr lang="fr-FR" sz="2000" dirty="0"/>
              <a:t>CORTICOIDES AUGMENTES</a:t>
            </a:r>
          </a:p>
          <a:p>
            <a:r>
              <a:rPr lang="fr-FR" sz="2000" u="sng" dirty="0"/>
              <a:t>12/12/18</a:t>
            </a:r>
          </a:p>
          <a:p>
            <a:r>
              <a:rPr lang="fr-FR" sz="2000" b="1" dirty="0"/>
              <a:t>EFR: TIFFENEAU :70  VEMS:87  </a:t>
            </a:r>
            <a:r>
              <a:rPr lang="fr-FR" sz="2000" dirty="0"/>
              <a:t>CORTICOIDES AUGMENTES</a:t>
            </a:r>
          </a:p>
          <a:p>
            <a:r>
              <a:rPr lang="fr-FR" sz="2000" u="sng" dirty="0"/>
              <a:t>6/8/19</a:t>
            </a:r>
          </a:p>
          <a:p>
            <a:r>
              <a:rPr lang="fr-FR" sz="2000" b="1" dirty="0"/>
              <a:t>EFR: TIFFENEAU:67  VEMS:76 </a:t>
            </a:r>
            <a:r>
              <a:rPr lang="fr-FR" sz="2000" dirty="0"/>
              <a:t>AVEC ALTERATION DES PETITES VOIES AERIENNES PARTIELLEMENT REVERSIBLE     CORTICOIDES AUGMENTES</a:t>
            </a:r>
          </a:p>
          <a:p>
            <a:r>
              <a:rPr lang="fr-FR" sz="2000" dirty="0"/>
              <a:t>15/10/19</a:t>
            </a:r>
          </a:p>
          <a:p>
            <a:r>
              <a:rPr lang="fr-FR" sz="2000" b="1" dirty="0"/>
              <a:t>EFR:TIFFENEAU: 74  VEMS:90</a:t>
            </a:r>
          </a:p>
        </p:txBody>
      </p:sp>
    </p:spTree>
    <p:extLst>
      <p:ext uri="{BB962C8B-B14F-4D97-AF65-F5344CB8AC3E}">
        <p14:creationId xmlns:p14="http://schemas.microsoft.com/office/powerpoint/2010/main" val="969522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706D27-3CAE-43FA-8874-CAB2430BF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4144" cy="5410230"/>
          </a:xfrm>
          <a:prstGeom prst="rect">
            <a:avLst/>
          </a:prstGeom>
        </p:spPr>
      </p:pic>
    </p:spTree>
    <p:extLst>
      <p:ext uri="{BB962C8B-B14F-4D97-AF65-F5344CB8AC3E}">
        <p14:creationId xmlns:p14="http://schemas.microsoft.com/office/powerpoint/2010/main" val="101052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C522876-2538-45DF-99C8-1817774FC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9335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0932B3D-2EBB-4B5A-B7F9-216EA3745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5673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1728EB-836A-44EA-829A-8FD524488D37}"/>
              </a:ext>
            </a:extLst>
          </p:cNvPr>
          <p:cNvSpPr>
            <a:spLocks noGrp="1"/>
          </p:cNvSpPr>
          <p:nvPr>
            <p:ph type="title"/>
          </p:nvPr>
        </p:nvSpPr>
        <p:spPr/>
        <p:txBody>
          <a:bodyPr>
            <a:normAutofit/>
          </a:bodyPr>
          <a:lstStyle/>
          <a:p>
            <a:r>
              <a:rPr lang="fr-FR" sz="4000" dirty="0">
                <a:solidFill>
                  <a:srgbClr val="C00000"/>
                </a:solidFill>
              </a:rPr>
              <a:t>                   POSTES DE TRAVAIL</a:t>
            </a:r>
          </a:p>
        </p:txBody>
      </p:sp>
      <p:sp>
        <p:nvSpPr>
          <p:cNvPr id="3" name="Espace réservé du contenu 2">
            <a:extLst>
              <a:ext uri="{FF2B5EF4-FFF2-40B4-BE49-F238E27FC236}">
                <a16:creationId xmlns:a16="http://schemas.microsoft.com/office/drawing/2014/main" id="{DB3C9402-227A-4B27-8DBF-55F52088B18A}"/>
              </a:ext>
            </a:extLst>
          </p:cNvPr>
          <p:cNvSpPr>
            <a:spLocks noGrp="1"/>
          </p:cNvSpPr>
          <p:nvPr>
            <p:ph idx="1"/>
          </p:nvPr>
        </p:nvSpPr>
        <p:spPr/>
        <p:txBody>
          <a:bodyPr>
            <a:normAutofit/>
          </a:bodyPr>
          <a:lstStyle/>
          <a:p>
            <a:r>
              <a:rPr lang="fr-FR" sz="3200" dirty="0"/>
              <a:t>Monsieur B. 31 ans en 2000 à l’embauche</a:t>
            </a:r>
          </a:p>
          <a:p>
            <a:r>
              <a:rPr lang="fr-FR" sz="3200" dirty="0"/>
              <a:t>2001:ELECTRICIEN MOULAGE</a:t>
            </a:r>
          </a:p>
          <a:p>
            <a:r>
              <a:rPr lang="fr-FR" sz="3200" dirty="0"/>
              <a:t>2002:ELECTRICIEN MOULAGE+NOYAUTAGE</a:t>
            </a:r>
          </a:p>
          <a:p>
            <a:r>
              <a:rPr lang="fr-FR" sz="3200" dirty="0"/>
              <a:t>2005:CONDUCTEUR LIGNE-MAINTENEUR PREUSINAGE</a:t>
            </a:r>
          </a:p>
          <a:p>
            <a:r>
              <a:rPr lang="fr-FR" sz="3200" dirty="0"/>
              <a:t>2006:REMISE EN ETAT PREUSINAGE</a:t>
            </a:r>
          </a:p>
        </p:txBody>
      </p:sp>
    </p:spTree>
    <p:extLst>
      <p:ext uri="{BB962C8B-B14F-4D97-AF65-F5344CB8AC3E}">
        <p14:creationId xmlns:p14="http://schemas.microsoft.com/office/powerpoint/2010/main" val="26191925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C2F380-D6AE-44A5-B9F7-538D2A4B1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628512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7880E4-C952-48F2-8311-FE754A9CB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39" y="167357"/>
            <a:ext cx="11331922" cy="6523285"/>
          </a:xfrm>
          <a:prstGeom prst="rect">
            <a:avLst/>
          </a:prstGeom>
        </p:spPr>
      </p:pic>
    </p:spTree>
    <p:extLst>
      <p:ext uri="{BB962C8B-B14F-4D97-AF65-F5344CB8AC3E}">
        <p14:creationId xmlns:p14="http://schemas.microsoft.com/office/powerpoint/2010/main" val="1602203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9134C0-90C1-474D-A227-BCA33F7D0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954262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62BCB0-0D5A-4F64-AF10-F29A24BB9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1" y="1583545"/>
            <a:ext cx="12192000" cy="4827252"/>
          </a:xfrm>
          <a:prstGeom prst="rect">
            <a:avLst/>
          </a:prstGeom>
        </p:spPr>
      </p:pic>
    </p:spTree>
    <p:extLst>
      <p:ext uri="{BB962C8B-B14F-4D97-AF65-F5344CB8AC3E}">
        <p14:creationId xmlns:p14="http://schemas.microsoft.com/office/powerpoint/2010/main" val="2163059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621D15-6EF1-4CC3-B786-81AC4E244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0779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C3A20-682E-495B-B5D3-70F298B8BE6F}"/>
              </a:ext>
            </a:extLst>
          </p:cNvPr>
          <p:cNvSpPr>
            <a:spLocks noGrp="1"/>
          </p:cNvSpPr>
          <p:nvPr>
            <p:ph type="title"/>
          </p:nvPr>
        </p:nvSpPr>
        <p:spPr/>
        <p:txBody>
          <a:bodyPr/>
          <a:lstStyle/>
          <a:p>
            <a:r>
              <a:rPr lang="fr-FR" dirty="0">
                <a:solidFill>
                  <a:srgbClr val="C00000"/>
                </a:solidFill>
              </a:rPr>
              <a:t>CONCLUSION</a:t>
            </a:r>
          </a:p>
        </p:txBody>
      </p:sp>
      <p:sp>
        <p:nvSpPr>
          <p:cNvPr id="3" name="Espace réservé du contenu 2">
            <a:extLst>
              <a:ext uri="{FF2B5EF4-FFF2-40B4-BE49-F238E27FC236}">
                <a16:creationId xmlns:a16="http://schemas.microsoft.com/office/drawing/2014/main" id="{7E6B9AA7-2F9C-44E7-8C9F-F8455BD08498}"/>
              </a:ext>
            </a:extLst>
          </p:cNvPr>
          <p:cNvSpPr>
            <a:spLocks noGrp="1"/>
          </p:cNvSpPr>
          <p:nvPr>
            <p:ph idx="1"/>
          </p:nvPr>
        </p:nvSpPr>
        <p:spPr/>
        <p:txBody>
          <a:bodyPr>
            <a:normAutofit/>
          </a:bodyPr>
          <a:lstStyle/>
          <a:p>
            <a:r>
              <a:rPr lang="fr-FR" sz="2400" dirty="0"/>
              <a:t>IL N’EST PAS TOUJOURS FACILE DE PRECISER SI L’ASTHME PROFESSIONNEL RELEVE D’UN MECANISME ALLERGIQUE OU D’IRRITATION (LES 2 PEUVENT COEXISTER)</a:t>
            </a:r>
          </a:p>
          <a:p>
            <a:r>
              <a:rPr lang="fr-FR" sz="2400" dirty="0"/>
              <a:t>IL N’EST PAS TOUJOURS FACILE DE METTRE EN PLACE UNE EVICTION QUI S’IMPOSERAIT CAR LES ENJEUX NE SONT PAS UNIQUEMENT MEDICAUX</a:t>
            </a:r>
          </a:p>
          <a:p>
            <a:r>
              <a:rPr lang="fr-FR" sz="2400" dirty="0"/>
              <a:t>LE CONTEXTE PROFESSIONNEL PEUT ETRE UN OBSTACLE</a:t>
            </a:r>
          </a:p>
        </p:txBody>
      </p:sp>
    </p:spTree>
    <p:extLst>
      <p:ext uri="{BB962C8B-B14F-4D97-AF65-F5344CB8AC3E}">
        <p14:creationId xmlns:p14="http://schemas.microsoft.com/office/powerpoint/2010/main" val="21388042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76E1E2-1A48-4D84-9D32-7A068EEFEC0B}"/>
              </a:ext>
            </a:extLst>
          </p:cNvPr>
          <p:cNvSpPr>
            <a:spLocks noGrp="1"/>
          </p:cNvSpPr>
          <p:nvPr>
            <p:ph type="title"/>
          </p:nvPr>
        </p:nvSpPr>
        <p:spPr>
          <a:xfrm>
            <a:off x="2592924" y="2947386"/>
            <a:ext cx="8911687" cy="1828800"/>
          </a:xfrm>
        </p:spPr>
        <p:txBody>
          <a:bodyPr/>
          <a:lstStyle/>
          <a:p>
            <a:r>
              <a:rPr lang="fr-FR" b="1" dirty="0">
                <a:solidFill>
                  <a:srgbClr val="C00000"/>
                </a:solidFill>
              </a:rPr>
              <a:t>L’ASTHME PROFESSIONNEL</a:t>
            </a:r>
          </a:p>
        </p:txBody>
      </p:sp>
    </p:spTree>
    <p:extLst>
      <p:ext uri="{BB962C8B-B14F-4D97-AF65-F5344CB8AC3E}">
        <p14:creationId xmlns:p14="http://schemas.microsoft.com/office/powerpoint/2010/main" val="3796411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C28DA40-BFAC-45EA-8BEA-81367C3DF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022237"/>
          </a:xfrm>
          <a:prstGeom prst="rect">
            <a:avLst/>
          </a:prstGeom>
        </p:spPr>
      </p:pic>
    </p:spTree>
    <p:extLst>
      <p:ext uri="{BB962C8B-B14F-4D97-AF65-F5344CB8AC3E}">
        <p14:creationId xmlns:p14="http://schemas.microsoft.com/office/powerpoint/2010/main" val="3963122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FB112E-8F8A-4D74-B337-E8BE9FA96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82540"/>
          </a:xfrm>
          <a:prstGeom prst="rect">
            <a:avLst/>
          </a:prstGeom>
        </p:spPr>
      </p:pic>
    </p:spTree>
    <p:extLst>
      <p:ext uri="{BB962C8B-B14F-4D97-AF65-F5344CB8AC3E}">
        <p14:creationId xmlns:p14="http://schemas.microsoft.com/office/powerpoint/2010/main" val="1337013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C09CF2-86F2-49A8-8E99-C8E2828722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7546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3752A8-97C1-4CE3-8397-67F59787E708}"/>
              </a:ext>
            </a:extLst>
          </p:cNvPr>
          <p:cNvSpPr>
            <a:spLocks noGrp="1"/>
          </p:cNvSpPr>
          <p:nvPr>
            <p:ph type="title"/>
          </p:nvPr>
        </p:nvSpPr>
        <p:spPr/>
        <p:txBody>
          <a:bodyPr/>
          <a:lstStyle/>
          <a:p>
            <a:r>
              <a:rPr lang="fr-FR" dirty="0">
                <a:solidFill>
                  <a:srgbClr val="C00000"/>
                </a:solidFill>
              </a:rPr>
              <a:t>                POSTES DE TRAVAIL</a:t>
            </a:r>
          </a:p>
        </p:txBody>
      </p:sp>
      <p:sp>
        <p:nvSpPr>
          <p:cNvPr id="3" name="Espace réservé du contenu 2">
            <a:extLst>
              <a:ext uri="{FF2B5EF4-FFF2-40B4-BE49-F238E27FC236}">
                <a16:creationId xmlns:a16="http://schemas.microsoft.com/office/drawing/2014/main" id="{F66D8FC9-AC8E-49A9-BEF1-427C0A438316}"/>
              </a:ext>
            </a:extLst>
          </p:cNvPr>
          <p:cNvSpPr>
            <a:spLocks noGrp="1"/>
          </p:cNvSpPr>
          <p:nvPr>
            <p:ph idx="1"/>
          </p:nvPr>
        </p:nvSpPr>
        <p:spPr/>
        <p:txBody>
          <a:bodyPr>
            <a:normAutofit fontScale="85000" lnSpcReduction="20000"/>
          </a:bodyPr>
          <a:lstStyle/>
          <a:p>
            <a:r>
              <a:rPr lang="fr-FR" sz="3500" dirty="0"/>
              <a:t>2009:MECANICIEN MAINTENANCE FINITION</a:t>
            </a:r>
          </a:p>
          <a:p>
            <a:pPr marL="0" indent="0">
              <a:buNone/>
            </a:pPr>
            <a:r>
              <a:rPr lang="fr-FR" sz="3500" dirty="0"/>
              <a:t>En pratique ne fait que 20% d’électricité pour 80% de mécanique, hydraulique, pneumatique et </a:t>
            </a:r>
            <a:r>
              <a:rPr lang="fr-FR" sz="3500" b="1" dirty="0"/>
              <a:t>intervient</a:t>
            </a:r>
            <a:r>
              <a:rPr lang="fr-FR" sz="3500" dirty="0"/>
              <a:t> </a:t>
            </a:r>
            <a:r>
              <a:rPr lang="fr-FR" sz="3500" b="1" dirty="0"/>
              <a:t>en dépannage dans tous les secteurs de l’usine</a:t>
            </a:r>
          </a:p>
          <a:p>
            <a:pPr marL="0" indent="0">
              <a:buNone/>
            </a:pPr>
            <a:r>
              <a:rPr lang="fr-FR" sz="3500" dirty="0"/>
              <a:t>2017:MAINTENANCE SERVICES GENERAUX pour l’entretien des bâtiments (éclairage , </a:t>
            </a:r>
            <a:r>
              <a:rPr lang="fr-FR" sz="3500" dirty="0" err="1"/>
              <a:t>chauffage,cantine</a:t>
            </a:r>
            <a:r>
              <a:rPr lang="fr-FR" sz="3500" dirty="0"/>
              <a:t>, parkings) mais </a:t>
            </a:r>
            <a:r>
              <a:rPr lang="fr-FR" sz="3500" b="1" dirty="0"/>
              <a:t>dépanne encore dans l’usine en production</a:t>
            </a:r>
          </a:p>
          <a:p>
            <a:pPr marL="0" indent="0">
              <a:buNone/>
            </a:pPr>
            <a:endParaRPr lang="fr-FR" sz="2800" dirty="0"/>
          </a:p>
          <a:p>
            <a:pPr marL="0" indent="0">
              <a:buNone/>
            </a:pPr>
            <a:endParaRPr lang="fr-FR" sz="2800" dirty="0"/>
          </a:p>
        </p:txBody>
      </p:sp>
    </p:spTree>
    <p:extLst>
      <p:ext uri="{BB962C8B-B14F-4D97-AF65-F5344CB8AC3E}">
        <p14:creationId xmlns:p14="http://schemas.microsoft.com/office/powerpoint/2010/main" val="278220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CE5C14-8DC9-4C6C-AC40-DD70BBD86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820"/>
            <a:ext cx="12192000" cy="7288567"/>
          </a:xfrm>
          <a:prstGeom prst="rect">
            <a:avLst/>
          </a:prstGeom>
        </p:spPr>
      </p:pic>
    </p:spTree>
    <p:extLst>
      <p:ext uri="{BB962C8B-B14F-4D97-AF65-F5344CB8AC3E}">
        <p14:creationId xmlns:p14="http://schemas.microsoft.com/office/powerpoint/2010/main" val="20921798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84B2F5-7B49-4F43-B117-B7DB8007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179" y="0"/>
            <a:ext cx="7643673" cy="6858000"/>
          </a:xfrm>
          <a:prstGeom prst="rect">
            <a:avLst/>
          </a:prstGeom>
        </p:spPr>
      </p:pic>
    </p:spTree>
    <p:extLst>
      <p:ext uri="{BB962C8B-B14F-4D97-AF65-F5344CB8AC3E}">
        <p14:creationId xmlns:p14="http://schemas.microsoft.com/office/powerpoint/2010/main" val="8004216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C83F5B-0C09-4CA1-B238-AC1A2C884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256" y="0"/>
            <a:ext cx="7925487" cy="7039992"/>
          </a:xfrm>
          <a:prstGeom prst="rect">
            <a:avLst/>
          </a:prstGeom>
        </p:spPr>
      </p:pic>
    </p:spTree>
    <p:extLst>
      <p:ext uri="{BB962C8B-B14F-4D97-AF65-F5344CB8AC3E}">
        <p14:creationId xmlns:p14="http://schemas.microsoft.com/office/powerpoint/2010/main" val="269059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3E89C4-4DD8-4029-8D47-DB0D2FC83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703" y="0"/>
            <a:ext cx="6858594" cy="6858000"/>
          </a:xfrm>
          <a:prstGeom prst="rect">
            <a:avLst/>
          </a:prstGeom>
        </p:spPr>
      </p:pic>
    </p:spTree>
    <p:extLst>
      <p:ext uri="{BB962C8B-B14F-4D97-AF65-F5344CB8AC3E}">
        <p14:creationId xmlns:p14="http://schemas.microsoft.com/office/powerpoint/2010/main" val="4150269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36B1DF-C07B-4F7E-9D1C-19F0B65E1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222" y="0"/>
            <a:ext cx="7803556" cy="6857999"/>
          </a:xfrm>
          <a:prstGeom prst="rect">
            <a:avLst/>
          </a:prstGeom>
        </p:spPr>
      </p:pic>
    </p:spTree>
    <p:extLst>
      <p:ext uri="{BB962C8B-B14F-4D97-AF65-F5344CB8AC3E}">
        <p14:creationId xmlns:p14="http://schemas.microsoft.com/office/powerpoint/2010/main" val="2680900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290184-9EB8-479E-84C3-A2AF183CAC78}"/>
              </a:ext>
            </a:extLst>
          </p:cNvPr>
          <p:cNvSpPr>
            <a:spLocks noGrp="1"/>
          </p:cNvSpPr>
          <p:nvPr>
            <p:ph type="title"/>
          </p:nvPr>
        </p:nvSpPr>
        <p:spPr/>
        <p:txBody>
          <a:bodyPr/>
          <a:lstStyle/>
          <a:p>
            <a:r>
              <a:rPr lang="fr-FR" dirty="0">
                <a:solidFill>
                  <a:srgbClr val="C00000"/>
                </a:solidFill>
              </a:rPr>
              <a:t>PROCEDE DE FONDERIE</a:t>
            </a:r>
          </a:p>
        </p:txBody>
      </p:sp>
      <p:sp>
        <p:nvSpPr>
          <p:cNvPr id="3" name="Espace réservé du contenu 2">
            <a:extLst>
              <a:ext uri="{FF2B5EF4-FFF2-40B4-BE49-F238E27FC236}">
                <a16:creationId xmlns:a16="http://schemas.microsoft.com/office/drawing/2014/main" id="{8A905EB0-45B0-4279-8C85-AC885B3C5328}"/>
              </a:ext>
            </a:extLst>
          </p:cNvPr>
          <p:cNvSpPr>
            <a:spLocks noGrp="1"/>
          </p:cNvSpPr>
          <p:nvPr>
            <p:ph idx="1"/>
          </p:nvPr>
        </p:nvSpPr>
        <p:spPr>
          <a:xfrm>
            <a:off x="1953087" y="1905000"/>
            <a:ext cx="9551525" cy="4952999"/>
          </a:xfrm>
        </p:spPr>
        <p:txBody>
          <a:bodyPr>
            <a:noAutofit/>
          </a:bodyPr>
          <a:lstStyle/>
          <a:p>
            <a:r>
              <a:rPr lang="fr-FR" sz="2800" b="1" dirty="0"/>
              <a:t>MOULAGE BASSE PRESSION</a:t>
            </a:r>
          </a:p>
          <a:p>
            <a:r>
              <a:rPr lang="fr-FR" sz="2800" b="1" dirty="0"/>
              <a:t>MOULES EN ACIER POUR REALISER L’EMPREINTE EXTERIEUR</a:t>
            </a:r>
          </a:p>
          <a:p>
            <a:r>
              <a:rPr lang="fr-FR" sz="2800" b="1" dirty="0"/>
              <a:t>NOYAUX EN SABLE DURCI DANS LE MOULE POUR REALISER LES EVIDEMENTS INTERIEURS DE LA PIECE EN ALUMINIUM AINSI QUE LES ZONES EN CONTREDEPOUILLE</a:t>
            </a:r>
          </a:p>
          <a:p>
            <a:r>
              <a:rPr lang="fr-FR" sz="2800" b="1" dirty="0"/>
              <a:t>DEUX TECHNIQUES DE NOYAUTAGE: BOITES FROIDES et BOITES CHAUDES</a:t>
            </a:r>
          </a:p>
        </p:txBody>
      </p:sp>
    </p:spTree>
    <p:extLst>
      <p:ext uri="{BB962C8B-B14F-4D97-AF65-F5344CB8AC3E}">
        <p14:creationId xmlns:p14="http://schemas.microsoft.com/office/powerpoint/2010/main" val="130610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596950-204B-49ED-B20D-9875753BF06F}"/>
              </a:ext>
            </a:extLst>
          </p:cNvPr>
          <p:cNvSpPr>
            <a:spLocks noGrp="1"/>
          </p:cNvSpPr>
          <p:nvPr>
            <p:ph type="title"/>
          </p:nvPr>
        </p:nvSpPr>
        <p:spPr/>
        <p:txBody>
          <a:bodyPr/>
          <a:lstStyle/>
          <a:p>
            <a:r>
              <a:rPr lang="fr-FR" dirty="0">
                <a:solidFill>
                  <a:srgbClr val="C00000"/>
                </a:solidFill>
              </a:rPr>
              <a:t>PROCEDE DE FONDERIE</a:t>
            </a:r>
          </a:p>
        </p:txBody>
      </p:sp>
      <p:sp>
        <p:nvSpPr>
          <p:cNvPr id="3" name="Espace réservé du contenu 2">
            <a:extLst>
              <a:ext uri="{FF2B5EF4-FFF2-40B4-BE49-F238E27FC236}">
                <a16:creationId xmlns:a16="http://schemas.microsoft.com/office/drawing/2014/main" id="{CFFBDD33-CAFD-4192-9685-DB4D9CA30296}"/>
              </a:ext>
            </a:extLst>
          </p:cNvPr>
          <p:cNvSpPr>
            <a:spLocks noGrp="1"/>
          </p:cNvSpPr>
          <p:nvPr>
            <p:ph idx="1"/>
          </p:nvPr>
        </p:nvSpPr>
        <p:spPr>
          <a:xfrm>
            <a:off x="2024109" y="1615736"/>
            <a:ext cx="9480503" cy="4900474"/>
          </a:xfrm>
        </p:spPr>
        <p:txBody>
          <a:bodyPr>
            <a:noAutofit/>
          </a:bodyPr>
          <a:lstStyle/>
          <a:p>
            <a:r>
              <a:rPr lang="fr-FR" sz="2800" b="1" dirty="0"/>
              <a:t>BOITES FROIDES</a:t>
            </a:r>
          </a:p>
          <a:p>
            <a:r>
              <a:rPr lang="fr-FR" sz="2800" dirty="0"/>
              <a:t>RESINE PHENOLIQUE+ISOCYANATE (MDI)</a:t>
            </a:r>
          </a:p>
          <a:p>
            <a:r>
              <a:rPr lang="fr-FR" sz="2800" dirty="0"/>
              <a:t>DURCISSEMENT PAR UNE AMINE (DMEA)SOUS FORME GAZEUSE QUI RESTE DANS LE SABLE ET DOIT ETRE PURGEE</a:t>
            </a:r>
          </a:p>
          <a:p>
            <a:r>
              <a:rPr lang="fr-FR" sz="2800" b="1" dirty="0"/>
              <a:t>BOITES CHAUDES</a:t>
            </a:r>
          </a:p>
          <a:p>
            <a:r>
              <a:rPr lang="fr-FR" sz="2800" dirty="0"/>
              <a:t>RESINE UREE-FORMOL-ALCOOL FURFURYLIQUE</a:t>
            </a:r>
          </a:p>
          <a:p>
            <a:r>
              <a:rPr lang="fr-FR" sz="2800" dirty="0"/>
              <a:t>CATALYSEURS: SELS D’AMMONIUM et D’ACIDES MINERAUX</a:t>
            </a:r>
          </a:p>
          <a:p>
            <a:pPr marL="0" indent="0">
              <a:buNone/>
            </a:pPr>
            <a:endParaRPr lang="fr-FR" sz="2800" dirty="0"/>
          </a:p>
        </p:txBody>
      </p:sp>
    </p:spTree>
    <p:extLst>
      <p:ext uri="{BB962C8B-B14F-4D97-AF65-F5344CB8AC3E}">
        <p14:creationId xmlns:p14="http://schemas.microsoft.com/office/powerpoint/2010/main" val="1521210920"/>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1253</TotalTime>
  <Words>1041</Words>
  <Application>Microsoft Office PowerPoint</Application>
  <PresentationFormat>Grand écran</PresentationFormat>
  <Paragraphs>125</Paragraphs>
  <Slides>74</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74</vt:i4>
      </vt:variant>
    </vt:vector>
  </HeadingPairs>
  <TitlesOfParts>
    <vt:vector size="78" baseType="lpstr">
      <vt:lpstr>Arial</vt:lpstr>
      <vt:lpstr>Century Gothic</vt:lpstr>
      <vt:lpstr>Wingdings 3</vt:lpstr>
      <vt:lpstr>Brin</vt:lpstr>
      <vt:lpstr>ASTHME PROFESSIONNEL CHEZ UN TECHNICIEN DE MAINTENANCE</vt:lpstr>
      <vt:lpstr>        ETUDE EPIDEMIOLOGIQUE</vt:lpstr>
      <vt:lpstr>                       SOMMAIRE</vt:lpstr>
      <vt:lpstr>Présentation PowerPoint</vt:lpstr>
      <vt:lpstr>LES DIFFERENTS SECTEURS DE LA FONDERIE</vt:lpstr>
      <vt:lpstr>                   POSTES DE TRAVAIL</vt:lpstr>
      <vt:lpstr>                POSTES DE TRAVAIL</vt:lpstr>
      <vt:lpstr>PROCEDE DE FONDERIE</vt:lpstr>
      <vt:lpstr>PROCEDE DE FONDERIE</vt:lpstr>
      <vt:lpstr>FUSION</vt:lpstr>
      <vt:lpstr>Présentation PowerPoint</vt:lpstr>
      <vt:lpstr>Présentation PowerPoint</vt:lpstr>
      <vt:lpstr>Présentation PowerPoint</vt:lpstr>
      <vt:lpstr>                        FUSION</vt:lpstr>
      <vt:lpstr>NOYAUTAGE</vt:lpstr>
      <vt:lpstr>Présentation PowerPoint</vt:lpstr>
      <vt:lpstr>Présentation PowerPoint</vt:lpstr>
      <vt:lpstr>Présentation PowerPoint</vt:lpstr>
      <vt:lpstr>NOYAUTAGE</vt:lpstr>
      <vt:lpstr>Présentation PowerPoint</vt:lpstr>
      <vt:lpstr>Présentation PowerPoint</vt:lpstr>
      <vt:lpstr>POTEYAGE</vt:lpstr>
      <vt:lpstr>Présentation PowerPoint</vt:lpstr>
      <vt:lpstr>Présentation PowerPoint</vt:lpstr>
      <vt:lpstr>Présentation PowerPoint</vt:lpstr>
      <vt:lpstr>MOULAGE</vt:lpstr>
      <vt:lpstr>Présentation PowerPoint</vt:lpstr>
      <vt:lpstr>Présentation PowerPoint</vt:lpstr>
      <vt:lpstr>Présentation PowerPoint</vt:lpstr>
      <vt:lpstr>                     MOULAGE POSSIBLE DEGAGEMENT SOUS FORME D’AEROSOL OU DE VAPEURS DE SUBSTANCES IRRITANTES</vt:lpstr>
      <vt:lpstr>FINITION</vt:lpstr>
      <vt:lpstr>Présentation PowerPoint</vt:lpstr>
      <vt:lpstr>Présentation PowerPoint</vt:lpstr>
      <vt:lpstr>PREUSINAGE</vt:lpstr>
      <vt:lpstr>Présentation PowerPoint</vt:lpstr>
      <vt:lpstr>Présentation PowerPoint</vt:lpstr>
      <vt:lpstr>FINITION-PREUSINAGE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SUR LE PLAN CLINIQUE</vt:lpstr>
      <vt:lpstr>             SUR LE PLAN CLINIQUE</vt:lpstr>
      <vt:lpstr>Présentation PowerPoint</vt:lpstr>
      <vt:lpstr>               AVIS MEDICAUX</vt:lpstr>
      <vt:lpstr>        SUR LE PLAN CLINIQUE</vt:lpstr>
      <vt:lpstr>SUR LE PLAN PARACLINIQUE</vt:lpstr>
      <vt:lpstr>SUR LE PLAN PARACLINIQUE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L’ASTHME PROFESSIONNEL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Legendre, Christian</dc:creator>
  <cp:lastModifiedBy>Mathilde CHARRUE</cp:lastModifiedBy>
  <cp:revision>87</cp:revision>
  <dcterms:created xsi:type="dcterms:W3CDTF">2022-03-13T12:06:39Z</dcterms:created>
  <dcterms:modified xsi:type="dcterms:W3CDTF">2022-04-19T06:48:20Z</dcterms:modified>
</cp:coreProperties>
</file>