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798" r:id="rId2"/>
  </p:sldMasterIdLst>
  <p:notesMasterIdLst>
    <p:notesMasterId r:id="rId34"/>
  </p:notesMasterIdLst>
  <p:sldIdLst>
    <p:sldId id="256" r:id="rId3"/>
    <p:sldId id="257" r:id="rId4"/>
    <p:sldId id="261" r:id="rId5"/>
    <p:sldId id="258" r:id="rId6"/>
    <p:sldId id="263" r:id="rId7"/>
    <p:sldId id="289" r:id="rId8"/>
    <p:sldId id="290" r:id="rId9"/>
    <p:sldId id="266" r:id="rId10"/>
    <p:sldId id="262" r:id="rId11"/>
    <p:sldId id="265" r:id="rId12"/>
    <p:sldId id="260"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0659254402087E-2"/>
          <c:y val="6.0302674018353611E-2"/>
          <c:w val="0.90900953367169912"/>
          <c:h val="0.80617558166175751"/>
        </c:manualLayout>
      </c:layout>
      <c:barChart>
        <c:barDir val="col"/>
        <c:grouping val="clustered"/>
        <c:varyColors val="0"/>
        <c:ser>
          <c:idx val="0"/>
          <c:order val="0"/>
          <c:tx>
            <c:strRef>
              <c:f>Feuil1!$B$1</c:f>
              <c:strCache>
                <c:ptCount val="1"/>
                <c:pt idx="0">
                  <c:v>Série 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 1/jour</c:v>
                </c:pt>
                <c:pt idx="1">
                  <c:v>≥ 1/semaine et &lt;1/jour</c:v>
                </c:pt>
                <c:pt idx="2">
                  <c:v>≥ 1/mois et &lt;1/semaine</c:v>
                </c:pt>
                <c:pt idx="3">
                  <c:v>&lt; 1/mois</c:v>
                </c:pt>
              </c:strCache>
            </c:strRef>
          </c:cat>
          <c:val>
            <c:numRef>
              <c:f>Feuil1!$B$2:$B$5</c:f>
              <c:numCache>
                <c:formatCode>General</c:formatCode>
                <c:ptCount val="4"/>
                <c:pt idx="0">
                  <c:v>15</c:v>
                </c:pt>
                <c:pt idx="1">
                  <c:v>49</c:v>
                </c:pt>
                <c:pt idx="2">
                  <c:v>21</c:v>
                </c:pt>
                <c:pt idx="3">
                  <c:v>15</c:v>
                </c:pt>
              </c:numCache>
            </c:numRef>
          </c:val>
        </c:ser>
        <c:dLbls>
          <c:dLblPos val="outEnd"/>
          <c:showLegendKey val="0"/>
          <c:showVal val="1"/>
          <c:showCatName val="0"/>
          <c:showSerName val="0"/>
          <c:showPercent val="0"/>
          <c:showBubbleSize val="0"/>
        </c:dLbls>
        <c:gapWidth val="219"/>
        <c:overlap val="-27"/>
        <c:axId val="-714427616"/>
        <c:axId val="-714442304"/>
      </c:barChart>
      <c:catAx>
        <c:axId val="-71442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714442304"/>
        <c:crosses val="autoZero"/>
        <c:auto val="1"/>
        <c:lblAlgn val="ctr"/>
        <c:lblOffset val="100"/>
        <c:noMultiLvlLbl val="0"/>
      </c:catAx>
      <c:valAx>
        <c:axId val="-714442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714427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2281454108333E-2"/>
          <c:y val="1.0982006760562726E-2"/>
          <c:w val="0.58651939801851327"/>
          <c:h val="0.84937254359370395"/>
        </c:manualLayout>
      </c:layout>
      <c:pieChart>
        <c:varyColors val="1"/>
        <c:ser>
          <c:idx val="0"/>
          <c:order val="0"/>
          <c:tx>
            <c:strRef>
              <c:f>Feuil1!$B$1</c:f>
              <c:strCache>
                <c:ptCount val="1"/>
                <c:pt idx="0">
                  <c:v>Ventes</c:v>
                </c:pt>
              </c:strCache>
            </c:strRef>
          </c:tx>
          <c:dPt>
            <c:idx val="0"/>
            <c:bubble3D val="0"/>
            <c:spPr>
              <a:solidFill>
                <a:schemeClr val="accent3">
                  <a:lumMod val="50000"/>
                </a:schemeClr>
              </a:solidFill>
              <a:ln>
                <a:noFill/>
              </a:ln>
              <a:effectLst>
                <a:outerShdw blurRad="254000" sx="102000" sy="102000" algn="ctr" rotWithShape="0">
                  <a:prstClr val="black">
                    <a:alpha val="20000"/>
                  </a:prstClr>
                </a:outerShdw>
              </a:effectLst>
            </c:spPr>
          </c:dPt>
          <c:dPt>
            <c:idx val="1"/>
            <c:bubble3D val="0"/>
            <c:spPr>
              <a:solidFill>
                <a:srgbClr val="00B0F0"/>
              </a:solidFill>
              <a:ln>
                <a:noFill/>
              </a:ln>
              <a:effectLst>
                <a:outerShdw blurRad="254000" sx="102000" sy="102000" algn="ctr" rotWithShape="0">
                  <a:prstClr val="black">
                    <a:alpha val="20000"/>
                  </a:prstClr>
                </a:outerShdw>
              </a:effectLst>
            </c:spPr>
          </c:dPt>
          <c:dLbls>
            <c:dLbl>
              <c:idx val="0"/>
              <c:layout>
                <c:manualLayout>
                  <c:x val="-0.22048572349730991"/>
                  <c:y val="-0.20431424401590625"/>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r>
                      <a:rPr lang="en-US" sz="2400" baseline="0" dirty="0" smtClean="0">
                        <a:solidFill>
                          <a:schemeClr val="bg1">
                            <a:lumMod val="85000"/>
                            <a:lumOff val="15000"/>
                          </a:schemeClr>
                        </a:solidFill>
                      </a:rPr>
                      <a:t>23</a:t>
                    </a:r>
                  </a:p>
                  <a:p>
                    <a:pPr>
                      <a:defRPr sz="2400">
                        <a:solidFill>
                          <a:schemeClr val="bg1">
                            <a:lumMod val="85000"/>
                            <a:lumOff val="15000"/>
                          </a:schemeClr>
                        </a:solidFill>
                        <a:latin typeface="Arial" panose="020B0604020202020204" pitchFamily="34" charset="0"/>
                        <a:cs typeface="Arial" panose="020B0604020202020204" pitchFamily="34" charset="0"/>
                      </a:defRPr>
                    </a:pPr>
                    <a:r>
                      <a:rPr lang="en-US" sz="2400" baseline="0" dirty="0" smtClean="0">
                        <a:solidFill>
                          <a:schemeClr val="bg1">
                            <a:lumMod val="85000"/>
                            <a:lumOff val="15000"/>
                          </a:schemeClr>
                        </a:solidFill>
                      </a:rPr>
                      <a:t>(70%)</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3038867993694198"/>
                  <c:y val="0.1663151691211673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r>
                      <a:rPr lang="en-US" sz="2400" baseline="0" dirty="0" smtClean="0">
                        <a:solidFill>
                          <a:schemeClr val="bg1">
                            <a:lumMod val="85000"/>
                            <a:lumOff val="15000"/>
                          </a:schemeClr>
                        </a:solidFill>
                      </a:rPr>
                      <a:t>10</a:t>
                    </a:r>
                  </a:p>
                  <a:p>
                    <a:pPr>
                      <a:defRPr sz="2400">
                        <a:solidFill>
                          <a:schemeClr val="bg1">
                            <a:lumMod val="85000"/>
                            <a:lumOff val="15000"/>
                          </a:schemeClr>
                        </a:solidFill>
                        <a:latin typeface="Arial" panose="020B0604020202020204" pitchFamily="34" charset="0"/>
                        <a:cs typeface="Arial" panose="020B0604020202020204" pitchFamily="34" charset="0"/>
                      </a:defRPr>
                    </a:pPr>
                    <a:r>
                      <a:rPr lang="en-US" sz="2400" baseline="0" dirty="0" smtClean="0">
                        <a:solidFill>
                          <a:schemeClr val="bg1">
                            <a:lumMod val="85000"/>
                            <a:lumOff val="15000"/>
                          </a:schemeClr>
                        </a:solidFill>
                      </a:rPr>
                      <a:t>(30%)</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Feuil1!$A$2:$A$3</c:f>
              <c:strCache>
                <c:ptCount val="2"/>
                <c:pt idx="0">
                  <c:v>autres opérateurs</c:v>
                </c:pt>
                <c:pt idx="1">
                  <c:v>médecin uniquement</c:v>
                </c:pt>
              </c:strCache>
            </c:strRef>
          </c:cat>
          <c:val>
            <c:numRef>
              <c:f>Feuil1!$B$2:$B$3</c:f>
              <c:numCache>
                <c:formatCode>General</c:formatCode>
                <c:ptCount val="2"/>
                <c:pt idx="0">
                  <c:v>23</c:v>
                </c:pt>
                <c:pt idx="1">
                  <c:v>10</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45679971521149"/>
          <c:y val="0.34011338618050202"/>
          <c:w val="0.32614411911787378"/>
          <c:h val="0.472316274055410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zero"/>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Arial" panose="020B0604020202020204" pitchFamily="34" charset="0"/>
                <a:ea typeface="+mn-ea"/>
                <a:cs typeface="Arial" panose="020B0604020202020204" pitchFamily="34" charset="0"/>
              </a:defRPr>
            </a:pPr>
            <a:r>
              <a:rPr lang="en-US" sz="2800" b="0" dirty="0" err="1" smtClean="0">
                <a:solidFill>
                  <a:schemeClr val="tx1"/>
                </a:solidFill>
                <a:latin typeface="Arial" panose="020B0604020202020204" pitchFamily="34" charset="0"/>
                <a:cs typeface="Arial" panose="020B0604020202020204" pitchFamily="34" charset="0"/>
              </a:rPr>
              <a:t>Protocole</a:t>
            </a:r>
            <a:r>
              <a:rPr lang="en-US" sz="2800" b="0" dirty="0" smtClean="0">
                <a:solidFill>
                  <a:schemeClr val="tx1"/>
                </a:solidFill>
                <a:latin typeface="Arial" panose="020B0604020202020204" pitchFamily="34" charset="0"/>
                <a:cs typeface="Arial" panose="020B0604020202020204" pitchFamily="34" charset="0"/>
              </a:rPr>
              <a:t> </a:t>
            </a:r>
            <a:r>
              <a:rPr lang="en-US" sz="2800" b="0" dirty="0" err="1" smtClean="0">
                <a:solidFill>
                  <a:schemeClr val="tx1"/>
                </a:solidFill>
                <a:latin typeface="Arial" panose="020B0604020202020204" pitchFamily="34" charset="0"/>
                <a:cs typeface="Arial" panose="020B0604020202020204" pitchFamily="34" charset="0"/>
              </a:rPr>
              <a:t>écrit</a:t>
            </a:r>
            <a:r>
              <a:rPr lang="en-US" sz="2800" b="0" dirty="0" smtClean="0">
                <a:solidFill>
                  <a:schemeClr val="tx1"/>
                </a:solidFill>
                <a:latin typeface="Arial" panose="020B0604020202020204" pitchFamily="34" charset="0"/>
                <a:cs typeface="Arial" panose="020B0604020202020204" pitchFamily="34" charset="0"/>
              </a:rPr>
              <a:t> ?</a:t>
            </a:r>
            <a:endParaRPr lang="en-US" sz="2800" b="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9217547646126382"/>
          <c:y val="0.21211531113814192"/>
          <c:w val="0.55957602331208667"/>
          <c:h val="0.77166280432486034"/>
        </c:manualLayout>
      </c:layout>
      <c:pieChart>
        <c:varyColors val="1"/>
        <c:ser>
          <c:idx val="0"/>
          <c:order val="0"/>
          <c:tx>
            <c:strRef>
              <c:f>Feuil1!$B$1</c:f>
              <c:strCache>
                <c:ptCount val="1"/>
                <c:pt idx="0">
                  <c:v>Ventes</c:v>
                </c:pt>
              </c:strCache>
            </c:strRef>
          </c:tx>
          <c:dPt>
            <c:idx val="0"/>
            <c:bubble3D val="0"/>
            <c:spPr>
              <a:solidFill>
                <a:schemeClr val="accent3">
                  <a:lumMod val="50000"/>
                </a:schemeClr>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Lbl>
              <c:idx val="0"/>
              <c:layout>
                <c:manualLayout>
                  <c:x val="-0.17278041377846262"/>
                  <c:y val="-0.25572522606498344"/>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r>
                      <a:rPr lang="en-US" sz="2000" dirty="0" smtClean="0"/>
                      <a:t>18</a:t>
                    </a:r>
                  </a:p>
                  <a:p>
                    <a:pPr>
                      <a:defRPr sz="2000">
                        <a:solidFill>
                          <a:schemeClr val="bg1">
                            <a:lumMod val="85000"/>
                            <a:lumOff val="15000"/>
                          </a:schemeClr>
                        </a:solidFill>
                        <a:latin typeface="Arial" panose="020B0604020202020204" pitchFamily="34" charset="0"/>
                        <a:cs typeface="Arial" panose="020B0604020202020204" pitchFamily="34" charset="0"/>
                      </a:defRPr>
                    </a:pPr>
                    <a:r>
                      <a:rPr lang="en-US" sz="2000" dirty="0" smtClean="0"/>
                      <a:t>(82%)</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4519753171787037"/>
                  <c:y val="0.19565617487675796"/>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r>
                      <a:rPr lang="en-US" sz="2000" baseline="0" dirty="0" smtClean="0"/>
                      <a:t>4</a:t>
                    </a:r>
                  </a:p>
                  <a:p>
                    <a:pPr>
                      <a:defRPr sz="2000">
                        <a:solidFill>
                          <a:schemeClr val="bg1">
                            <a:lumMod val="85000"/>
                            <a:lumOff val="15000"/>
                          </a:schemeClr>
                        </a:solidFill>
                        <a:latin typeface="Arial" panose="020B0604020202020204" pitchFamily="34" charset="0"/>
                        <a:cs typeface="Arial" panose="020B0604020202020204" pitchFamily="34" charset="0"/>
                      </a:defRPr>
                    </a:pPr>
                    <a:r>
                      <a:rPr lang="en-US" sz="2000" baseline="0" dirty="0" smtClean="0"/>
                      <a:t>(18%)</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Feuil1!$A$2:$A$4</c:f>
              <c:strCache>
                <c:ptCount val="2"/>
                <c:pt idx="0">
                  <c:v>non</c:v>
                </c:pt>
                <c:pt idx="1">
                  <c:v>oui</c:v>
                </c:pt>
              </c:strCache>
            </c:strRef>
          </c:cat>
          <c:val>
            <c:numRef>
              <c:f>Feuil1!$B$2:$B$4</c:f>
              <c:numCache>
                <c:formatCode>General</c:formatCode>
                <c:ptCount val="2"/>
                <c:pt idx="0">
                  <c:v>18</c:v>
                </c:pt>
                <c:pt idx="1">
                  <c:v>4</c:v>
                </c:pt>
              </c:numCache>
            </c:numRef>
          </c:val>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6893043373527248"/>
          <c:y val="0.4543806185539101"/>
          <c:w val="0.21814644994062043"/>
          <c:h val="0.3375500239441128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zero"/>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latin typeface="Arial" panose="020B0604020202020204" pitchFamily="34" charset="0"/>
                <a:cs typeface="Arial" panose="020B0604020202020204" pitchFamily="34" charset="0"/>
              </a:rPr>
              <a:t>Type</a:t>
            </a:r>
            <a:r>
              <a:rPr lang="en-US" sz="2800" baseline="0" dirty="0" smtClean="0">
                <a:latin typeface="Arial" panose="020B0604020202020204" pitchFamily="34" charset="0"/>
                <a:cs typeface="Arial" panose="020B0604020202020204" pitchFamily="34" charset="0"/>
              </a:rPr>
              <a:t> de </a:t>
            </a:r>
            <a:r>
              <a:rPr lang="en-US" sz="2800" baseline="0" dirty="0" err="1" smtClean="0">
                <a:latin typeface="Arial" panose="020B0604020202020204" pitchFamily="34" charset="0"/>
                <a:cs typeface="Arial" panose="020B0604020202020204" pitchFamily="34" charset="0"/>
              </a:rPr>
              <a:t>visite</a:t>
            </a:r>
            <a:endParaRPr lang="en-US" sz="2800" dirty="0">
              <a:latin typeface="Arial" panose="020B0604020202020204" pitchFamily="34" charset="0"/>
              <a:cs typeface="Arial" panose="020B0604020202020204" pitchFamily="34" charset="0"/>
            </a:endParaRPr>
          </a:p>
        </c:rich>
      </c:tx>
      <c:layout>
        <c:manualLayout>
          <c:xMode val="edge"/>
          <c:yMode val="edge"/>
          <c:x val="0.25646467908104215"/>
          <c:y val="2.890300027935774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1616834130629609E-3"/>
          <c:y val="0.21436751757236219"/>
          <c:w val="0.40323884801870225"/>
          <c:h val="0.60489296276623017"/>
        </c:manualLayout>
      </c:layout>
      <c:pieChart>
        <c:varyColors val="1"/>
        <c:ser>
          <c:idx val="0"/>
          <c:order val="0"/>
          <c:tx>
            <c:strRef>
              <c:f>Feuil1!$B$1</c:f>
              <c:strCache>
                <c:ptCount val="1"/>
                <c:pt idx="0">
                  <c:v>Ventes</c:v>
                </c:pt>
              </c:strCache>
            </c:strRef>
          </c:tx>
          <c:spPr>
            <a:ln>
              <a:noFill/>
            </a:ln>
          </c:spPr>
          <c:dPt>
            <c:idx val="0"/>
            <c:bubble3D val="0"/>
            <c:spPr>
              <a:solidFill>
                <a:schemeClr val="accent3">
                  <a:lumMod val="50000"/>
                </a:schemeClr>
              </a:solidFill>
              <a:ln w="19050">
                <a:noFill/>
              </a:ln>
              <a:effectLst/>
            </c:spPr>
          </c:dPt>
          <c:dPt>
            <c:idx val="1"/>
            <c:bubble3D val="0"/>
            <c:spPr>
              <a:solidFill>
                <a:schemeClr val="accent2">
                  <a:lumMod val="75000"/>
                </a:schemeClr>
              </a:solidFill>
              <a:ln w="19050">
                <a:noFill/>
              </a:ln>
              <a:effectLst/>
            </c:spPr>
          </c:dPt>
          <c:dPt>
            <c:idx val="2"/>
            <c:bubble3D val="0"/>
            <c:spPr>
              <a:solidFill>
                <a:schemeClr val="accent5"/>
              </a:solidFill>
              <a:ln w="19050">
                <a:noFill/>
              </a:ln>
              <a:effectLst/>
            </c:spPr>
          </c:dPt>
          <c:dPt>
            <c:idx val="3"/>
            <c:bubble3D val="0"/>
            <c:spPr>
              <a:solidFill>
                <a:srgbClr val="7030A0"/>
              </a:solidFill>
              <a:ln w="19050">
                <a:noFill/>
              </a:ln>
              <a:effectLst/>
            </c:spPr>
          </c:dPt>
          <c:dPt>
            <c:idx val="4"/>
            <c:bubble3D val="0"/>
            <c:spPr>
              <a:solidFill>
                <a:srgbClr val="FF0000"/>
              </a:solidFill>
              <a:ln w="19050">
                <a:noFill/>
              </a:ln>
              <a:effectLst/>
            </c:spPr>
          </c:dPt>
          <c:dLbls>
            <c:dLbl>
              <c:idx val="2"/>
              <c:layout>
                <c:manualLayout>
                  <c:x val="5.077067468299655E-2"/>
                  <c:y val="0.1115835625277774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85000"/>
                        <a:lumOff val="15000"/>
                      </a:schemeClr>
                    </a:solidFill>
                    <a:latin typeface="Arial" panose="020B0604020202020204" pitchFamily="34" charset="0"/>
                    <a:ea typeface="+mn-ea"/>
                    <a:cs typeface="Arial" panose="020B0604020202020204" pitchFamily="34" charset="0"/>
                  </a:defRPr>
                </a:pPr>
                <a:endParaRPr lang="fr-F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Feuil1!$A$2:$A$6</c:f>
              <c:strCache>
                <c:ptCount val="5"/>
                <c:pt idx="0">
                  <c:v>Embauche</c:v>
                </c:pt>
                <c:pt idx="1">
                  <c:v>Périodique</c:v>
                </c:pt>
                <c:pt idx="2">
                  <c:v>Demande employeur</c:v>
                </c:pt>
                <c:pt idx="3">
                  <c:v>Demande salarié</c:v>
                </c:pt>
                <c:pt idx="4">
                  <c:v>Reprise</c:v>
                </c:pt>
              </c:strCache>
            </c:strRef>
          </c:cat>
          <c:val>
            <c:numRef>
              <c:f>Feuil1!$B$2:$B$6</c:f>
              <c:numCache>
                <c:formatCode>General</c:formatCode>
                <c:ptCount val="5"/>
                <c:pt idx="0">
                  <c:v>51</c:v>
                </c:pt>
                <c:pt idx="1">
                  <c:v>51</c:v>
                </c:pt>
                <c:pt idx="2">
                  <c:v>8</c:v>
                </c:pt>
                <c:pt idx="3">
                  <c:v>1</c:v>
                </c:pt>
                <c:pt idx="4">
                  <c:v>1</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4424433945601588"/>
          <c:y val="0.1854269707095402"/>
          <c:w val="0.49585622614976688"/>
          <c:h val="0.749541278661905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clustered"/>
        <c:varyColors val="0"/>
        <c:ser>
          <c:idx val="0"/>
          <c:order val="0"/>
          <c:tx>
            <c:strRef>
              <c:f>Feuil1!$B$1</c:f>
              <c:strCache>
                <c:ptCount val="1"/>
                <c:pt idx="0">
                  <c:v>Indications</c:v>
                </c:pt>
              </c:strCache>
            </c:strRef>
          </c:tx>
          <c:spPr>
            <a:solidFill>
              <a:schemeClr val="accent3">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Référence</c:v>
                </c:pt>
                <c:pt idx="1">
                  <c:v>Aptitude POSTE</c:v>
                </c:pt>
                <c:pt idx="2">
                  <c:v>Dépistage</c:v>
                </c:pt>
                <c:pt idx="3">
                  <c:v>Aptitude EPIR</c:v>
                </c:pt>
                <c:pt idx="4">
                  <c:v>Signes cliniques</c:v>
                </c:pt>
              </c:strCache>
            </c:strRef>
          </c:cat>
          <c:val>
            <c:numRef>
              <c:f>Feuil1!$B$2:$B$6</c:f>
              <c:numCache>
                <c:formatCode>General</c:formatCode>
                <c:ptCount val="5"/>
                <c:pt idx="0">
                  <c:v>36</c:v>
                </c:pt>
                <c:pt idx="1">
                  <c:v>27.9</c:v>
                </c:pt>
                <c:pt idx="2">
                  <c:v>26.1</c:v>
                </c:pt>
                <c:pt idx="3">
                  <c:v>21.6</c:v>
                </c:pt>
                <c:pt idx="4">
                  <c:v>5.4</c:v>
                </c:pt>
              </c:numCache>
            </c:numRef>
          </c:val>
        </c:ser>
        <c:dLbls>
          <c:showLegendKey val="0"/>
          <c:showVal val="1"/>
          <c:showCatName val="0"/>
          <c:showSerName val="0"/>
          <c:showPercent val="0"/>
          <c:showBubbleSize val="0"/>
        </c:dLbls>
        <c:gapWidth val="150"/>
        <c:axId val="-714430880"/>
        <c:axId val="-714437952"/>
      </c:barChart>
      <c:catAx>
        <c:axId val="-714430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714437952"/>
        <c:crosses val="autoZero"/>
        <c:auto val="1"/>
        <c:lblAlgn val="ctr"/>
        <c:lblOffset val="100"/>
        <c:noMultiLvlLbl val="0"/>
      </c:catAx>
      <c:valAx>
        <c:axId val="-7144379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71443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625A0-7E9A-49A6-9896-E0E25BFE62C3}" type="datetimeFigureOut">
              <a:rPr lang="fr-FR" smtClean="0"/>
              <a:t>14/04/2022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75832-EE43-45C9-AD4C-8BAF367EB99D}" type="slidenum">
              <a:rPr lang="fr-FR" smtClean="0"/>
              <a:t>‹N°›</a:t>
            </a:fld>
            <a:endParaRPr lang="fr-FR"/>
          </a:p>
        </p:txBody>
      </p:sp>
    </p:spTree>
    <p:extLst>
      <p:ext uri="{BB962C8B-B14F-4D97-AF65-F5344CB8AC3E}">
        <p14:creationId xmlns:p14="http://schemas.microsoft.com/office/powerpoint/2010/main" val="187746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Avant toute chose, revoyons un point de de</a:t>
            </a:r>
            <a:r>
              <a:rPr lang="fr-FR" baseline="0" dirty="0" smtClean="0"/>
              <a:t> définition : les EFR ou explorations fonctionnelles respiratoires sont l’en</a:t>
            </a:r>
            <a:endParaRPr lang="fr-FR" dirty="0"/>
          </a:p>
        </p:txBody>
      </p:sp>
      <p:sp>
        <p:nvSpPr>
          <p:cNvPr id="4" name="Espace réservé du numéro de diapositive 3"/>
          <p:cNvSpPr>
            <a:spLocks noGrp="1"/>
          </p:cNvSpPr>
          <p:nvPr>
            <p:ph type="sldNum" sz="quarter" idx="10"/>
          </p:nvPr>
        </p:nvSpPr>
        <p:spPr/>
        <p:txBody>
          <a:bodyPr/>
          <a:lstStyle/>
          <a:p>
            <a:fld id="{1620A8F5-DADC-4DA0-98DF-90E4100671D2}"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35035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 Monsieur le Président du Jury;</a:t>
            </a:r>
            <a:r>
              <a:rPr lang="fr-FR" baseline="0" dirty="0" smtClean="0"/>
              <a:t> Mesdames et messieurs les membres du jury, chère famille et chers amis, j’aimerais vous présenter ce jour une enquête de pratique de la spirométrie, réalisée auprès des médecins du travail de l’ancienne région Poitou Charentes.</a:t>
            </a:r>
            <a:endParaRPr lang="fr-FR" dirty="0"/>
          </a:p>
        </p:txBody>
      </p:sp>
      <p:sp>
        <p:nvSpPr>
          <p:cNvPr id="4" name="Espace réservé du numéro de diapositive 3"/>
          <p:cNvSpPr>
            <a:spLocks noGrp="1"/>
          </p:cNvSpPr>
          <p:nvPr>
            <p:ph type="sldNum" sz="quarter" idx="10"/>
          </p:nvPr>
        </p:nvSpPr>
        <p:spPr/>
        <p:txBody>
          <a:bodyPr/>
          <a:lstStyle/>
          <a:p>
            <a:fld id="{1620A8F5-DADC-4DA0-98DF-90E4100671D2}"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410797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075832-EE43-45C9-AD4C-8BAF367EB99D}" type="slidenum">
              <a:rPr lang="fr-FR" smtClean="0"/>
              <a:t>17</a:t>
            </a:fld>
            <a:endParaRPr lang="fr-FR"/>
          </a:p>
        </p:txBody>
      </p:sp>
    </p:spTree>
    <p:extLst>
      <p:ext uri="{BB962C8B-B14F-4D97-AF65-F5344CB8AC3E}">
        <p14:creationId xmlns:p14="http://schemas.microsoft.com/office/powerpoint/2010/main" val="77543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394276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397452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E0D3F5-563E-4280-8FEB-630C1525228D}"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292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BB0A54C-5D0C-4372-BC41-22E2E20E3FFE}" type="datetimeFigureOut">
              <a:rPr lang="fr-FR" smtClean="0"/>
              <a:t>14/04/2022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2846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BB0A54C-5D0C-4372-BC41-22E2E20E3FFE}" type="datetimeFigureOut">
              <a:rPr lang="fr-FR" smtClean="0"/>
              <a:t>14/04/2022</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E0D3F5-563E-4280-8FEB-630C1525228D}"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783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BB0A54C-5D0C-4372-BC41-22E2E20E3FFE}" type="datetimeFigureOut">
              <a:rPr lang="fr-FR" smtClean="0"/>
              <a:t>14/04/2022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680201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389722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2132466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3514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68514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9732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802837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4342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Modifiez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673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1991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3785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6213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3715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35813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7313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632362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053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B0A54C-5D0C-4372-BC41-22E2E20E3FFE}" type="datetimeFigureOut">
              <a:rPr lang="fr-FR" smtClean="0"/>
              <a:t>14/04/2022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2703342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Modifiez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Modifiez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74898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98904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8247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087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BB0A54C-5D0C-4372-BC41-22E2E20E3FFE}" type="datetimeFigureOut">
              <a:rPr lang="fr-FR" smtClean="0"/>
              <a:t>14/04/2022</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275175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BB0A54C-5D0C-4372-BC41-22E2E20E3FFE}" type="datetimeFigureOut">
              <a:rPr lang="fr-FR" smtClean="0"/>
              <a:t>14/04/2022</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215371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BB0A54C-5D0C-4372-BC41-22E2E20E3FFE}" type="datetimeFigureOut">
              <a:rPr lang="fr-FR" smtClean="0"/>
              <a:t>14/04/2022</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83647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0A54C-5D0C-4372-BC41-22E2E20E3FFE}" type="datetimeFigureOut">
              <a:rPr lang="fr-FR" smtClean="0"/>
              <a:t>14/04/2022</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245388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BB0A54C-5D0C-4372-BC41-22E2E20E3FFE}" type="datetimeFigureOut">
              <a:rPr lang="fr-FR" smtClean="0"/>
              <a:t>14/04/2022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13829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BB0A54C-5D0C-4372-BC41-22E2E20E3FFE}" type="datetimeFigureOut">
              <a:rPr lang="fr-FR" smtClean="0"/>
              <a:t>14/04/2022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E0D3F5-563E-4280-8FEB-630C1525228D}" type="slidenum">
              <a:rPr lang="fr-FR" smtClean="0"/>
              <a:t>‹N°›</a:t>
            </a:fld>
            <a:endParaRPr lang="fr-FR"/>
          </a:p>
        </p:txBody>
      </p:sp>
    </p:spTree>
    <p:extLst>
      <p:ext uri="{BB962C8B-B14F-4D97-AF65-F5344CB8AC3E}">
        <p14:creationId xmlns:p14="http://schemas.microsoft.com/office/powerpoint/2010/main" val="324957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B0A54C-5D0C-4372-BC41-22E2E20E3FFE}" type="datetimeFigureOut">
              <a:rPr lang="fr-FR" smtClean="0"/>
              <a:t>14/04/2022</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E0D3F5-563E-4280-8FEB-630C1525228D}" type="slidenum">
              <a:rPr lang="fr-FR" smtClean="0"/>
              <a:t>‹N°›</a:t>
            </a:fld>
            <a:endParaRPr lang="fr-FR"/>
          </a:p>
        </p:txBody>
      </p:sp>
    </p:spTree>
    <p:extLst>
      <p:ext uri="{BB962C8B-B14F-4D97-AF65-F5344CB8AC3E}">
        <p14:creationId xmlns:p14="http://schemas.microsoft.com/office/powerpoint/2010/main" val="6466783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C0C9882-75AD-4317-B27F-0A183087E29B}" type="datetimeFigureOut">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14/04/2022</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E68C512-67CF-40AC-847D-C5015B8D0CC0}" type="slidenum">
              <a:rPr lang="fr-FR"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fr-FR">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889746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solidFill>
                  <a:schemeClr val="accent3">
                    <a:lumMod val="50000"/>
                  </a:schemeClr>
                </a:solidFill>
                <a:latin typeface="Arial" panose="020B0604020202020204" pitchFamily="34" charset="0"/>
              </a:rPr>
              <a:t>Enquête de pratique de la spirométrie dans les services de santé au travail de l’ancienne région Poitou-Charentes</a:t>
            </a:r>
            <a:endParaRPr lang="fr-FR" dirty="0">
              <a:solidFill>
                <a:schemeClr val="accent3">
                  <a:lumMod val="50000"/>
                </a:schemeClr>
              </a:solidFill>
              <a:latin typeface="Arial" panose="020B0604020202020204" pitchFamily="34" charset="0"/>
            </a:endParaRPr>
          </a:p>
        </p:txBody>
      </p:sp>
      <p:sp>
        <p:nvSpPr>
          <p:cNvPr id="3" name="Sous-titre 2"/>
          <p:cNvSpPr>
            <a:spLocks noGrp="1"/>
          </p:cNvSpPr>
          <p:nvPr>
            <p:ph type="subTitle" idx="1"/>
          </p:nvPr>
        </p:nvSpPr>
        <p:spPr>
          <a:xfrm>
            <a:off x="2589214" y="4777381"/>
            <a:ext cx="5622970" cy="1126281"/>
          </a:xfrm>
        </p:spPr>
        <p:txBody>
          <a:bodyPr/>
          <a:lstStyle/>
          <a:p>
            <a:r>
              <a:rPr lang="fr-FR" dirty="0" smtClean="0"/>
              <a:t>Présentée et soutenue publiquement le 28 septembre 2018 à Poitiers</a:t>
            </a:r>
          </a:p>
          <a:p>
            <a:r>
              <a:rPr lang="fr-FR" dirty="0" smtClean="0"/>
              <a:t>Sophie </a:t>
            </a:r>
            <a:r>
              <a:rPr lang="fr-FR" dirty="0"/>
              <a:t>K</a:t>
            </a:r>
            <a:r>
              <a:rPr lang="fr-FR" dirty="0" smtClean="0"/>
              <a:t>rompholtz </a:t>
            </a:r>
            <a:endParaRPr lang="fr-FR" dirty="0"/>
          </a:p>
        </p:txBody>
      </p:sp>
      <p:pic>
        <p:nvPicPr>
          <p:cNvPr id="4" name="Image 3"/>
          <p:cNvPicPr>
            <a:picLocks noChangeAspect="1"/>
          </p:cNvPicPr>
          <p:nvPr/>
        </p:nvPicPr>
        <p:blipFill>
          <a:blip r:embed="rId2"/>
          <a:stretch>
            <a:fillRect/>
          </a:stretch>
        </p:blipFill>
        <p:spPr>
          <a:xfrm>
            <a:off x="8621487" y="3981984"/>
            <a:ext cx="2717074" cy="2717074"/>
          </a:xfrm>
          <a:prstGeom prst="rect">
            <a:avLst/>
          </a:prstGeom>
        </p:spPr>
      </p:pic>
    </p:spTree>
    <p:extLst>
      <p:ext uri="{BB962C8B-B14F-4D97-AF65-F5344CB8AC3E}">
        <p14:creationId xmlns:p14="http://schemas.microsoft.com/office/powerpoint/2010/main" val="281367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945" y="661716"/>
            <a:ext cx="9505950" cy="519112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200606" y="5852842"/>
            <a:ext cx="10416628" cy="923330"/>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Illustration issue de l’article : </a:t>
            </a:r>
            <a:r>
              <a:rPr lang="fr-FR" dirty="0" err="1" smtClean="0">
                <a:latin typeface="Arial" panose="020B0604020202020204" pitchFamily="34" charset="0"/>
                <a:cs typeface="Arial" panose="020B0604020202020204" pitchFamily="34" charset="0"/>
              </a:rPr>
              <a:t>Fischberg</a:t>
            </a:r>
            <a:r>
              <a:rPr lang="fr-FR" dirty="0" smtClean="0">
                <a:latin typeface="Arial" panose="020B0604020202020204" pitchFamily="34" charset="0"/>
                <a:cs typeface="Arial" panose="020B0604020202020204" pitchFamily="34" charset="0"/>
              </a:rPr>
              <a:t> S, </a:t>
            </a:r>
            <a:r>
              <a:rPr lang="fr-FR" dirty="0" err="1" smtClean="0">
                <a:latin typeface="Arial" panose="020B0604020202020204" pitchFamily="34" charset="0"/>
                <a:cs typeface="Arial" panose="020B0604020202020204" pitchFamily="34" charset="0"/>
              </a:rPr>
              <a:t>Motamed</a:t>
            </a:r>
            <a:r>
              <a:rPr lang="fr-FR" dirty="0" smtClean="0">
                <a:latin typeface="Arial" panose="020B0604020202020204" pitchFamily="34" charset="0"/>
                <a:cs typeface="Arial" panose="020B0604020202020204" pitchFamily="34" charset="0"/>
              </a:rPr>
              <a:t> S, Janssens JP, Pratique </a:t>
            </a:r>
            <a:r>
              <a:rPr lang="fr-FR" dirty="0">
                <a:latin typeface="Arial" panose="020B0604020202020204" pitchFamily="34" charset="0"/>
                <a:cs typeface="Arial" panose="020B0604020202020204" pitchFamily="34" charset="0"/>
              </a:rPr>
              <a:t>et interprétation de la spirométrie au cabinet du médecin de premier recours, </a:t>
            </a:r>
            <a:r>
              <a:rPr lang="fr-FR" dirty="0" err="1">
                <a:latin typeface="Arial" panose="020B0604020202020204" pitchFamily="34" charset="0"/>
                <a:cs typeface="Arial" panose="020B0604020202020204" pitchFamily="34" charset="0"/>
              </a:rPr>
              <a:t>Rev</a:t>
            </a:r>
            <a:r>
              <a:rPr lang="fr-FR" dirty="0">
                <a:latin typeface="Arial" panose="020B0604020202020204" pitchFamily="34" charset="0"/>
                <a:cs typeface="Arial" panose="020B0604020202020204" pitchFamily="34" charset="0"/>
              </a:rPr>
              <a:t> Med Suisse 2009; volume 5. 1882-1889</a:t>
            </a:r>
          </a:p>
          <a:p>
            <a:r>
              <a:rPr lang="fr-FR" dirty="0" smtClean="0"/>
              <a:t>  </a:t>
            </a:r>
            <a:endParaRPr lang="fr-FR" dirty="0"/>
          </a:p>
        </p:txBody>
      </p:sp>
    </p:spTree>
    <p:extLst>
      <p:ext uri="{BB962C8B-B14F-4D97-AF65-F5344CB8AC3E}">
        <p14:creationId xmlns:p14="http://schemas.microsoft.com/office/powerpoint/2010/main" val="2361801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50000"/>
                  </a:schemeClr>
                </a:solidFill>
                <a:latin typeface="Arial" panose="020B0604020202020204" pitchFamily="34" charset="0"/>
                <a:cs typeface="Arial" panose="020B0604020202020204" pitchFamily="34" charset="0"/>
              </a:rPr>
              <a:t>SPIROMETRIE</a:t>
            </a:r>
            <a:endParaRPr lang="fr-FR"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r>
              <a:rPr lang="fr-FR" sz="2000" dirty="0" smtClean="0">
                <a:latin typeface="Arial" panose="020B0604020202020204" pitchFamily="34" charset="0"/>
                <a:cs typeface="Arial" panose="020B0604020202020204" pitchFamily="34" charset="0"/>
              </a:rPr>
              <a:t>VEMS = </a:t>
            </a:r>
            <a:r>
              <a:rPr lang="fr-FR" sz="2000" dirty="0">
                <a:latin typeface="Arial" panose="020B0604020202020204" pitchFamily="34" charset="0"/>
                <a:cs typeface="Arial" panose="020B0604020202020204" pitchFamily="34" charset="0"/>
              </a:rPr>
              <a:t>V</a:t>
            </a:r>
            <a:r>
              <a:rPr lang="fr-FR" sz="2000" dirty="0" smtClean="0">
                <a:latin typeface="Arial" panose="020B0604020202020204" pitchFamily="34" charset="0"/>
                <a:cs typeface="Arial" panose="020B0604020202020204" pitchFamily="34" charset="0"/>
              </a:rPr>
              <a:t>olume Expiratoire </a:t>
            </a:r>
            <a:r>
              <a:rPr lang="fr-FR" sz="2000" dirty="0">
                <a:latin typeface="Arial" panose="020B0604020202020204" pitchFamily="34" charset="0"/>
                <a:cs typeface="Arial" panose="020B0604020202020204" pitchFamily="34" charset="0"/>
              </a:rPr>
              <a:t>M</a:t>
            </a:r>
            <a:r>
              <a:rPr lang="fr-FR" sz="2000" dirty="0" smtClean="0">
                <a:latin typeface="Arial" panose="020B0604020202020204" pitchFamily="34" charset="0"/>
                <a:cs typeface="Arial" panose="020B0604020202020204" pitchFamily="34" charset="0"/>
              </a:rPr>
              <a:t>aximal à la première Seconde</a:t>
            </a:r>
          </a:p>
          <a:p>
            <a:r>
              <a:rPr lang="fr-FR" sz="2000" dirty="0" smtClean="0">
                <a:latin typeface="Arial" panose="020B0604020202020204" pitchFamily="34" charset="0"/>
                <a:cs typeface="Arial" panose="020B0604020202020204" pitchFamily="34" charset="0"/>
              </a:rPr>
              <a:t>CVF = Capacité </a:t>
            </a:r>
            <a:r>
              <a:rPr lang="fr-FR" sz="2000" dirty="0">
                <a:latin typeface="Arial" panose="020B0604020202020204" pitchFamily="34" charset="0"/>
                <a:cs typeface="Arial" panose="020B0604020202020204" pitchFamily="34" charset="0"/>
              </a:rPr>
              <a:t>V</a:t>
            </a:r>
            <a:r>
              <a:rPr lang="fr-FR" sz="2000" dirty="0" smtClean="0">
                <a:latin typeface="Arial" panose="020B0604020202020204" pitchFamily="34" charset="0"/>
                <a:cs typeface="Arial" panose="020B0604020202020204" pitchFamily="34" charset="0"/>
              </a:rPr>
              <a:t>itale </a:t>
            </a:r>
            <a:r>
              <a:rPr lang="fr-FR" sz="2000" dirty="0">
                <a:latin typeface="Arial" panose="020B0604020202020204" pitchFamily="34" charset="0"/>
                <a:cs typeface="Arial" panose="020B0604020202020204" pitchFamily="34" charset="0"/>
              </a:rPr>
              <a:t>F</a:t>
            </a:r>
            <a:r>
              <a:rPr lang="fr-FR" sz="2000" dirty="0" smtClean="0">
                <a:latin typeface="Arial" panose="020B0604020202020204" pitchFamily="34" charset="0"/>
                <a:cs typeface="Arial" panose="020B0604020202020204" pitchFamily="34" charset="0"/>
              </a:rPr>
              <a:t>orcée (volume d’air expiré depuis </a:t>
            </a:r>
            <a:r>
              <a:rPr lang="fr-FR" sz="2000" dirty="0" err="1" smtClean="0">
                <a:latin typeface="Arial" panose="020B0604020202020204" pitchFamily="34" charset="0"/>
                <a:cs typeface="Arial" panose="020B0604020202020204" pitchFamily="34" charset="0"/>
              </a:rPr>
              <a:t>depuis</a:t>
            </a:r>
            <a:r>
              <a:rPr lang="fr-FR" sz="2000" dirty="0" smtClean="0">
                <a:latin typeface="Arial" panose="020B0604020202020204" pitchFamily="34" charset="0"/>
                <a:cs typeface="Arial" panose="020B0604020202020204" pitchFamily="34" charset="0"/>
              </a:rPr>
              <a:t> une inspiration max. jusqu’à une expiration max. lors d’une expiration forcée.</a:t>
            </a:r>
          </a:p>
          <a:p>
            <a:endParaRPr lang="fr-FR" dirty="0"/>
          </a:p>
        </p:txBody>
      </p:sp>
      <p:sp>
        <p:nvSpPr>
          <p:cNvPr id="4" name="Rectangle à coins arrondis 3"/>
          <p:cNvSpPr/>
          <p:nvPr/>
        </p:nvSpPr>
        <p:spPr>
          <a:xfrm>
            <a:off x="5995352" y="4172476"/>
            <a:ext cx="5929745" cy="2466108"/>
          </a:xfrm>
          <a:prstGeom prst="roundRect">
            <a:avLst/>
          </a:prstGeom>
          <a:solidFill>
            <a:schemeClr val="bg2">
              <a:lumMod val="9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 name="Rectangle à coins arrondis 4"/>
          <p:cNvSpPr/>
          <p:nvPr/>
        </p:nvSpPr>
        <p:spPr>
          <a:xfrm>
            <a:off x="6096359" y="4421857"/>
            <a:ext cx="3500582" cy="1967345"/>
          </a:xfrm>
          <a:prstGeom prst="round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ZoneTexte 5"/>
          <p:cNvSpPr txBox="1"/>
          <p:nvPr/>
        </p:nvSpPr>
        <p:spPr>
          <a:xfrm>
            <a:off x="6604360" y="4617410"/>
            <a:ext cx="2484581" cy="923330"/>
          </a:xfrm>
          <a:prstGeom prst="rect">
            <a:avLst/>
          </a:prstGeom>
          <a:noFill/>
        </p:spPr>
        <p:txBody>
          <a:bodyPr wrap="square" rtlCol="0">
            <a:spAutoFit/>
          </a:bodyPr>
          <a:lstStyle/>
          <a:p>
            <a:r>
              <a:rPr lang="fr-FR" sz="5400" dirty="0" smtClean="0"/>
              <a:t>VEMS</a:t>
            </a:r>
            <a:endParaRPr lang="fr-FR" sz="5400" dirty="0"/>
          </a:p>
        </p:txBody>
      </p:sp>
      <p:sp>
        <p:nvSpPr>
          <p:cNvPr id="7" name="ZoneTexte 6"/>
          <p:cNvSpPr txBox="1"/>
          <p:nvPr/>
        </p:nvSpPr>
        <p:spPr>
          <a:xfrm>
            <a:off x="9810201" y="4617410"/>
            <a:ext cx="1690255" cy="923330"/>
          </a:xfrm>
          <a:prstGeom prst="rect">
            <a:avLst/>
          </a:prstGeom>
          <a:noFill/>
        </p:spPr>
        <p:txBody>
          <a:bodyPr wrap="square" rtlCol="0">
            <a:spAutoFit/>
          </a:bodyPr>
          <a:lstStyle/>
          <a:p>
            <a:r>
              <a:rPr lang="fr-FR" sz="5400" dirty="0" smtClean="0"/>
              <a:t>CVF</a:t>
            </a:r>
            <a:endParaRPr lang="fr-FR" sz="5400" dirty="0"/>
          </a:p>
        </p:txBody>
      </p:sp>
      <p:pic>
        <p:nvPicPr>
          <p:cNvPr id="8" name="Image 7"/>
          <p:cNvPicPr>
            <a:picLocks noChangeAspect="1"/>
          </p:cNvPicPr>
          <p:nvPr/>
        </p:nvPicPr>
        <p:blipFill>
          <a:blip r:embed="rId2"/>
          <a:stretch>
            <a:fillRect/>
          </a:stretch>
        </p:blipFill>
        <p:spPr>
          <a:xfrm>
            <a:off x="1863552" y="3269315"/>
            <a:ext cx="3918540" cy="2271425"/>
          </a:xfrm>
          <a:prstGeom prst="rect">
            <a:avLst/>
          </a:prstGeom>
        </p:spPr>
      </p:pic>
      <p:sp>
        <p:nvSpPr>
          <p:cNvPr id="9" name="ZoneTexte 8"/>
          <p:cNvSpPr txBox="1"/>
          <p:nvPr/>
        </p:nvSpPr>
        <p:spPr>
          <a:xfrm>
            <a:off x="7268786" y="3333271"/>
            <a:ext cx="4656311" cy="369332"/>
          </a:xfrm>
          <a:prstGeom prst="rect">
            <a:avLst/>
          </a:prstGeom>
          <a:noFill/>
        </p:spPr>
        <p:txBody>
          <a:bodyPr wrap="square" rtlCol="0">
            <a:spAutoFit/>
          </a:bodyPr>
          <a:lstStyle/>
          <a:p>
            <a:r>
              <a:rPr lang="fr-FR" dirty="0" smtClean="0"/>
              <a:t>VEMS &gt; ou = 70% de la CVF</a:t>
            </a:r>
          </a:p>
        </p:txBody>
      </p:sp>
    </p:spTree>
    <p:extLst>
      <p:ext uri="{BB962C8B-B14F-4D97-AF65-F5344CB8AC3E}">
        <p14:creationId xmlns:p14="http://schemas.microsoft.com/office/powerpoint/2010/main" val="179274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50000"/>
                  </a:schemeClr>
                </a:solidFill>
                <a:latin typeface="Arial" panose="020B0604020202020204" pitchFamily="34" charset="0"/>
                <a:cs typeface="Arial" panose="020B0604020202020204" pitchFamily="34" charset="0"/>
              </a:rPr>
              <a:t>SPIROMETRIE</a:t>
            </a:r>
            <a:endParaRPr lang="fr-FR" dirty="0">
              <a:solidFill>
                <a:schemeClr val="accent3">
                  <a:lumMod val="50000"/>
                </a:schemeClr>
              </a:solidFill>
              <a:latin typeface="Arial" panose="020B0604020202020204" pitchFamily="34" charset="0"/>
              <a:cs typeface="Arial" panose="020B0604020202020204" pitchFamily="34" charset="0"/>
            </a:endParaRPr>
          </a:p>
        </p:txBody>
      </p:sp>
      <p:pic>
        <p:nvPicPr>
          <p:cNvPr id="10" name="Espace réservé du contenu 9"/>
          <p:cNvPicPr>
            <a:picLocks noGrp="1" noChangeAspect="1"/>
          </p:cNvPicPr>
          <p:nvPr>
            <p:ph idx="1"/>
          </p:nvPr>
        </p:nvPicPr>
        <p:blipFill>
          <a:blip r:embed="rId2"/>
          <a:stretch>
            <a:fillRect/>
          </a:stretch>
        </p:blipFill>
        <p:spPr>
          <a:xfrm>
            <a:off x="232528" y="3986993"/>
            <a:ext cx="5944115" cy="2487384"/>
          </a:xfrm>
          <a:prstGeom prst="rect">
            <a:avLst/>
          </a:prstGeom>
        </p:spPr>
      </p:pic>
      <p:sp>
        <p:nvSpPr>
          <p:cNvPr id="4" name="Rectangle à coins arrondis 3"/>
          <p:cNvSpPr/>
          <p:nvPr/>
        </p:nvSpPr>
        <p:spPr>
          <a:xfrm>
            <a:off x="6040199" y="465518"/>
            <a:ext cx="5929745" cy="2466108"/>
          </a:xfrm>
          <a:prstGeom prst="roundRect">
            <a:avLst/>
          </a:prstGeom>
          <a:solidFill>
            <a:schemeClr val="bg2">
              <a:lumMod val="9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 name="Rectangle à coins arrondis 4"/>
          <p:cNvSpPr/>
          <p:nvPr/>
        </p:nvSpPr>
        <p:spPr>
          <a:xfrm>
            <a:off x="6176643" y="678418"/>
            <a:ext cx="3500582" cy="1967345"/>
          </a:xfrm>
          <a:prstGeom prst="round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ZoneTexte 5"/>
          <p:cNvSpPr txBox="1"/>
          <p:nvPr/>
        </p:nvSpPr>
        <p:spPr>
          <a:xfrm>
            <a:off x="6765464" y="1133335"/>
            <a:ext cx="2484581" cy="923330"/>
          </a:xfrm>
          <a:prstGeom prst="rect">
            <a:avLst/>
          </a:prstGeom>
          <a:noFill/>
        </p:spPr>
        <p:txBody>
          <a:bodyPr wrap="square" rtlCol="0">
            <a:spAutoFit/>
          </a:bodyPr>
          <a:lstStyle/>
          <a:p>
            <a:r>
              <a:rPr lang="fr-FR" sz="5400" dirty="0" smtClean="0"/>
              <a:t>VEMS</a:t>
            </a:r>
            <a:endParaRPr lang="fr-FR" sz="5400" dirty="0"/>
          </a:p>
        </p:txBody>
      </p:sp>
      <p:sp>
        <p:nvSpPr>
          <p:cNvPr id="7" name="ZoneTexte 6"/>
          <p:cNvSpPr txBox="1"/>
          <p:nvPr/>
        </p:nvSpPr>
        <p:spPr>
          <a:xfrm>
            <a:off x="9950801" y="1114862"/>
            <a:ext cx="1690255" cy="923330"/>
          </a:xfrm>
          <a:prstGeom prst="rect">
            <a:avLst/>
          </a:prstGeom>
          <a:noFill/>
        </p:spPr>
        <p:txBody>
          <a:bodyPr wrap="square" rtlCol="0">
            <a:spAutoFit/>
          </a:bodyPr>
          <a:lstStyle/>
          <a:p>
            <a:r>
              <a:rPr lang="fr-FR" sz="5400" dirty="0" smtClean="0"/>
              <a:t>CVF</a:t>
            </a:r>
            <a:endParaRPr lang="fr-FR" sz="5400" dirty="0"/>
          </a:p>
        </p:txBody>
      </p:sp>
      <p:pic>
        <p:nvPicPr>
          <p:cNvPr id="8" name="Image 7"/>
          <p:cNvPicPr>
            <a:picLocks noChangeAspect="1"/>
          </p:cNvPicPr>
          <p:nvPr/>
        </p:nvPicPr>
        <p:blipFill>
          <a:blip r:embed="rId3"/>
          <a:stretch>
            <a:fillRect/>
          </a:stretch>
        </p:blipFill>
        <p:spPr>
          <a:xfrm>
            <a:off x="330315" y="1264555"/>
            <a:ext cx="3918540" cy="2271425"/>
          </a:xfrm>
          <a:prstGeom prst="rect">
            <a:avLst/>
          </a:prstGeom>
        </p:spPr>
      </p:pic>
      <p:pic>
        <p:nvPicPr>
          <p:cNvPr id="11" name="Image 10"/>
          <p:cNvPicPr>
            <a:picLocks noChangeAspect="1"/>
          </p:cNvPicPr>
          <p:nvPr/>
        </p:nvPicPr>
        <p:blipFill>
          <a:blip r:embed="rId4"/>
          <a:stretch>
            <a:fillRect/>
          </a:stretch>
        </p:blipFill>
        <p:spPr>
          <a:xfrm>
            <a:off x="803563" y="4362474"/>
            <a:ext cx="2491713" cy="1407796"/>
          </a:xfrm>
          <a:prstGeom prst="rect">
            <a:avLst/>
          </a:prstGeom>
        </p:spPr>
      </p:pic>
      <p:pic>
        <p:nvPicPr>
          <p:cNvPr id="12" name="Image 11"/>
          <p:cNvPicPr>
            <a:picLocks noChangeAspect="1"/>
          </p:cNvPicPr>
          <p:nvPr/>
        </p:nvPicPr>
        <p:blipFill>
          <a:blip r:embed="rId2"/>
          <a:stretch>
            <a:fillRect/>
          </a:stretch>
        </p:blipFill>
        <p:spPr>
          <a:xfrm>
            <a:off x="7629236" y="4466633"/>
            <a:ext cx="4396510" cy="1839771"/>
          </a:xfrm>
          <a:prstGeom prst="rect">
            <a:avLst/>
          </a:prstGeom>
        </p:spPr>
      </p:pic>
      <p:pic>
        <p:nvPicPr>
          <p:cNvPr id="13" name="Image 12"/>
          <p:cNvPicPr>
            <a:picLocks noChangeAspect="1"/>
          </p:cNvPicPr>
          <p:nvPr/>
        </p:nvPicPr>
        <p:blipFill>
          <a:blip r:embed="rId4"/>
          <a:stretch>
            <a:fillRect/>
          </a:stretch>
        </p:blipFill>
        <p:spPr>
          <a:xfrm>
            <a:off x="7795490" y="4703115"/>
            <a:ext cx="2419165" cy="1366806"/>
          </a:xfrm>
          <a:prstGeom prst="rect">
            <a:avLst/>
          </a:prstGeom>
        </p:spPr>
      </p:pic>
      <p:pic>
        <p:nvPicPr>
          <p:cNvPr id="14" name="Image 13"/>
          <p:cNvPicPr>
            <a:picLocks noChangeAspect="1"/>
          </p:cNvPicPr>
          <p:nvPr/>
        </p:nvPicPr>
        <p:blipFill>
          <a:blip r:embed="rId5"/>
          <a:stretch>
            <a:fillRect/>
          </a:stretch>
        </p:blipFill>
        <p:spPr>
          <a:xfrm>
            <a:off x="1166213" y="4680573"/>
            <a:ext cx="1766411" cy="911943"/>
          </a:xfrm>
          <a:prstGeom prst="rect">
            <a:avLst/>
          </a:prstGeom>
        </p:spPr>
      </p:pic>
      <p:pic>
        <p:nvPicPr>
          <p:cNvPr id="15" name="Image 14"/>
          <p:cNvPicPr>
            <a:picLocks noChangeAspect="1"/>
          </p:cNvPicPr>
          <p:nvPr/>
        </p:nvPicPr>
        <p:blipFill>
          <a:blip r:embed="rId5"/>
          <a:stretch>
            <a:fillRect/>
          </a:stretch>
        </p:blipFill>
        <p:spPr>
          <a:xfrm>
            <a:off x="8120995" y="4932056"/>
            <a:ext cx="1927406" cy="995060"/>
          </a:xfrm>
          <a:prstGeom prst="rect">
            <a:avLst/>
          </a:prstGeom>
        </p:spPr>
      </p:pic>
      <p:pic>
        <p:nvPicPr>
          <p:cNvPr id="16" name="Image 15"/>
          <p:cNvPicPr>
            <a:picLocks noChangeAspect="1"/>
          </p:cNvPicPr>
          <p:nvPr/>
        </p:nvPicPr>
        <p:blipFill>
          <a:blip r:embed="rId6"/>
          <a:stretch>
            <a:fillRect/>
          </a:stretch>
        </p:blipFill>
        <p:spPr>
          <a:xfrm>
            <a:off x="3445913" y="4428347"/>
            <a:ext cx="2213040" cy="1457070"/>
          </a:xfrm>
          <a:prstGeom prst="rect">
            <a:avLst/>
          </a:prstGeom>
        </p:spPr>
      </p:pic>
      <p:pic>
        <p:nvPicPr>
          <p:cNvPr id="17" name="Image 16"/>
          <p:cNvPicPr>
            <a:picLocks noChangeAspect="1"/>
          </p:cNvPicPr>
          <p:nvPr/>
        </p:nvPicPr>
        <p:blipFill>
          <a:blip r:embed="rId6"/>
          <a:stretch>
            <a:fillRect/>
          </a:stretch>
        </p:blipFill>
        <p:spPr>
          <a:xfrm>
            <a:off x="10214655" y="4932056"/>
            <a:ext cx="1381923" cy="909861"/>
          </a:xfrm>
          <a:prstGeom prst="rect">
            <a:avLst/>
          </a:prstGeom>
        </p:spPr>
      </p:pic>
      <p:sp>
        <p:nvSpPr>
          <p:cNvPr id="20" name="Flèche droite 19"/>
          <p:cNvSpPr/>
          <p:nvPr/>
        </p:nvSpPr>
        <p:spPr>
          <a:xfrm rot="5400000">
            <a:off x="10278001" y="3198203"/>
            <a:ext cx="1035854" cy="96058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rot="2566503">
            <a:off x="4842162" y="2293914"/>
            <a:ext cx="858982" cy="171671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30315" y="3274856"/>
            <a:ext cx="4633717" cy="646331"/>
          </a:xfrm>
          <a:prstGeom prst="rect">
            <a:avLst/>
          </a:prstGeom>
          <a:noFill/>
        </p:spPr>
        <p:txBody>
          <a:bodyPr wrap="square" rtlCol="0">
            <a:spAutoFit/>
          </a:bodyPr>
          <a:lstStyle/>
          <a:p>
            <a:r>
              <a:rPr lang="fr-FR" dirty="0" smtClean="0"/>
              <a:t>VEMS diminué mais CVF « normale » =</a:t>
            </a:r>
          </a:p>
          <a:p>
            <a:r>
              <a:rPr lang="fr-FR" dirty="0" smtClean="0"/>
              <a:t>VEMS/CVF &lt; 0,7 = Trouble </a:t>
            </a:r>
            <a:r>
              <a:rPr lang="fr-FR" b="1" dirty="0" smtClean="0"/>
              <a:t>OBSTRUCTIF</a:t>
            </a:r>
            <a:endParaRPr lang="fr-FR" b="1" dirty="0"/>
          </a:p>
        </p:txBody>
      </p:sp>
      <p:sp>
        <p:nvSpPr>
          <p:cNvPr id="23" name="ZoneTexte 22"/>
          <p:cNvSpPr txBox="1"/>
          <p:nvPr/>
        </p:nvSpPr>
        <p:spPr>
          <a:xfrm>
            <a:off x="6643508" y="3295107"/>
            <a:ext cx="4235045" cy="1200329"/>
          </a:xfrm>
          <a:prstGeom prst="rect">
            <a:avLst/>
          </a:prstGeom>
          <a:noFill/>
        </p:spPr>
        <p:txBody>
          <a:bodyPr wrap="square" rtlCol="0">
            <a:spAutoFit/>
          </a:bodyPr>
          <a:lstStyle/>
          <a:p>
            <a:r>
              <a:rPr lang="fr-FR" dirty="0" smtClean="0"/>
              <a:t>VEMS diminué et CVF diminuée « dans les mêmes proportions » / VEMS/CVF =ou&gt;0,7 = suspicion de trouble </a:t>
            </a:r>
            <a:r>
              <a:rPr lang="fr-FR" b="1" dirty="0" smtClean="0"/>
              <a:t>RESTRICTIF</a:t>
            </a:r>
            <a:endParaRPr lang="fr-FR" b="1" dirty="0"/>
          </a:p>
        </p:txBody>
      </p:sp>
    </p:spTree>
    <p:extLst>
      <p:ext uri="{BB962C8B-B14F-4D97-AF65-F5344CB8AC3E}">
        <p14:creationId xmlns:p14="http://schemas.microsoft.com/office/powerpoint/2010/main" val="208411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93994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bg2">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6" name="Rectangle à coins arrondis 5"/>
          <p:cNvSpPr/>
          <p:nvPr/>
        </p:nvSpPr>
        <p:spPr>
          <a:xfrm>
            <a:off x="1120001" y="4083215"/>
            <a:ext cx="9778908" cy="2169803"/>
          </a:xfrm>
          <a:prstGeom prst="roundRect">
            <a:avLst/>
          </a:prstGeom>
          <a:solidFill>
            <a:schemeClr val="tx1">
              <a:alpha val="4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à coins arrondis 3"/>
          <p:cNvSpPr/>
          <p:nvPr/>
        </p:nvSpPr>
        <p:spPr>
          <a:xfrm>
            <a:off x="591174" y="1907177"/>
            <a:ext cx="10703843" cy="2107474"/>
          </a:xfrm>
          <a:prstGeom prst="roundRect">
            <a:avLst/>
          </a:prstGeom>
          <a:solidFill>
            <a:schemeClr val="tx1">
              <a:lumMod val="85000"/>
              <a:alpha val="4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591174" y="1838613"/>
            <a:ext cx="10624128" cy="2082510"/>
          </a:xfrm>
          <a:noFill/>
        </p:spPr>
        <p:txBody>
          <a:bodyPr>
            <a:normAutofit/>
          </a:bodyPr>
          <a:lstStyle/>
          <a:p>
            <a:pPr algn="just"/>
            <a:r>
              <a:rPr lang="fr-FR" sz="44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Enquête de pratique de la spirométrie dans les services de santé au travail de l’ancienne région Poitou-Charentes</a:t>
            </a:r>
            <a:endParaRPr lang="fr-FR"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Espace réservé du contenu 4"/>
          <p:cNvSpPr>
            <a:spLocks noGrp="1"/>
          </p:cNvSpPr>
          <p:nvPr>
            <p:ph idx="1"/>
          </p:nvPr>
        </p:nvSpPr>
        <p:spPr>
          <a:xfrm>
            <a:off x="1120001" y="4341091"/>
            <a:ext cx="9695781" cy="1835871"/>
          </a:xfrm>
        </p:spPr>
        <p:txBody>
          <a:bodyPr>
            <a:normAutofit lnSpcReduction="10000"/>
          </a:bodyPr>
          <a:lstStyle/>
          <a:p>
            <a:pPr marL="0" indent="0" algn="just">
              <a:buNone/>
            </a:pPr>
            <a:r>
              <a:rPr lang="fr-FR" b="1" dirty="0" smtClean="0">
                <a:solidFill>
                  <a:srgbClr val="00133A"/>
                </a:solidFill>
                <a:latin typeface="Arial" panose="020B0604020202020204" pitchFamily="34" charset="0"/>
                <a:cs typeface="Arial" panose="020B0604020202020204" pitchFamily="34" charset="0"/>
              </a:rPr>
              <a:t>Thèse soutenue publiquement le 28 septembre 2018 par Sophie KROMPHOLTZ</a:t>
            </a:r>
          </a:p>
          <a:p>
            <a:pPr marL="0" indent="0">
              <a:buNone/>
            </a:pPr>
            <a:endParaRPr lang="fr-FR" b="1" dirty="0" smtClean="0">
              <a:solidFill>
                <a:srgbClr val="00133A"/>
              </a:solidFill>
              <a:latin typeface="Arial" panose="020B0604020202020204" pitchFamily="34" charset="0"/>
              <a:cs typeface="Arial" panose="020B0604020202020204" pitchFamily="34" charset="0"/>
            </a:endParaRPr>
          </a:p>
          <a:p>
            <a:pPr marL="0" indent="0">
              <a:buNone/>
            </a:pPr>
            <a:r>
              <a:rPr lang="fr-FR" b="1" dirty="0" smtClean="0">
                <a:solidFill>
                  <a:srgbClr val="00133A"/>
                </a:solidFill>
                <a:latin typeface="Arial" panose="020B0604020202020204" pitchFamily="34" charset="0"/>
                <a:cs typeface="Arial" panose="020B0604020202020204" pitchFamily="34" charset="0"/>
              </a:rPr>
              <a:t>Dirigée par le Docteur Audrey WATRIN</a:t>
            </a:r>
            <a:endParaRPr lang="fr-FR" b="1" dirty="0">
              <a:solidFill>
                <a:srgbClr val="00133A"/>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4" cstate="print"/>
          <a:stretch>
            <a:fillRect/>
          </a:stretch>
        </p:blipFill>
        <p:spPr>
          <a:xfrm>
            <a:off x="10207971" y="213012"/>
            <a:ext cx="774066" cy="1177925"/>
          </a:xfrm>
          <a:prstGeom prst="rect">
            <a:avLst/>
          </a:prstGeom>
        </p:spPr>
      </p:pic>
      <p:pic>
        <p:nvPicPr>
          <p:cNvPr id="3" name="Image 2"/>
          <p:cNvPicPr>
            <a:picLocks noChangeAspect="1"/>
          </p:cNvPicPr>
          <p:nvPr/>
        </p:nvPicPr>
        <p:blipFill>
          <a:blip r:embed="rId5" cstate="print"/>
          <a:stretch>
            <a:fillRect/>
          </a:stretch>
        </p:blipFill>
        <p:spPr>
          <a:xfrm>
            <a:off x="807475" y="311851"/>
            <a:ext cx="1396105" cy="1079086"/>
          </a:xfrm>
          <a:prstGeom prst="rect">
            <a:avLst/>
          </a:prstGeom>
          <a:noFill/>
        </p:spPr>
      </p:pic>
    </p:spTree>
    <p:extLst>
      <p:ext uri="{BB962C8B-B14F-4D97-AF65-F5344CB8AC3E}">
        <p14:creationId xmlns:p14="http://schemas.microsoft.com/office/powerpoint/2010/main" val="388253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Objectifs de l’enquête</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2506662"/>
            <a:ext cx="11252201" cy="3432584"/>
          </a:xfrm>
        </p:spPr>
        <p:txBody>
          <a:bodyPr>
            <a:normAutofit/>
          </a:bodyPr>
          <a:lstStyle/>
          <a:p>
            <a:pPr>
              <a:lnSpc>
                <a:spcPct val="150000"/>
              </a:lnSpc>
            </a:pPr>
            <a:r>
              <a:rPr lang="fr-FR" sz="2400" dirty="0" smtClean="0">
                <a:latin typeface="Arial" panose="020B0604020202020204" pitchFamily="34" charset="0"/>
                <a:cs typeface="Arial" panose="020B0604020202020204" pitchFamily="34" charset="0"/>
              </a:rPr>
              <a:t>Observer les indications, la fréquence de recours et les modalités pratiques de réalisation de la spirométrie par les médecins du </a:t>
            </a:r>
            <a:r>
              <a:rPr lang="fr-FR" sz="2400" dirty="0" smtClean="0">
                <a:latin typeface="Arial" panose="020B0604020202020204" pitchFamily="34" charset="0"/>
                <a:cs typeface="Arial" panose="020B0604020202020204" pitchFamily="34" charset="0"/>
              </a:rPr>
              <a:t>travail (pourquoi ? Qui fait ? À quelle fréque</a:t>
            </a:r>
            <a:r>
              <a:rPr lang="fr-FR" sz="2400" dirty="0" smtClean="0">
                <a:latin typeface="Arial" panose="020B0604020202020204" pitchFamily="34" charset="0"/>
                <a:cs typeface="Arial" panose="020B0604020202020204" pitchFamily="34" charset="0"/>
              </a:rPr>
              <a:t>nce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dirty="0" smtClean="0">
                <a:latin typeface="Arial" panose="020B0604020202020204" pitchFamily="34" charset="0"/>
                <a:cs typeface="Arial" panose="020B0604020202020204" pitchFamily="34" charset="0"/>
              </a:rPr>
              <a:t>Evaluer la qualité des examens réalisés en routine dans les </a:t>
            </a:r>
            <a:r>
              <a:rPr lang="fr-FR" sz="2400" dirty="0" smtClean="0">
                <a:latin typeface="Arial" panose="020B0604020202020204" pitchFamily="34" charset="0"/>
                <a:cs typeface="Arial" panose="020B0604020202020204" pitchFamily="34" charset="0"/>
              </a:rPr>
              <a:t>SST (comment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35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3437" y="448253"/>
            <a:ext cx="7620000" cy="974148"/>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Matériel et méthodes </a:t>
            </a:r>
            <a:r>
              <a:rPr lang="fr-FR" sz="4400" dirty="0">
                <a:solidFill>
                  <a:schemeClr val="accent3">
                    <a:lumMod val="50000"/>
                  </a:schemeClr>
                </a:solidFill>
                <a:latin typeface="Arial" panose="020B0604020202020204" pitchFamily="34" charset="0"/>
                <a:cs typeface="Arial" panose="020B0604020202020204" pitchFamily="34" charset="0"/>
              </a:rPr>
              <a:t>: </a:t>
            </a:r>
            <a:r>
              <a:rPr lang="fr-FR" sz="4400" dirty="0" smtClean="0">
                <a:latin typeface="Arial" panose="020B0604020202020204" pitchFamily="34" charset="0"/>
                <a:cs typeface="Arial" panose="020B0604020202020204" pitchFamily="34" charset="0"/>
              </a:rPr>
              <a:t/>
            </a:r>
            <a:br>
              <a:rPr lang="fr-FR" sz="4400" dirty="0" smtClean="0">
                <a:latin typeface="Arial" panose="020B0604020202020204" pitchFamily="34" charset="0"/>
                <a:cs typeface="Arial" panose="020B0604020202020204" pitchFamily="34" charset="0"/>
              </a:rPr>
            </a:br>
            <a:endParaRPr lang="fr-FR" sz="48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39932" y="1422401"/>
            <a:ext cx="11538858" cy="5200072"/>
          </a:xfrm>
        </p:spPr>
        <p:txBody>
          <a:bodyPr>
            <a:normAutofit lnSpcReduction="10000"/>
          </a:bodyPr>
          <a:lstStyle/>
          <a:p>
            <a:pPr marL="0" indent="0">
              <a:lnSpc>
                <a:spcPct val="150000"/>
              </a:lnSpc>
              <a:buNone/>
            </a:pPr>
            <a:r>
              <a:rPr lang="fr-FR" sz="3200" dirty="0" smtClean="0">
                <a:latin typeface="Arial" panose="020B0604020202020204" pitchFamily="34" charset="0"/>
                <a:cs typeface="Arial" panose="020B0604020202020204" pitchFamily="34" charset="0"/>
              </a:rPr>
              <a:t>Enquête </a:t>
            </a:r>
            <a:r>
              <a:rPr lang="fr-FR" sz="3200" dirty="0">
                <a:latin typeface="Arial" panose="020B0604020202020204" pitchFamily="34" charset="0"/>
                <a:cs typeface="Arial" panose="020B0604020202020204" pitchFamily="34" charset="0"/>
              </a:rPr>
              <a:t>transversale </a:t>
            </a:r>
            <a:r>
              <a:rPr lang="fr-FR" sz="3200" dirty="0" smtClean="0">
                <a:latin typeface="Arial" panose="020B0604020202020204" pitchFamily="34" charset="0"/>
                <a:cs typeface="Arial" panose="020B0604020202020204" pitchFamily="34" charset="0"/>
              </a:rPr>
              <a:t>descriptive</a:t>
            </a:r>
            <a:endParaRPr lang="fr-FR" sz="3600" dirty="0">
              <a:latin typeface="Arial" panose="020B0604020202020204" pitchFamily="34" charset="0"/>
              <a:cs typeface="Arial" panose="020B0604020202020204" pitchFamily="34" charset="0"/>
            </a:endParaRPr>
          </a:p>
          <a:p>
            <a:pPr marL="0" indent="0">
              <a:lnSpc>
                <a:spcPct val="150000"/>
              </a:lnSpc>
              <a:buNone/>
            </a:pPr>
            <a:r>
              <a:rPr lang="fr-FR" sz="3200" dirty="0">
                <a:latin typeface="Arial" panose="020B0604020202020204" pitchFamily="34" charset="0"/>
                <a:cs typeface="Arial" panose="020B0604020202020204" pitchFamily="34" charset="0"/>
              </a:rPr>
              <a:t>Q</a:t>
            </a:r>
            <a:r>
              <a:rPr lang="fr-FR" sz="3200" dirty="0" smtClean="0">
                <a:latin typeface="Arial" panose="020B0604020202020204" pitchFamily="34" charset="0"/>
                <a:cs typeface="Arial" panose="020B0604020202020204" pitchFamily="34" charset="0"/>
              </a:rPr>
              <a:t>uestionnaires envoyés à 182 médecins : </a:t>
            </a:r>
          </a:p>
          <a:p>
            <a:pPr lvl="1">
              <a:lnSpc>
                <a:spcPct val="150000"/>
              </a:lnSpc>
            </a:pPr>
            <a:r>
              <a:rPr lang="fr-FR" sz="2800" dirty="0" smtClean="0">
                <a:latin typeface="Arial" panose="020B0604020202020204" pitchFamily="34" charset="0"/>
                <a:cs typeface="Arial" panose="020B0604020202020204" pitchFamily="34" charset="0"/>
              </a:rPr>
              <a:t>Indications des spirométries faites dans les SST (et EFR prescrites)</a:t>
            </a:r>
          </a:p>
          <a:p>
            <a:pPr lvl="1">
              <a:lnSpc>
                <a:spcPct val="150000"/>
              </a:lnSpc>
            </a:pPr>
            <a:r>
              <a:rPr lang="fr-FR" sz="2800" dirty="0" smtClean="0">
                <a:latin typeface="Arial" panose="020B0604020202020204" pitchFamily="34" charset="0"/>
                <a:cs typeface="Arial" panose="020B0604020202020204" pitchFamily="34" charset="0"/>
              </a:rPr>
              <a:t>Opérateurs et matériel utilisé pour la spirométrie</a:t>
            </a:r>
          </a:p>
          <a:p>
            <a:pPr lvl="1">
              <a:lnSpc>
                <a:spcPct val="150000"/>
              </a:lnSpc>
            </a:pPr>
            <a:r>
              <a:rPr lang="fr-FR" sz="2800" dirty="0" smtClean="0">
                <a:latin typeface="Arial" panose="020B0604020202020204" pitchFamily="34" charset="0"/>
                <a:cs typeface="Arial" panose="020B0604020202020204" pitchFamily="34" charset="0"/>
              </a:rPr>
              <a:t>Contre-indications recherchées et conseils donnés avant spirométrie, durée moyenne de l’examen</a:t>
            </a:r>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2434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489527" y="3774637"/>
            <a:ext cx="11536219" cy="301409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881909" y="528039"/>
            <a:ext cx="7620000" cy="974148"/>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Matériel et méthodes </a:t>
            </a:r>
            <a:r>
              <a:rPr lang="fr-FR" sz="4400" dirty="0">
                <a:solidFill>
                  <a:schemeClr val="accent3">
                    <a:lumMod val="50000"/>
                  </a:schemeClr>
                </a:solidFill>
                <a:latin typeface="Arial" panose="020B0604020202020204" pitchFamily="34" charset="0"/>
                <a:cs typeface="Arial" panose="020B0604020202020204" pitchFamily="34" charset="0"/>
              </a:rPr>
              <a:t>: </a:t>
            </a:r>
            <a:r>
              <a:rPr lang="fr-FR" sz="4400" dirty="0" smtClean="0">
                <a:latin typeface="Arial" panose="020B0604020202020204" pitchFamily="34" charset="0"/>
                <a:cs typeface="Arial" panose="020B0604020202020204" pitchFamily="34" charset="0"/>
              </a:rPr>
              <a:t/>
            </a:r>
            <a:br>
              <a:rPr lang="fr-FR" sz="4400" dirty="0" smtClean="0">
                <a:latin typeface="Arial" panose="020B0604020202020204" pitchFamily="34" charset="0"/>
                <a:cs typeface="Arial" panose="020B0604020202020204" pitchFamily="34" charset="0"/>
              </a:rPr>
            </a:br>
            <a:endParaRPr lang="fr-FR" sz="48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212132"/>
            <a:ext cx="11065165" cy="5200072"/>
          </a:xfrm>
        </p:spPr>
        <p:txBody>
          <a:bodyPr>
            <a:normAutofit/>
          </a:bodyPr>
          <a:lstStyle/>
          <a:p>
            <a:pPr marL="0" indent="0">
              <a:lnSpc>
                <a:spcPct val="150000"/>
              </a:lnSpc>
              <a:buNone/>
            </a:pPr>
            <a:r>
              <a:rPr lang="fr-FR" sz="2400" dirty="0" smtClean="0">
                <a:latin typeface="Arial" panose="020B0604020202020204" pitchFamily="34" charset="0"/>
                <a:cs typeface="Arial" panose="020B0604020202020204" pitchFamily="34" charset="0"/>
              </a:rPr>
              <a:t>Evaluation qualité des spirométries réalisées dans les SST</a:t>
            </a:r>
          </a:p>
          <a:p>
            <a:pPr lvl="1">
              <a:lnSpc>
                <a:spcPct val="150000"/>
              </a:lnSpc>
            </a:pPr>
            <a:r>
              <a:rPr lang="fr-FR" sz="2400" dirty="0" smtClean="0">
                <a:latin typeface="Arial" panose="020B0604020202020204" pitchFamily="34" charset="0"/>
                <a:cs typeface="Arial" panose="020B0604020202020204" pitchFamily="34" charset="0"/>
              </a:rPr>
              <a:t>5 spirométries/médecin, évaluées par 2 pneumologues de manière indépendante</a:t>
            </a:r>
          </a:p>
          <a:p>
            <a:pPr lvl="1">
              <a:lnSpc>
                <a:spcPct val="150000"/>
              </a:lnSpc>
            </a:pPr>
            <a:r>
              <a:rPr lang="fr-FR" sz="2400" dirty="0" smtClean="0">
                <a:latin typeface="Arial" panose="020B0604020202020204" pitchFamily="34" charset="0"/>
                <a:cs typeface="Arial" panose="020B0604020202020204" pitchFamily="34" charset="0"/>
              </a:rPr>
              <a:t>De </a:t>
            </a:r>
            <a:r>
              <a:rPr lang="fr-FR" sz="2400" u="sng" dirty="0" smtClean="0">
                <a:latin typeface="Arial" panose="020B0604020202020204" pitchFamily="34" charset="0"/>
                <a:cs typeface="Arial" panose="020B0604020202020204" pitchFamily="34" charset="0"/>
              </a:rPr>
              <a:t>chaque boucle</a:t>
            </a:r>
            <a:r>
              <a:rPr lang="fr-FR" sz="2400" dirty="0" smtClean="0">
                <a:latin typeface="Arial" panose="020B0604020202020204" pitchFamily="34" charset="0"/>
                <a:cs typeface="Arial" panose="020B0604020202020204" pitchFamily="34" charset="0"/>
              </a:rPr>
              <a:t> : </a:t>
            </a:r>
          </a:p>
          <a:p>
            <a:pPr lvl="1">
              <a:lnSpc>
                <a:spcPct val="150000"/>
              </a:lnSpc>
            </a:pPr>
            <a:endParaRPr lang="fr-FR" sz="2800"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a:p>
        </p:txBody>
      </p:sp>
      <p:pic>
        <p:nvPicPr>
          <p:cNvPr id="4"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510"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605"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1700"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233539" y="5084567"/>
            <a:ext cx="1759131" cy="523220"/>
          </a:xfrm>
          <a:prstGeom prst="rect">
            <a:avLst/>
          </a:prstGeom>
          <a:noFill/>
        </p:spPr>
        <p:txBody>
          <a:bodyPr wrap="square" rtlCol="0">
            <a:spAutoFit/>
          </a:bodyPr>
          <a:lstStyle/>
          <a:p>
            <a:r>
              <a:rPr lang="fr-FR" sz="2800" b="1" dirty="0" smtClean="0">
                <a:solidFill>
                  <a:srgbClr val="FF0000"/>
                </a:solidFill>
                <a:latin typeface="Arial" panose="020B0604020202020204" pitchFamily="34" charset="0"/>
                <a:cs typeface="Arial" panose="020B0604020202020204" pitchFamily="34" charset="0"/>
              </a:rPr>
              <a:t>Boucle 1</a:t>
            </a:r>
            <a:endParaRPr lang="fr-FR" sz="2800" b="1" dirty="0">
              <a:solidFill>
                <a:srgbClr val="FF0000"/>
              </a:solidFill>
              <a:latin typeface="Arial" panose="020B0604020202020204" pitchFamily="34" charset="0"/>
              <a:cs typeface="Arial" panose="020B0604020202020204" pitchFamily="34" charset="0"/>
            </a:endParaRPr>
          </a:p>
        </p:txBody>
      </p:sp>
      <p:sp>
        <p:nvSpPr>
          <p:cNvPr id="8" name="ZoneTexte 7"/>
          <p:cNvSpPr txBox="1"/>
          <p:nvPr/>
        </p:nvSpPr>
        <p:spPr>
          <a:xfrm>
            <a:off x="7583974" y="5084567"/>
            <a:ext cx="1729950" cy="523220"/>
          </a:xfrm>
          <a:prstGeom prst="rect">
            <a:avLst/>
          </a:prstGeom>
          <a:noFill/>
        </p:spPr>
        <p:txBody>
          <a:bodyPr wrap="square" rtlCol="0">
            <a:spAutoFit/>
          </a:bodyPr>
          <a:lstStyle/>
          <a:p>
            <a:r>
              <a:rPr lang="fr-FR" sz="2800" b="1" dirty="0" smtClean="0">
                <a:solidFill>
                  <a:schemeClr val="accent6">
                    <a:lumMod val="75000"/>
                  </a:schemeClr>
                </a:solidFill>
                <a:latin typeface="Arial" panose="020B0604020202020204" pitchFamily="34" charset="0"/>
                <a:cs typeface="Arial" panose="020B0604020202020204" pitchFamily="34" charset="0"/>
              </a:rPr>
              <a:t>Boucle 2</a:t>
            </a:r>
            <a:endParaRPr lang="fr-FR" sz="2800" b="1" dirty="0">
              <a:solidFill>
                <a:schemeClr val="accent6">
                  <a:lumMod val="75000"/>
                </a:schemeClr>
              </a:solidFill>
              <a:latin typeface="Arial" panose="020B0604020202020204" pitchFamily="34" charset="0"/>
              <a:cs typeface="Arial" panose="020B0604020202020204" pitchFamily="34" charset="0"/>
            </a:endParaRPr>
          </a:p>
        </p:txBody>
      </p:sp>
      <p:sp>
        <p:nvSpPr>
          <p:cNvPr id="9" name="ZoneTexte 8"/>
          <p:cNvSpPr txBox="1"/>
          <p:nvPr/>
        </p:nvSpPr>
        <p:spPr>
          <a:xfrm>
            <a:off x="10054307" y="5084567"/>
            <a:ext cx="1720583" cy="523220"/>
          </a:xfrm>
          <a:prstGeom prst="rect">
            <a:avLst/>
          </a:prstGeom>
          <a:noFill/>
        </p:spPr>
        <p:txBody>
          <a:bodyPr wrap="square" rtlCol="0">
            <a:spAutoFit/>
          </a:bodyPr>
          <a:lstStyle/>
          <a:p>
            <a:r>
              <a:rPr lang="fr-FR" sz="2800" b="1" dirty="0" smtClean="0">
                <a:solidFill>
                  <a:srgbClr val="002060"/>
                </a:solidFill>
                <a:latin typeface="Arial" panose="020B0604020202020204" pitchFamily="34" charset="0"/>
                <a:cs typeface="Arial" panose="020B0604020202020204" pitchFamily="34" charset="0"/>
              </a:rPr>
              <a:t>Boucle 3</a:t>
            </a:r>
            <a:endParaRPr lang="fr-FR" sz="2800" b="1" dirty="0">
              <a:solidFill>
                <a:srgbClr val="002060"/>
              </a:solidFill>
              <a:latin typeface="Arial" panose="020B0604020202020204" pitchFamily="34" charset="0"/>
              <a:cs typeface="Arial" panose="020B0604020202020204" pitchFamily="34" charset="0"/>
            </a:endParaRPr>
          </a:p>
        </p:txBody>
      </p:sp>
      <p:sp>
        <p:nvSpPr>
          <p:cNvPr id="10" name="Accolade fermante 9"/>
          <p:cNvSpPr/>
          <p:nvPr/>
        </p:nvSpPr>
        <p:spPr>
          <a:xfrm rot="10800000">
            <a:off x="3731072" y="4452519"/>
            <a:ext cx="822456" cy="1959684"/>
          </a:xfrm>
          <a:prstGeom prst="rightBrace">
            <a:avLst/>
          </a:prstGeom>
          <a:ln w="57150">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 name="ZoneTexte 10"/>
          <p:cNvSpPr txBox="1"/>
          <p:nvPr/>
        </p:nvSpPr>
        <p:spPr>
          <a:xfrm>
            <a:off x="757783" y="5170751"/>
            <a:ext cx="2770508"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1 spirométrie =</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810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457309" y="3888637"/>
            <a:ext cx="11540728" cy="2915079"/>
          </a:xfrm>
          <a:prstGeom prst="rect">
            <a:avLst/>
          </a:prstGeom>
        </p:spPr>
      </p:pic>
      <p:sp>
        <p:nvSpPr>
          <p:cNvPr id="2" name="Titre 1"/>
          <p:cNvSpPr>
            <a:spLocks noGrp="1"/>
          </p:cNvSpPr>
          <p:nvPr>
            <p:ph type="title"/>
          </p:nvPr>
        </p:nvSpPr>
        <p:spPr>
          <a:xfrm>
            <a:off x="1809795" y="528039"/>
            <a:ext cx="7620000" cy="974148"/>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Matériel et méthodes </a:t>
            </a:r>
            <a:r>
              <a:rPr lang="fr-FR" sz="4400" dirty="0">
                <a:solidFill>
                  <a:schemeClr val="accent3">
                    <a:lumMod val="50000"/>
                  </a:schemeClr>
                </a:solidFill>
                <a:latin typeface="Arial" panose="020B0604020202020204" pitchFamily="34" charset="0"/>
                <a:cs typeface="Arial" panose="020B0604020202020204" pitchFamily="34" charset="0"/>
              </a:rPr>
              <a:t>: </a:t>
            </a:r>
            <a:r>
              <a:rPr lang="fr-FR" sz="4400" dirty="0" smtClean="0">
                <a:latin typeface="Arial" panose="020B0604020202020204" pitchFamily="34" charset="0"/>
                <a:cs typeface="Arial" panose="020B0604020202020204" pitchFamily="34" charset="0"/>
              </a:rPr>
              <a:t/>
            </a:r>
            <a:br>
              <a:rPr lang="fr-FR" sz="4400" dirty="0" smtClean="0">
                <a:latin typeface="Arial" panose="020B0604020202020204" pitchFamily="34" charset="0"/>
                <a:cs typeface="Arial" panose="020B0604020202020204" pitchFamily="34" charset="0"/>
              </a:rPr>
            </a:br>
            <a:endParaRPr lang="fr-FR" sz="48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212132"/>
            <a:ext cx="11065165" cy="5200072"/>
          </a:xfrm>
        </p:spPr>
        <p:txBody>
          <a:bodyPr>
            <a:normAutofit/>
          </a:bodyPr>
          <a:lstStyle/>
          <a:p>
            <a:pPr marL="0" indent="0">
              <a:lnSpc>
                <a:spcPct val="150000"/>
              </a:lnSpc>
              <a:buNone/>
            </a:pPr>
            <a:r>
              <a:rPr lang="fr-FR" sz="2400" dirty="0" smtClean="0">
                <a:latin typeface="Arial" panose="020B0604020202020204" pitchFamily="34" charset="0"/>
                <a:cs typeface="Arial" panose="020B0604020202020204" pitchFamily="34" charset="0"/>
              </a:rPr>
              <a:t>Evaluation qualité des spirométries réalisées dans les SST</a:t>
            </a:r>
          </a:p>
          <a:p>
            <a:pPr lvl="1">
              <a:lnSpc>
                <a:spcPct val="150000"/>
              </a:lnSpc>
            </a:pPr>
            <a:r>
              <a:rPr lang="fr-FR" sz="2400" dirty="0" smtClean="0">
                <a:latin typeface="Arial" panose="020B0604020202020204" pitchFamily="34" charset="0"/>
                <a:cs typeface="Arial" panose="020B0604020202020204" pitchFamily="34" charset="0"/>
              </a:rPr>
              <a:t>5 spirométries/médecin, évaluées par 2 pneumologues de manière indépendante</a:t>
            </a:r>
          </a:p>
          <a:p>
            <a:pPr lvl="1">
              <a:lnSpc>
                <a:spcPct val="150000"/>
              </a:lnSpc>
            </a:pPr>
            <a:r>
              <a:rPr lang="fr-FR" sz="2400" dirty="0">
                <a:latin typeface="Arial" panose="020B0604020202020204" pitchFamily="34" charset="0"/>
                <a:cs typeface="Arial" panose="020B0604020202020204" pitchFamily="34" charset="0"/>
              </a:rPr>
              <a:t>De la répétabilité </a:t>
            </a:r>
            <a:r>
              <a:rPr lang="fr-FR" sz="2400" dirty="0" smtClean="0">
                <a:latin typeface="Arial" panose="020B0604020202020204" pitchFamily="34" charset="0"/>
                <a:cs typeface="Arial" panose="020B0604020202020204" pitchFamily="34" charset="0"/>
              </a:rPr>
              <a:t>de </a:t>
            </a:r>
            <a:r>
              <a:rPr lang="fr-FR" sz="2400" u="sng" dirty="0" smtClean="0">
                <a:latin typeface="Arial" panose="020B0604020202020204" pitchFamily="34" charset="0"/>
                <a:cs typeface="Arial" panose="020B0604020202020204" pitchFamily="34" charset="0"/>
              </a:rPr>
              <a:t>chaque spirométrie</a:t>
            </a:r>
            <a:endParaRPr lang="fr-FR" sz="2400" u="sng" dirty="0">
              <a:latin typeface="Arial" panose="020B0604020202020204" pitchFamily="34" charset="0"/>
              <a:cs typeface="Arial" panose="020B0604020202020204" pitchFamily="34" charset="0"/>
            </a:endParaRPr>
          </a:p>
          <a:p>
            <a:pPr marL="457200" lvl="1" indent="0">
              <a:lnSpc>
                <a:spcPct val="150000"/>
              </a:lnSpc>
              <a:buNone/>
            </a:pPr>
            <a:endParaRPr lang="fr-FR" sz="2800"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a:p>
        </p:txBody>
      </p:sp>
      <p:pic>
        <p:nvPicPr>
          <p:cNvPr id="4"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510"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605"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1700"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233539" y="5084567"/>
            <a:ext cx="1759131" cy="523220"/>
          </a:xfrm>
          <a:prstGeom prst="rect">
            <a:avLst/>
          </a:prstGeom>
          <a:noFill/>
        </p:spPr>
        <p:txBody>
          <a:bodyPr wrap="square" rtlCol="0">
            <a:spAutoFit/>
          </a:bodyPr>
          <a:lstStyle/>
          <a:p>
            <a:r>
              <a:rPr lang="fr-FR" sz="2800" b="1" dirty="0" smtClean="0">
                <a:solidFill>
                  <a:srgbClr val="FF0000"/>
                </a:solidFill>
                <a:latin typeface="Arial" panose="020B0604020202020204" pitchFamily="34" charset="0"/>
                <a:cs typeface="Arial" panose="020B0604020202020204" pitchFamily="34" charset="0"/>
              </a:rPr>
              <a:t>Boucle 1</a:t>
            </a:r>
            <a:endParaRPr lang="fr-FR" sz="2800" b="1" dirty="0">
              <a:solidFill>
                <a:srgbClr val="FF0000"/>
              </a:solidFill>
              <a:latin typeface="Arial" panose="020B0604020202020204" pitchFamily="34" charset="0"/>
              <a:cs typeface="Arial" panose="020B0604020202020204" pitchFamily="34" charset="0"/>
            </a:endParaRPr>
          </a:p>
        </p:txBody>
      </p:sp>
      <p:sp>
        <p:nvSpPr>
          <p:cNvPr id="8" name="ZoneTexte 7"/>
          <p:cNvSpPr txBox="1"/>
          <p:nvPr/>
        </p:nvSpPr>
        <p:spPr>
          <a:xfrm>
            <a:off x="7583974" y="5084567"/>
            <a:ext cx="1729950" cy="523220"/>
          </a:xfrm>
          <a:prstGeom prst="rect">
            <a:avLst/>
          </a:prstGeom>
          <a:noFill/>
        </p:spPr>
        <p:txBody>
          <a:bodyPr wrap="square" rtlCol="0">
            <a:spAutoFit/>
          </a:bodyPr>
          <a:lstStyle/>
          <a:p>
            <a:r>
              <a:rPr lang="fr-FR" sz="2800" b="1" dirty="0" smtClean="0">
                <a:solidFill>
                  <a:schemeClr val="accent6">
                    <a:lumMod val="75000"/>
                  </a:schemeClr>
                </a:solidFill>
                <a:latin typeface="Arial" panose="020B0604020202020204" pitchFamily="34" charset="0"/>
                <a:cs typeface="Arial" panose="020B0604020202020204" pitchFamily="34" charset="0"/>
              </a:rPr>
              <a:t>Boucle 2</a:t>
            </a:r>
            <a:endParaRPr lang="fr-FR" sz="2800" b="1" dirty="0">
              <a:solidFill>
                <a:schemeClr val="accent6">
                  <a:lumMod val="75000"/>
                </a:schemeClr>
              </a:solidFill>
              <a:latin typeface="Arial" panose="020B0604020202020204" pitchFamily="34" charset="0"/>
              <a:cs typeface="Arial" panose="020B0604020202020204" pitchFamily="34" charset="0"/>
            </a:endParaRPr>
          </a:p>
        </p:txBody>
      </p:sp>
      <p:sp>
        <p:nvSpPr>
          <p:cNvPr id="9" name="ZoneTexte 8"/>
          <p:cNvSpPr txBox="1"/>
          <p:nvPr/>
        </p:nvSpPr>
        <p:spPr>
          <a:xfrm>
            <a:off x="10054307" y="5084567"/>
            <a:ext cx="1720583" cy="523220"/>
          </a:xfrm>
          <a:prstGeom prst="rect">
            <a:avLst/>
          </a:prstGeom>
          <a:noFill/>
        </p:spPr>
        <p:txBody>
          <a:bodyPr wrap="square" rtlCol="0">
            <a:spAutoFit/>
          </a:bodyPr>
          <a:lstStyle/>
          <a:p>
            <a:r>
              <a:rPr lang="fr-FR" sz="2800" b="1" dirty="0" smtClean="0">
                <a:solidFill>
                  <a:srgbClr val="002060"/>
                </a:solidFill>
                <a:latin typeface="Arial" panose="020B0604020202020204" pitchFamily="34" charset="0"/>
                <a:cs typeface="Arial" panose="020B0604020202020204" pitchFamily="34" charset="0"/>
              </a:rPr>
              <a:t>Boucle 3</a:t>
            </a:r>
            <a:endParaRPr lang="fr-FR" sz="2800" b="1" dirty="0">
              <a:solidFill>
                <a:srgbClr val="002060"/>
              </a:solidFill>
              <a:latin typeface="Arial" panose="020B0604020202020204" pitchFamily="34" charset="0"/>
              <a:cs typeface="Arial" panose="020B0604020202020204" pitchFamily="34" charset="0"/>
            </a:endParaRPr>
          </a:p>
        </p:txBody>
      </p:sp>
      <p:sp>
        <p:nvSpPr>
          <p:cNvPr id="10" name="Accolade fermante 9"/>
          <p:cNvSpPr/>
          <p:nvPr/>
        </p:nvSpPr>
        <p:spPr>
          <a:xfrm rot="10800000">
            <a:off x="3731072" y="4452519"/>
            <a:ext cx="822456" cy="1959684"/>
          </a:xfrm>
          <a:prstGeom prst="rightBrace">
            <a:avLst/>
          </a:prstGeom>
          <a:ln w="57150">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 name="ZoneTexte 10"/>
          <p:cNvSpPr txBox="1"/>
          <p:nvPr/>
        </p:nvSpPr>
        <p:spPr>
          <a:xfrm>
            <a:off x="757783" y="5170751"/>
            <a:ext cx="2770508"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1 spirométrie =</a:t>
            </a:r>
            <a:endParaRPr lang="fr-FR" sz="2800" b="1" dirty="0">
              <a:latin typeface="Arial" panose="020B0604020202020204" pitchFamily="34" charset="0"/>
              <a:cs typeface="Arial" panose="020B0604020202020204" pitchFamily="34" charset="0"/>
            </a:endParaRPr>
          </a:p>
        </p:txBody>
      </p:sp>
      <p:sp>
        <p:nvSpPr>
          <p:cNvPr id="12" name="Double flèche horizontale 11"/>
          <p:cNvSpPr/>
          <p:nvPr/>
        </p:nvSpPr>
        <p:spPr>
          <a:xfrm>
            <a:off x="6292620" y="5432361"/>
            <a:ext cx="2307553" cy="1406188"/>
          </a:xfrm>
          <a:prstGeom prst="leftRightArrow">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spAutoFit/>
          </a:bodyPr>
          <a:lstStyle/>
          <a:p>
            <a:pPr algn="ctr"/>
            <a:r>
              <a:rPr lang="fr-FR" sz="2000" b="1" dirty="0" smtClean="0">
                <a:solidFill>
                  <a:srgbClr val="002060"/>
                </a:solidFill>
                <a:latin typeface="Arial" panose="020B0604020202020204" pitchFamily="34" charset="0"/>
                <a:cs typeface="Arial" panose="020B0604020202020204" pitchFamily="34" charset="0"/>
              </a:rPr>
              <a:t>Delta VEMS ≤ 150 </a:t>
            </a:r>
            <a:r>
              <a:rPr lang="fr-FR" sz="2000" b="1" dirty="0" err="1" smtClean="0">
                <a:solidFill>
                  <a:srgbClr val="002060"/>
                </a:solidFill>
                <a:latin typeface="Arial" panose="020B0604020202020204" pitchFamily="34" charset="0"/>
                <a:cs typeface="Arial" panose="020B0604020202020204" pitchFamily="34" charset="0"/>
              </a:rPr>
              <a:t>mL</a:t>
            </a:r>
            <a:r>
              <a:rPr lang="fr-FR" sz="2000" b="1" dirty="0" smtClean="0">
                <a:solidFill>
                  <a:srgbClr val="002060"/>
                </a:solidFill>
                <a:latin typeface="Arial" panose="020B0604020202020204" pitchFamily="34" charset="0"/>
                <a:cs typeface="Arial" panose="020B0604020202020204" pitchFamily="34" charset="0"/>
              </a:rPr>
              <a:t> </a:t>
            </a:r>
            <a:endParaRPr lang="fr-FR" sz="2000" b="1" dirty="0">
              <a:solidFill>
                <a:srgbClr val="002060"/>
              </a:solidFill>
              <a:latin typeface="Arial" panose="020B0604020202020204" pitchFamily="34" charset="0"/>
              <a:cs typeface="Arial" panose="020B0604020202020204" pitchFamily="34" charset="0"/>
            </a:endParaRPr>
          </a:p>
        </p:txBody>
      </p:sp>
      <p:sp>
        <p:nvSpPr>
          <p:cNvPr id="13" name="Double flèche horizontale 12"/>
          <p:cNvSpPr/>
          <p:nvPr/>
        </p:nvSpPr>
        <p:spPr>
          <a:xfrm>
            <a:off x="8982711" y="5405411"/>
            <a:ext cx="2307553" cy="1406188"/>
          </a:xfrm>
          <a:prstGeom prst="leftRightArrow">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spAutoFit/>
          </a:bodyPr>
          <a:lstStyle/>
          <a:p>
            <a:pPr algn="ctr"/>
            <a:r>
              <a:rPr lang="fr-FR" sz="2000" b="1" dirty="0" smtClean="0">
                <a:solidFill>
                  <a:srgbClr val="002060"/>
                </a:solidFill>
                <a:latin typeface="Arial" panose="020B0604020202020204" pitchFamily="34" charset="0"/>
                <a:cs typeface="Arial" panose="020B0604020202020204" pitchFamily="34" charset="0"/>
              </a:rPr>
              <a:t>Delta CVF  ≤ 150 </a:t>
            </a:r>
            <a:r>
              <a:rPr lang="fr-FR" sz="2000" b="1" dirty="0" err="1" smtClean="0">
                <a:solidFill>
                  <a:srgbClr val="002060"/>
                </a:solidFill>
                <a:latin typeface="Arial" panose="020B0604020202020204" pitchFamily="34" charset="0"/>
                <a:cs typeface="Arial" panose="020B0604020202020204" pitchFamily="34" charset="0"/>
              </a:rPr>
              <a:t>mL</a:t>
            </a:r>
            <a:r>
              <a:rPr lang="fr-FR" sz="2000" b="1" dirty="0" smtClean="0">
                <a:solidFill>
                  <a:srgbClr val="002060"/>
                </a:solidFill>
                <a:latin typeface="Arial" panose="020B0604020202020204" pitchFamily="34" charset="0"/>
                <a:cs typeface="Arial" panose="020B0604020202020204" pitchFamily="34" charset="0"/>
              </a:rPr>
              <a:t> </a:t>
            </a:r>
            <a:endParaRPr lang="fr-FR"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02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549672" y="3910572"/>
            <a:ext cx="11540728" cy="2859684"/>
          </a:xfrm>
          <a:prstGeom prst="rect">
            <a:avLst/>
          </a:prstGeom>
        </p:spPr>
      </p:pic>
      <p:sp>
        <p:nvSpPr>
          <p:cNvPr id="2" name="Titre 1"/>
          <p:cNvSpPr>
            <a:spLocks noGrp="1"/>
          </p:cNvSpPr>
          <p:nvPr>
            <p:ph type="title"/>
          </p:nvPr>
        </p:nvSpPr>
        <p:spPr>
          <a:xfrm>
            <a:off x="1809795" y="528039"/>
            <a:ext cx="7620000" cy="974148"/>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Matériel et méthodes </a:t>
            </a:r>
            <a:r>
              <a:rPr lang="fr-FR" sz="4400" dirty="0">
                <a:solidFill>
                  <a:schemeClr val="accent3">
                    <a:lumMod val="50000"/>
                  </a:schemeClr>
                </a:solidFill>
                <a:latin typeface="Arial" panose="020B0604020202020204" pitchFamily="34" charset="0"/>
                <a:cs typeface="Arial" panose="020B0604020202020204" pitchFamily="34" charset="0"/>
              </a:rPr>
              <a:t>: </a:t>
            </a:r>
            <a:r>
              <a:rPr lang="fr-FR" sz="4400" dirty="0" smtClean="0">
                <a:latin typeface="Arial" panose="020B0604020202020204" pitchFamily="34" charset="0"/>
                <a:cs typeface="Arial" panose="020B0604020202020204" pitchFamily="34" charset="0"/>
              </a:rPr>
              <a:t/>
            </a:r>
            <a:br>
              <a:rPr lang="fr-FR" sz="4400" dirty="0" smtClean="0">
                <a:latin typeface="Arial" panose="020B0604020202020204" pitchFamily="34" charset="0"/>
                <a:cs typeface="Arial" panose="020B0604020202020204" pitchFamily="34" charset="0"/>
              </a:rPr>
            </a:br>
            <a:endParaRPr lang="fr-FR" sz="48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212132"/>
            <a:ext cx="11065165" cy="5200072"/>
          </a:xfrm>
        </p:spPr>
        <p:txBody>
          <a:bodyPr>
            <a:normAutofit/>
          </a:bodyPr>
          <a:lstStyle/>
          <a:p>
            <a:pPr marL="0" indent="0">
              <a:lnSpc>
                <a:spcPct val="150000"/>
              </a:lnSpc>
              <a:buNone/>
            </a:pPr>
            <a:r>
              <a:rPr lang="fr-FR" dirty="0" smtClean="0">
                <a:latin typeface="Arial" panose="020B0604020202020204" pitchFamily="34" charset="0"/>
                <a:cs typeface="Arial" panose="020B0604020202020204" pitchFamily="34" charset="0"/>
              </a:rPr>
              <a:t>Evaluation qualité des spirométries réalisées dans les SST</a:t>
            </a:r>
          </a:p>
          <a:p>
            <a:pPr lvl="1">
              <a:lnSpc>
                <a:spcPct val="150000"/>
              </a:lnSpc>
            </a:pPr>
            <a:r>
              <a:rPr lang="fr-FR" sz="2800" dirty="0" smtClean="0">
                <a:latin typeface="Arial" panose="020B0604020202020204" pitchFamily="34" charset="0"/>
                <a:cs typeface="Arial" panose="020B0604020202020204" pitchFamily="34" charset="0"/>
              </a:rPr>
              <a:t>Si 1 seule boucle reçue mais 3 interprétables mentionnées sur le questionnaire :</a:t>
            </a:r>
          </a:p>
          <a:p>
            <a:pPr marL="457200" lvl="1" indent="0" algn="ctr">
              <a:lnSpc>
                <a:spcPct val="150000"/>
              </a:lnSpc>
              <a:buNone/>
            </a:pPr>
            <a:r>
              <a:rPr lang="fr-FR" sz="2800" dirty="0" smtClean="0">
                <a:latin typeface="Arial" panose="020B0604020202020204" pitchFamily="34" charset="0"/>
                <a:cs typeface="Arial" panose="020B0604020202020204" pitchFamily="34" charset="0"/>
              </a:rPr>
              <a:t> </a:t>
            </a:r>
            <a:r>
              <a:rPr lang="fr-FR" sz="2800" b="1" dirty="0" smtClean="0">
                <a:latin typeface="Arial" panose="020B0604020202020204" pitchFamily="34" charset="0"/>
                <a:cs typeface="Arial" panose="020B0604020202020204" pitchFamily="34" charset="0"/>
              </a:rPr>
              <a:t>« Ne se prononce pas »</a:t>
            </a: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a:p>
        </p:txBody>
      </p:sp>
      <p:pic>
        <p:nvPicPr>
          <p:cNvPr id="4"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510"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605"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associÃ©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1700" y="4255499"/>
            <a:ext cx="1943190" cy="235372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233539" y="5084567"/>
            <a:ext cx="1759131" cy="523220"/>
          </a:xfrm>
          <a:prstGeom prst="rect">
            <a:avLst/>
          </a:prstGeom>
          <a:noFill/>
        </p:spPr>
        <p:txBody>
          <a:bodyPr wrap="square" rtlCol="0">
            <a:spAutoFit/>
          </a:bodyPr>
          <a:lstStyle/>
          <a:p>
            <a:r>
              <a:rPr lang="fr-FR" sz="2800" b="1" dirty="0" smtClean="0">
                <a:solidFill>
                  <a:srgbClr val="FF0000"/>
                </a:solidFill>
                <a:latin typeface="Arial" panose="020B0604020202020204" pitchFamily="34" charset="0"/>
                <a:cs typeface="Arial" panose="020B0604020202020204" pitchFamily="34" charset="0"/>
              </a:rPr>
              <a:t>Boucle 1</a:t>
            </a:r>
            <a:endParaRPr lang="fr-FR" sz="2800" b="1" dirty="0">
              <a:solidFill>
                <a:srgbClr val="FF0000"/>
              </a:solidFill>
              <a:latin typeface="Arial" panose="020B0604020202020204" pitchFamily="34" charset="0"/>
              <a:cs typeface="Arial" panose="020B0604020202020204" pitchFamily="34" charset="0"/>
            </a:endParaRPr>
          </a:p>
        </p:txBody>
      </p:sp>
      <p:sp>
        <p:nvSpPr>
          <p:cNvPr id="10" name="Accolade fermante 9"/>
          <p:cNvSpPr/>
          <p:nvPr/>
        </p:nvSpPr>
        <p:spPr>
          <a:xfrm rot="10800000">
            <a:off x="3731072" y="4452519"/>
            <a:ext cx="822456" cy="1959684"/>
          </a:xfrm>
          <a:prstGeom prst="rightBrace">
            <a:avLst/>
          </a:prstGeom>
          <a:ln w="57150">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 name="ZoneTexte 10"/>
          <p:cNvSpPr txBox="1"/>
          <p:nvPr/>
        </p:nvSpPr>
        <p:spPr>
          <a:xfrm>
            <a:off x="757783" y="5170751"/>
            <a:ext cx="2770508"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1 spirométrie =</a:t>
            </a:r>
            <a:endParaRPr lang="fr-FR" sz="2800" b="1" dirty="0">
              <a:latin typeface="Arial" panose="020B0604020202020204" pitchFamily="34" charset="0"/>
              <a:cs typeface="Arial" panose="020B0604020202020204" pitchFamily="34" charset="0"/>
            </a:endParaRPr>
          </a:p>
        </p:txBody>
      </p:sp>
      <p:sp>
        <p:nvSpPr>
          <p:cNvPr id="14" name="ZoneTexte 13"/>
          <p:cNvSpPr txBox="1"/>
          <p:nvPr/>
        </p:nvSpPr>
        <p:spPr>
          <a:xfrm>
            <a:off x="7831601" y="4393232"/>
            <a:ext cx="1048801" cy="2215991"/>
          </a:xfrm>
          <a:prstGeom prst="rect">
            <a:avLst/>
          </a:prstGeom>
          <a:noFill/>
        </p:spPr>
        <p:txBody>
          <a:bodyPr wrap="square" rtlCol="0">
            <a:spAutoFit/>
          </a:bodyPr>
          <a:lstStyle/>
          <a:p>
            <a:r>
              <a:rPr lang="fr-FR" sz="13800" dirty="0">
                <a:solidFill>
                  <a:srgbClr val="002060"/>
                </a:solidFill>
                <a:latin typeface="Arial" panose="020B0604020202020204" pitchFamily="34" charset="0"/>
                <a:cs typeface="Arial" panose="020B0604020202020204" pitchFamily="34" charset="0"/>
              </a:rPr>
              <a:t>?</a:t>
            </a:r>
          </a:p>
        </p:txBody>
      </p:sp>
      <p:sp>
        <p:nvSpPr>
          <p:cNvPr id="15" name="ZoneTexte 14"/>
          <p:cNvSpPr txBox="1"/>
          <p:nvPr/>
        </p:nvSpPr>
        <p:spPr>
          <a:xfrm>
            <a:off x="10172317" y="4324365"/>
            <a:ext cx="1048801" cy="2215991"/>
          </a:xfrm>
          <a:prstGeom prst="rect">
            <a:avLst/>
          </a:prstGeom>
          <a:noFill/>
        </p:spPr>
        <p:txBody>
          <a:bodyPr wrap="square" rtlCol="0">
            <a:spAutoFit/>
          </a:bodyPr>
          <a:lstStyle/>
          <a:p>
            <a:r>
              <a:rPr lang="fr-FR" sz="138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8448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5103" y="1542473"/>
            <a:ext cx="8915400" cy="3777622"/>
          </a:xfrm>
        </p:spPr>
        <p:txBody>
          <a:bodyPr>
            <a:normAutofit/>
          </a:bodyPr>
          <a:lstStyle/>
          <a:p>
            <a:r>
              <a:rPr lang="fr-FR" sz="3200" b="1" dirty="0" smtClean="0">
                <a:solidFill>
                  <a:schemeClr val="accent3">
                    <a:lumMod val="50000"/>
                  </a:schemeClr>
                </a:solidFill>
                <a:latin typeface="Arial" panose="020B0604020202020204" pitchFamily="34" charset="0"/>
                <a:cs typeface="Arial" panose="020B0604020202020204" pitchFamily="34" charset="0"/>
              </a:rPr>
              <a:t>Introduction</a:t>
            </a:r>
            <a:r>
              <a:rPr lang="fr-FR" sz="3200" dirty="0" smtClean="0">
                <a:solidFill>
                  <a:schemeClr val="accent3">
                    <a:lumMod val="50000"/>
                  </a:schemeClr>
                </a:solidFill>
                <a:latin typeface="Arial" panose="020B0604020202020204" pitchFamily="34" charset="0"/>
                <a:cs typeface="Arial" panose="020B0604020202020204" pitchFamily="34" charset="0"/>
              </a:rPr>
              <a:t> : définitions EFR / spirométrie, critère qualité de la spirométrie, indications de la spirométrie en santé au travail</a:t>
            </a:r>
          </a:p>
          <a:p>
            <a:pPr marL="0" indent="0">
              <a:buNone/>
            </a:pPr>
            <a:endParaRPr lang="fr-FR" sz="3200" dirty="0" smtClean="0">
              <a:solidFill>
                <a:schemeClr val="accent3">
                  <a:lumMod val="50000"/>
                </a:schemeClr>
              </a:solidFill>
              <a:latin typeface="Arial" panose="020B0604020202020204" pitchFamily="34" charset="0"/>
              <a:cs typeface="Arial" panose="020B0604020202020204" pitchFamily="34" charset="0"/>
            </a:endParaRPr>
          </a:p>
          <a:p>
            <a:r>
              <a:rPr lang="fr-FR" sz="3200" b="1" dirty="0" smtClean="0">
                <a:solidFill>
                  <a:schemeClr val="accent3">
                    <a:lumMod val="50000"/>
                  </a:schemeClr>
                </a:solidFill>
                <a:latin typeface="Arial" panose="020B0604020202020204" pitchFamily="34" charset="0"/>
                <a:cs typeface="Arial" panose="020B0604020202020204" pitchFamily="34" charset="0"/>
              </a:rPr>
              <a:t>Enquête de pratique </a:t>
            </a:r>
            <a:r>
              <a:rPr lang="fr-FR" sz="3200" dirty="0" smtClean="0">
                <a:solidFill>
                  <a:schemeClr val="accent3">
                    <a:lumMod val="50000"/>
                  </a:schemeClr>
                </a:solidFill>
                <a:latin typeface="Arial" panose="020B0604020202020204" pitchFamily="34" charset="0"/>
                <a:cs typeface="Arial" panose="020B0604020202020204" pitchFamily="34" charset="0"/>
              </a:rPr>
              <a:t>de la spirométrie en santé au travail</a:t>
            </a:r>
            <a:endParaRPr lang="fr-FR" sz="32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87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3509" y="538321"/>
            <a:ext cx="6837219" cy="1325563"/>
          </a:xfrm>
        </p:spPr>
        <p:txBody>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Résultats</a:t>
            </a:r>
            <a:endParaRPr lang="fr-FR" dirty="0">
              <a:solidFill>
                <a:schemeClr val="accent3">
                  <a:lumMod val="50000"/>
                </a:schemeClr>
              </a:solidFill>
              <a:latin typeface="Arial" panose="020B0604020202020204" pitchFamily="34" charset="0"/>
              <a:cs typeface="Arial" panose="020B0604020202020204" pitchFamily="34" charset="0"/>
            </a:endParaRPr>
          </a:p>
        </p:txBody>
      </p:sp>
      <p:sp>
        <p:nvSpPr>
          <p:cNvPr id="3" name="ZoneTexte 2"/>
          <p:cNvSpPr txBox="1"/>
          <p:nvPr/>
        </p:nvSpPr>
        <p:spPr>
          <a:xfrm>
            <a:off x="932873" y="1395124"/>
            <a:ext cx="11028218" cy="1938992"/>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73 questionnaires recueillis :  33 (45,2%) médecins réalisent ou font réaliser des spirométries dans le </a:t>
            </a:r>
            <a:r>
              <a:rPr lang="fr-FR" sz="2400" dirty="0" smtClean="0">
                <a:latin typeface="Arial" panose="020B0604020202020204" pitchFamily="34" charset="0"/>
                <a:cs typeface="Arial" panose="020B0604020202020204" pitchFamily="34" charset="0"/>
              </a:rPr>
              <a:t>service</a:t>
            </a: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Fréquence de recours à la spirométrie </a:t>
            </a:r>
            <a:r>
              <a:rPr lang="fr-FR" sz="2400"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au moins 1x/semaine pour 64% des équipes en pratiquant</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1066162687"/>
              </p:ext>
            </p:extLst>
          </p:nvPr>
        </p:nvGraphicFramePr>
        <p:xfrm>
          <a:off x="2442623" y="3058818"/>
          <a:ext cx="7869382" cy="3694546"/>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2826327" y="3066472"/>
            <a:ext cx="738909"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186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873" y="73891"/>
            <a:ext cx="11767127" cy="979054"/>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L’amiante en tête des indications du dépistage</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89131957"/>
              </p:ext>
            </p:extLst>
          </p:nvPr>
        </p:nvGraphicFramePr>
        <p:xfrm>
          <a:off x="970747" y="1379086"/>
          <a:ext cx="9973415" cy="5026725"/>
        </p:xfrm>
        <a:graphic>
          <a:graphicData uri="http://schemas.openxmlformats.org/drawingml/2006/table">
            <a:tbl>
              <a:tblPr firstRow="1" firstCol="1" bandRow="1">
                <a:tableStyleId>{7E9639D4-E3E2-4D34-9284-5A2195B3D0D7}</a:tableStyleId>
              </a:tblPr>
              <a:tblGrid>
                <a:gridCol w="1679161"/>
                <a:gridCol w="1838036"/>
                <a:gridCol w="2408535"/>
                <a:gridCol w="306956"/>
                <a:gridCol w="305729"/>
                <a:gridCol w="301948"/>
                <a:gridCol w="944032"/>
                <a:gridCol w="387927"/>
                <a:gridCol w="1801091"/>
              </a:tblGrid>
              <a:tr h="898744">
                <a:tc gridSpan="4">
                  <a:txBody>
                    <a:bodyPr/>
                    <a:lstStyle/>
                    <a:p>
                      <a:pPr algn="just">
                        <a:lnSpc>
                          <a:spcPct val="150000"/>
                        </a:lnSpc>
                        <a:spcAft>
                          <a:spcPts val="0"/>
                        </a:spcAft>
                      </a:pPr>
                      <a:r>
                        <a:rPr lang="fr-FR" sz="2000" dirty="0">
                          <a:effectLst/>
                          <a:latin typeface="Arial" panose="020B0604020202020204" pitchFamily="34" charset="0"/>
                          <a:cs typeface="Arial" panose="020B0604020202020204" pitchFamily="34" charset="0"/>
                        </a:rPr>
                        <a:t>Facteurs </a:t>
                      </a:r>
                      <a:r>
                        <a:rPr lang="fr-FR" sz="2000" dirty="0" smtClean="0">
                          <a:effectLst/>
                          <a:latin typeface="Arial" panose="020B0604020202020204" pitchFamily="34" charset="0"/>
                          <a:cs typeface="Arial" panose="020B0604020202020204" pitchFamily="34" charset="0"/>
                        </a:rPr>
                        <a:t>d’exposition (cités &gt;</a:t>
                      </a:r>
                      <a:r>
                        <a:rPr lang="fr-FR" sz="2000" baseline="0" dirty="0" smtClean="0">
                          <a:effectLst/>
                          <a:latin typeface="Arial" panose="020B0604020202020204" pitchFamily="34" charset="0"/>
                          <a:cs typeface="Arial" panose="020B0604020202020204" pitchFamily="34" charset="0"/>
                        </a:rPr>
                        <a:t> 2 fois)</a:t>
                      </a:r>
                      <a:endParaRPr lang="fr-FR" sz="2000" dirty="0">
                        <a:effectLst/>
                        <a:latin typeface="Arial" panose="020B0604020202020204" pitchFamily="34" charset="0"/>
                        <a:cs typeface="Arial" panose="020B0604020202020204" pitchFamily="34" charset="0"/>
                      </a:endParaRPr>
                    </a:p>
                  </a:txBody>
                  <a:tcPr marL="39893" marR="39893" marT="0" marB="0">
                    <a:lnB w="6350" cap="flat" cmpd="sng" algn="ctr">
                      <a:noFill/>
                      <a:prstDash val="solid"/>
                      <a:miter lim="800000"/>
                    </a:lnB>
                    <a:solidFill>
                      <a:schemeClr val="accent3">
                        <a:lumMod val="50000"/>
                      </a:schemeClr>
                    </a:solidFill>
                  </a:tcPr>
                </a:tc>
                <a:tc hMerge="1">
                  <a:txBody>
                    <a:bodyPr/>
                    <a:lstStyle/>
                    <a:p>
                      <a:endParaRPr lang="fr-FR"/>
                    </a:p>
                  </a:txBody>
                  <a:tcPr/>
                </a:tc>
                <a:tc hMerge="1">
                  <a:txBody>
                    <a:bodyPr/>
                    <a:lstStyle/>
                    <a:p>
                      <a:endParaRPr lang="fr-FR"/>
                    </a:p>
                  </a:txBody>
                  <a:tcPr/>
                </a:tc>
                <a:tc hMerge="1">
                  <a:txBody>
                    <a:bodyPr/>
                    <a:lstStyle/>
                    <a:p>
                      <a:pPr>
                        <a:lnSpc>
                          <a:spcPct val="150000"/>
                        </a:lnSpc>
                        <a:spcAft>
                          <a:spcPts val="0"/>
                        </a:spcAft>
                      </a:pPr>
                      <a:endParaRPr lang="fr-FR" sz="1800" dirty="0">
                        <a:effectLst/>
                        <a:latin typeface="Arial" panose="020B0604020202020204" pitchFamily="34" charset="0"/>
                        <a:cs typeface="Arial" panose="020B0604020202020204" pitchFamily="34" charset="0"/>
                      </a:endParaRPr>
                    </a:p>
                  </a:txBody>
                  <a:tcPr marL="39893" marR="39893" marT="0" marB="0"/>
                </a:tc>
                <a:tc gridSpan="4">
                  <a:txBody>
                    <a:bodyPr/>
                    <a:lstStyle/>
                    <a:p>
                      <a:pPr>
                        <a:lnSpc>
                          <a:spcPct val="150000"/>
                        </a:lnSpc>
                        <a:spcAft>
                          <a:spcPts val="0"/>
                        </a:spcAft>
                      </a:pPr>
                      <a:r>
                        <a:rPr lang="fr-FR" sz="2000" dirty="0" smtClean="0">
                          <a:effectLst/>
                          <a:latin typeface="Arial" panose="020B0604020202020204" pitchFamily="34" charset="0"/>
                          <a:cs typeface="Arial" panose="020B0604020202020204" pitchFamily="34" charset="0"/>
                        </a:rPr>
                        <a:t>       Réponses</a:t>
                      </a:r>
                      <a:endParaRPr lang="fr-FR" sz="2000" dirty="0">
                        <a:effectLst/>
                        <a:latin typeface="Arial" panose="020B0604020202020204" pitchFamily="34" charset="0"/>
                        <a:cs typeface="Arial" panose="020B0604020202020204" pitchFamily="34" charset="0"/>
                      </a:endParaRPr>
                    </a:p>
                    <a:p>
                      <a:pPr algn="just">
                        <a:lnSpc>
                          <a:spcPct val="150000"/>
                        </a:lnSpc>
                        <a:spcAft>
                          <a:spcPts val="0"/>
                        </a:spcAft>
                      </a:pPr>
                      <a:r>
                        <a:rPr lang="fr-FR" sz="2000" dirty="0" smtClean="0">
                          <a:effectLst/>
                          <a:latin typeface="Arial" panose="020B0604020202020204" pitchFamily="34" charset="0"/>
                          <a:cs typeface="Arial" panose="020B0604020202020204" pitchFamily="34" charset="0"/>
                        </a:rPr>
                        <a:t>             (</a:t>
                      </a:r>
                      <a:r>
                        <a:rPr lang="fr-FR" sz="2000" dirty="0">
                          <a:effectLst/>
                          <a:latin typeface="Arial" panose="020B0604020202020204" pitchFamily="34" charset="0"/>
                          <a:cs typeface="Arial" panose="020B0604020202020204" pitchFamily="34" charset="0"/>
                        </a:rPr>
                        <a:t>N </a:t>
                      </a:r>
                      <a:r>
                        <a:rPr lang="fr-FR" sz="2000" dirty="0" smtClean="0">
                          <a:effectLst/>
                          <a:latin typeface="Arial" panose="020B0604020202020204" pitchFamily="34" charset="0"/>
                          <a:cs typeface="Arial" panose="020B0604020202020204" pitchFamily="34" charset="0"/>
                        </a:rPr>
                        <a:t>= 28</a:t>
                      </a:r>
                      <a:r>
                        <a:rPr lang="fr-FR" sz="2000" dirty="0">
                          <a:effectLst/>
                          <a:latin typeface="Arial" panose="020B0604020202020204" pitchFamily="34" charset="0"/>
                          <a:cs typeface="Arial" panose="020B0604020202020204" pitchFamily="34" charset="0"/>
                        </a:rPr>
                        <a:t>)</a:t>
                      </a:r>
                    </a:p>
                  </a:txBody>
                  <a:tcPr marL="39893" marR="39893" marT="0" marB="0">
                    <a:lnB w="6350" cap="flat" cmpd="sng" algn="ctr">
                      <a:noFill/>
                      <a:prstDash val="solid"/>
                      <a:miter lim="800000"/>
                    </a:lnB>
                    <a:solidFill>
                      <a:schemeClr val="accent3">
                        <a:lumMod val="5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a:lnSpc>
                          <a:spcPct val="150000"/>
                        </a:lnSpc>
                        <a:spcAft>
                          <a:spcPts val="0"/>
                        </a:spcAft>
                      </a:pPr>
                      <a:r>
                        <a:rPr lang="fr-FR" sz="2000" dirty="0">
                          <a:effectLst/>
                          <a:latin typeface="Arial" panose="020B0604020202020204" pitchFamily="34" charset="0"/>
                          <a:cs typeface="Arial" panose="020B0604020202020204" pitchFamily="34" charset="0"/>
                        </a:rPr>
                        <a:t>Pourcentages</a:t>
                      </a:r>
                    </a:p>
                    <a:p>
                      <a:pPr algn="r">
                        <a:lnSpc>
                          <a:spcPct val="150000"/>
                        </a:lnSpc>
                        <a:spcAft>
                          <a:spcPts val="0"/>
                        </a:spcAft>
                      </a:pPr>
                      <a:r>
                        <a:rPr lang="fr-FR" sz="2000" dirty="0">
                          <a:effectLst/>
                          <a:latin typeface="Arial" panose="020B0604020202020204" pitchFamily="34" charset="0"/>
                          <a:cs typeface="Arial" panose="020B0604020202020204" pitchFamily="34" charset="0"/>
                        </a:rPr>
                        <a:t>  (%) </a:t>
                      </a:r>
                    </a:p>
                  </a:txBody>
                  <a:tcPr marL="39893" marR="39893" marT="0" marB="0">
                    <a:lnB w="6350" cap="flat" cmpd="sng" algn="ctr">
                      <a:noFill/>
                      <a:prstDash val="solid"/>
                      <a:miter lim="800000"/>
                    </a:lnB>
                    <a:solidFill>
                      <a:schemeClr val="accent3">
                        <a:lumMod val="50000"/>
                      </a:schemeClr>
                    </a:solidFill>
                  </a:tcPr>
                </a:tc>
              </a:tr>
              <a:tr h="481601">
                <a:tc rowSpan="7">
                  <a:txBody>
                    <a:bodyPr/>
                    <a:lstStyle/>
                    <a:p>
                      <a:pPr algn="just">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Poussières </a:t>
                      </a:r>
                    </a:p>
                  </a:txBody>
                  <a:tcPr marL="39893" marR="39893" marT="0" marB="0">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Organiques </a:t>
                      </a:r>
                    </a:p>
                  </a:txBody>
                  <a:tcPr marL="39893" marR="39893" marT="0" marB="0">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just">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Farine </a:t>
                      </a:r>
                    </a:p>
                  </a:txBody>
                  <a:tcPr marL="39893" marR="39893" marT="0" marB="0">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r">
                        <a:lnSpc>
                          <a:spcPct val="150000"/>
                        </a:lnSpc>
                        <a:spcAft>
                          <a:spcPts val="0"/>
                        </a:spcAft>
                      </a:pPr>
                      <a:r>
                        <a:rPr lang="fr-FR" sz="2000" b="1" dirty="0" smtClean="0">
                          <a:solidFill>
                            <a:schemeClr val="accent3">
                              <a:lumMod val="50000"/>
                            </a:schemeClr>
                          </a:solidFill>
                          <a:effectLst/>
                          <a:latin typeface="Arial" panose="020B0604020202020204" pitchFamily="34" charset="0"/>
                          <a:cs typeface="Arial" panose="020B0604020202020204" pitchFamily="34" charset="0"/>
                        </a:rPr>
                        <a:t>10</a:t>
                      </a:r>
                      <a:endParaRPr lang="fr-FR" sz="2000" b="1" dirty="0">
                        <a:solidFill>
                          <a:schemeClr val="accent3">
                            <a:lumMod val="50000"/>
                          </a:schemeClr>
                        </a:solidFill>
                        <a:effectLst/>
                        <a:latin typeface="Arial" panose="020B0604020202020204" pitchFamily="34" charset="0"/>
                        <a:cs typeface="Arial" panose="020B0604020202020204" pitchFamily="34" charset="0"/>
                      </a:endParaRPr>
                    </a:p>
                  </a:txBody>
                  <a:tcPr marL="39893" marR="39893" marT="0" marB="0">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 37,7 %   </a:t>
                      </a:r>
                    </a:p>
                  </a:txBody>
                  <a:tcPr marL="39893" marR="39893" marT="0" marB="0">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4764">
                <a:tc vMerge="1">
                  <a:txBody>
                    <a:bodyPr/>
                    <a:lstStyle/>
                    <a:p>
                      <a:endParaRPr lang="fr-FR"/>
                    </a:p>
                  </a:txBody>
                  <a:tcPr/>
                </a:tc>
                <a:tc vMerge="1">
                  <a:txBody>
                    <a:bodyPr/>
                    <a:lstStyle/>
                    <a:p>
                      <a:endParaRPr lang="fr-FR"/>
                    </a:p>
                  </a:txBody>
                  <a:tcPr/>
                </a:tc>
                <a:tc gridSpan="4">
                  <a:txBody>
                    <a:bodyPr/>
                    <a:lstStyle/>
                    <a:p>
                      <a:pPr algn="just">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Bois  </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r">
                        <a:lnSpc>
                          <a:spcPct val="150000"/>
                        </a:lnSpc>
                        <a:spcAft>
                          <a:spcPts val="0"/>
                        </a:spcAft>
                      </a:pPr>
                      <a:r>
                        <a:rPr lang="fr-FR" sz="2000">
                          <a:solidFill>
                            <a:schemeClr val="accent3">
                              <a:lumMod val="50000"/>
                            </a:schemeClr>
                          </a:solidFill>
                          <a:effectLst/>
                          <a:latin typeface="Arial" panose="020B0604020202020204" pitchFamily="34" charset="0"/>
                          <a:cs typeface="Arial" panose="020B0604020202020204" pitchFamily="34" charset="0"/>
                        </a:rPr>
                        <a:t>7</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r">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25,0 %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9771">
                <a:tc vMerge="1">
                  <a:txBody>
                    <a:bodyPr/>
                    <a:lstStyle/>
                    <a:p>
                      <a:endParaRPr lang="fr-FR"/>
                    </a:p>
                  </a:txBody>
                  <a:tcPr/>
                </a:tc>
                <a:tc rowSpan="3">
                  <a:txBody>
                    <a:bodyPr/>
                    <a:lstStyle/>
                    <a:p>
                      <a:pPr algn="just">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Minérales </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Amiante</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12</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42,9 %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9372">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Silice</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10</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37,7 %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254">
                <a:tc vMerge="1">
                  <a:txBody>
                    <a:bodyPr/>
                    <a:lstStyle/>
                    <a:p>
                      <a:endParaRPr lang="fr-FR"/>
                    </a:p>
                  </a:txBody>
                  <a:tcPr/>
                </a:tc>
                <a:tc vMerge="1">
                  <a:txBody>
                    <a:bodyPr/>
                    <a:lstStyle/>
                    <a:p>
                      <a:endParaRPr lang="fr-FR"/>
                    </a:p>
                  </a:txBody>
                  <a:tcPr/>
                </a:tc>
                <a:tc gridSpan="5">
                  <a:txBody>
                    <a:bodyPr/>
                    <a:lstStyle/>
                    <a:p>
                      <a:pPr>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Poussières de chantier et /ou ciment </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r">
                        <a:lnSpc>
                          <a:spcPct val="150000"/>
                        </a:lnSpc>
                        <a:spcAft>
                          <a:spcPts val="0"/>
                        </a:spcAft>
                      </a:pPr>
                      <a:endParaRPr lang="fr-FR" sz="1800">
                        <a:effectLst/>
                        <a:latin typeface="Arial" panose="020B0604020202020204" pitchFamily="34" charset="0"/>
                        <a:cs typeface="Arial" panose="020B0604020202020204" pitchFamily="34" charset="0"/>
                      </a:endParaRPr>
                    </a:p>
                  </a:txBody>
                  <a:tcPr marL="39893" marR="39893" marT="0" marB="0"/>
                </a:tc>
                <a:tc>
                  <a:txBody>
                    <a:bodyPr/>
                    <a:lstStyle/>
                    <a:p>
                      <a:pPr algn="r">
                        <a:lnSpc>
                          <a:spcPct val="150000"/>
                        </a:lnSpc>
                        <a:spcAft>
                          <a:spcPts val="0"/>
                        </a:spcAft>
                      </a:pPr>
                      <a:r>
                        <a:rPr lang="fr-FR" sz="2000">
                          <a:solidFill>
                            <a:schemeClr val="accent3">
                              <a:lumMod val="50000"/>
                            </a:schemeClr>
                          </a:solidFill>
                          <a:effectLst/>
                          <a:latin typeface="Arial" panose="020B0604020202020204" pitchFamily="34" charset="0"/>
                          <a:cs typeface="Arial" panose="020B0604020202020204" pitchFamily="34" charset="0"/>
                        </a:rPr>
                        <a:t>5</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17,9 %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0297">
                <a:tc vMerge="1">
                  <a:txBody>
                    <a:bodyPr/>
                    <a:lstStyle/>
                    <a:p>
                      <a:endParaRPr lang="fr-FR"/>
                    </a:p>
                  </a:txBody>
                  <a:tcPr/>
                </a:tc>
                <a:tc rowSpan="2">
                  <a:txBody>
                    <a:bodyPr/>
                    <a:lstStyle/>
                    <a:p>
                      <a:pPr algn="just">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Métalliques </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just">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Fumées de soudage </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lnSpc>
                          <a:spcPct val="150000"/>
                        </a:lnSpc>
                        <a:spcAft>
                          <a:spcPts val="0"/>
                        </a:spcAft>
                      </a:pPr>
                      <a:endParaRPr lang="fr-FR" sz="2000" dirty="0">
                        <a:effectLst/>
                        <a:latin typeface="Arial" panose="020B0604020202020204" pitchFamily="34" charset="0"/>
                        <a:cs typeface="Arial" panose="020B0604020202020204" pitchFamily="34" charset="0"/>
                      </a:endParaRP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lnSpc>
                          <a:spcPct val="150000"/>
                        </a:lnSpc>
                        <a:spcAft>
                          <a:spcPts val="0"/>
                        </a:spcAft>
                      </a:pPr>
                      <a:endParaRPr lang="fr-FR" sz="2000" dirty="0">
                        <a:effectLst/>
                        <a:latin typeface="Arial" panose="020B0604020202020204" pitchFamily="34" charset="0"/>
                        <a:cs typeface="Arial" panose="020B0604020202020204" pitchFamily="34" charset="0"/>
                      </a:endParaRP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11</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39,3 %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1">
                <a:tc vMerge="1">
                  <a:txBody>
                    <a:bodyPr/>
                    <a:lstStyle/>
                    <a:p>
                      <a:endParaRPr lang="fr-FR"/>
                    </a:p>
                  </a:txBody>
                  <a:tcPr/>
                </a:tc>
                <a:tc vMerge="1">
                  <a:txBody>
                    <a:bodyPr/>
                    <a:lstStyle/>
                    <a:p>
                      <a:endParaRPr lang="fr-FR"/>
                    </a:p>
                  </a:txBody>
                  <a:tcPr/>
                </a:tc>
                <a:tc gridSpan="3">
                  <a:txBody>
                    <a:bodyPr/>
                    <a:lstStyle/>
                    <a:p>
                      <a:pPr algn="just">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Oxyde de fer </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lnSpc>
                          <a:spcPct val="150000"/>
                        </a:lnSpc>
                        <a:spcAft>
                          <a:spcPts val="0"/>
                        </a:spcAft>
                      </a:pPr>
                      <a:endParaRPr lang="fr-FR" sz="2000" dirty="0">
                        <a:effectLst/>
                        <a:latin typeface="Arial" panose="020B0604020202020204" pitchFamily="34" charset="0"/>
                        <a:cs typeface="Arial" panose="020B0604020202020204" pitchFamily="34" charset="0"/>
                      </a:endParaRP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lnSpc>
                          <a:spcPct val="150000"/>
                        </a:lnSpc>
                        <a:spcAft>
                          <a:spcPts val="0"/>
                        </a:spcAft>
                      </a:pPr>
                      <a:endParaRPr lang="fr-FR" sz="2000" dirty="0">
                        <a:effectLst/>
                        <a:latin typeface="Arial" panose="020B0604020202020204" pitchFamily="34" charset="0"/>
                        <a:cs typeface="Arial" panose="020B0604020202020204" pitchFamily="34" charset="0"/>
                      </a:endParaRP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7</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a:txBody>
                    <a:bodyPr/>
                    <a:lstStyle/>
                    <a:p>
                      <a:pPr algn="r">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25,0 %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4427">
                <a:tc gridSpan="2">
                  <a:txBody>
                    <a:bodyPr/>
                    <a:lstStyle/>
                    <a:p>
                      <a:pPr>
                        <a:lnSpc>
                          <a:spcPct val="150000"/>
                        </a:lnSpc>
                        <a:spcAft>
                          <a:spcPts val="0"/>
                        </a:spcAft>
                      </a:pPr>
                      <a:r>
                        <a:rPr lang="fr-FR" sz="2000" dirty="0">
                          <a:solidFill>
                            <a:schemeClr val="accent3">
                              <a:lumMod val="50000"/>
                            </a:schemeClr>
                          </a:solidFill>
                          <a:effectLst/>
                          <a:latin typeface="Arial" panose="020B0604020202020204" pitchFamily="34" charset="0"/>
                          <a:cs typeface="Arial" panose="020B0604020202020204" pitchFamily="34" charset="0"/>
                        </a:rPr>
                        <a:t>Autres facteurs d’exposition</a:t>
                      </a:r>
                    </a:p>
                  </a:txBody>
                  <a:tcPr marL="39893" marR="39893" marT="0" marB="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gridSpan="3">
                  <a:txBody>
                    <a:bodyPr/>
                    <a:lstStyle/>
                    <a:p>
                      <a:pPr>
                        <a:lnSpc>
                          <a:spcPct val="150000"/>
                        </a:lnSpc>
                        <a:spcAft>
                          <a:spcPts val="0"/>
                        </a:spcAft>
                      </a:pPr>
                      <a:r>
                        <a:rPr lang="fr-FR" sz="2000" b="1" dirty="0" err="1">
                          <a:solidFill>
                            <a:schemeClr val="accent3">
                              <a:lumMod val="50000"/>
                            </a:schemeClr>
                          </a:solidFill>
                          <a:effectLst/>
                          <a:latin typeface="Arial" panose="020B0604020202020204" pitchFamily="34" charset="0"/>
                          <a:cs typeface="Arial" panose="020B0604020202020204" pitchFamily="34" charset="0"/>
                        </a:rPr>
                        <a:t>Isocyanates</a:t>
                      </a:r>
                      <a:r>
                        <a:rPr lang="fr-FR" sz="2000" b="1" dirty="0">
                          <a:solidFill>
                            <a:schemeClr val="accent3">
                              <a:lumMod val="50000"/>
                            </a:schemeClr>
                          </a:solidFill>
                          <a:effectLst/>
                          <a:latin typeface="Arial" panose="020B0604020202020204" pitchFamily="34" charset="0"/>
                          <a:cs typeface="Arial" panose="020B0604020202020204" pitchFamily="34" charset="0"/>
                        </a:rPr>
                        <a:t> et acrylates</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lnSpc>
                          <a:spcPct val="150000"/>
                        </a:lnSpc>
                        <a:spcAft>
                          <a:spcPts val="0"/>
                        </a:spcAft>
                      </a:pPr>
                      <a:endParaRPr lang="fr-FR" sz="2000" dirty="0">
                        <a:effectLst/>
                        <a:latin typeface="Arial" panose="020B0604020202020204" pitchFamily="34" charset="0"/>
                        <a:cs typeface="Arial" panose="020B0604020202020204" pitchFamily="34" charset="0"/>
                      </a:endParaRP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lnSpc>
                          <a:spcPct val="150000"/>
                        </a:lnSpc>
                        <a:spcAft>
                          <a:spcPts val="0"/>
                        </a:spcAft>
                      </a:pPr>
                      <a:endParaRPr lang="fr-FR" sz="2000" dirty="0">
                        <a:effectLst/>
                        <a:latin typeface="Arial" panose="020B0604020202020204" pitchFamily="34" charset="0"/>
                        <a:cs typeface="Arial" panose="020B0604020202020204" pitchFamily="34" charset="0"/>
                      </a:endParaRP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10</a:t>
                      </a:r>
                    </a:p>
                  </a:txBody>
                  <a:tcPr marL="39893" marR="39893"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a:txBody>
                    <a:bodyPr/>
                    <a:lstStyle/>
                    <a:p>
                      <a:pPr algn="r">
                        <a:lnSpc>
                          <a:spcPct val="150000"/>
                        </a:lnSpc>
                        <a:spcAft>
                          <a:spcPts val="0"/>
                        </a:spcAft>
                      </a:pPr>
                      <a:r>
                        <a:rPr lang="fr-FR" sz="2000" b="1" dirty="0">
                          <a:solidFill>
                            <a:schemeClr val="accent3">
                              <a:lumMod val="50000"/>
                            </a:schemeClr>
                          </a:solidFill>
                          <a:effectLst/>
                          <a:latin typeface="Arial" panose="020B0604020202020204" pitchFamily="34" charset="0"/>
                          <a:cs typeface="Arial" panose="020B0604020202020204" pitchFamily="34" charset="0"/>
                        </a:rPr>
                        <a:t>37,7 %</a:t>
                      </a:r>
                    </a:p>
                  </a:txBody>
                  <a:tcPr marL="39893" marR="39893" marT="0" marB="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46106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Espace réservé du contenu 29"/>
          <p:cNvGraphicFramePr>
            <a:graphicFrameLocks noGrp="1"/>
          </p:cNvGraphicFramePr>
          <p:nvPr>
            <p:ph idx="1"/>
            <p:extLst>
              <p:ext uri="{D42A27DB-BD31-4B8C-83A1-F6EECF244321}">
                <p14:modId xmlns:p14="http://schemas.microsoft.com/office/powerpoint/2010/main" val="636709751"/>
              </p:ext>
            </p:extLst>
          </p:nvPr>
        </p:nvGraphicFramePr>
        <p:xfrm>
          <a:off x="156981" y="3011857"/>
          <a:ext cx="5003011" cy="3454742"/>
        </p:xfrm>
        <a:graphic>
          <a:graphicData uri="http://schemas.openxmlformats.org/drawingml/2006/chart">
            <c:chart xmlns:c="http://schemas.openxmlformats.org/drawingml/2006/chart" xmlns:r="http://schemas.openxmlformats.org/officeDocument/2006/relationships" r:id="rId2"/>
          </a:graphicData>
        </a:graphic>
      </p:graphicFrame>
      <p:sp>
        <p:nvSpPr>
          <p:cNvPr id="31" name="Flèche droite 30"/>
          <p:cNvSpPr/>
          <p:nvPr/>
        </p:nvSpPr>
        <p:spPr>
          <a:xfrm>
            <a:off x="5424121" y="4293963"/>
            <a:ext cx="2211977" cy="423013"/>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4711337" y="3119090"/>
            <a:ext cx="3474720" cy="830997"/>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Infirmier(e)s, </a:t>
            </a:r>
            <a:r>
              <a:rPr lang="fr-FR" sz="2400" dirty="0" smtClean="0">
                <a:latin typeface="Arial" panose="020B0604020202020204" pitchFamily="34" charset="0"/>
                <a:cs typeface="Arial" panose="020B0604020202020204" pitchFamily="34" charset="0"/>
              </a:rPr>
              <a:t>assistant(e)s médicales</a:t>
            </a:r>
            <a:endParaRPr lang="fr-FR" sz="2400" dirty="0">
              <a:latin typeface="Arial" panose="020B0604020202020204" pitchFamily="34" charset="0"/>
              <a:cs typeface="Arial" panose="020B0604020202020204" pitchFamily="34" charset="0"/>
            </a:endParaRPr>
          </a:p>
        </p:txBody>
      </p:sp>
      <p:graphicFrame>
        <p:nvGraphicFramePr>
          <p:cNvPr id="36" name="Graphique 35"/>
          <p:cNvGraphicFramePr/>
          <p:nvPr>
            <p:extLst>
              <p:ext uri="{D42A27DB-BD31-4B8C-83A1-F6EECF244321}">
                <p14:modId xmlns:p14="http://schemas.microsoft.com/office/powerpoint/2010/main" val="1573670167"/>
              </p:ext>
            </p:extLst>
          </p:nvPr>
        </p:nvGraphicFramePr>
        <p:xfrm>
          <a:off x="7400571" y="2668656"/>
          <a:ext cx="4126411" cy="3250614"/>
        </p:xfrm>
        <a:graphic>
          <a:graphicData uri="http://schemas.openxmlformats.org/drawingml/2006/chart">
            <c:chart xmlns:c="http://schemas.openxmlformats.org/drawingml/2006/chart" xmlns:r="http://schemas.openxmlformats.org/officeDocument/2006/relationships" r:id="rId3"/>
          </a:graphicData>
        </a:graphic>
      </p:graphicFrame>
      <p:sp>
        <p:nvSpPr>
          <p:cNvPr id="39" name="ZoneTexte 38"/>
          <p:cNvSpPr txBox="1"/>
          <p:nvPr/>
        </p:nvSpPr>
        <p:spPr>
          <a:xfrm>
            <a:off x="1599127" y="1208949"/>
            <a:ext cx="7184655" cy="1231106"/>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90,3% ont reçu une formation pratique,</a:t>
            </a:r>
          </a:p>
          <a:p>
            <a:r>
              <a:rPr lang="fr-FR" sz="2800" dirty="0">
                <a:latin typeface="Arial" panose="020B0604020202020204" pitchFamily="34" charset="0"/>
                <a:cs typeface="Arial" panose="020B0604020202020204" pitchFamily="34" charset="0"/>
              </a:rPr>
              <a:t>n</a:t>
            </a:r>
            <a:r>
              <a:rPr lang="fr-FR" sz="2800" dirty="0" smtClean="0">
                <a:latin typeface="Arial" panose="020B0604020202020204" pitchFamily="34" charset="0"/>
                <a:cs typeface="Arial" panose="020B0604020202020204" pitchFamily="34" charset="0"/>
              </a:rPr>
              <a:t>on renouvelée pour 25 sur 27 répondants</a:t>
            </a:r>
          </a:p>
          <a:p>
            <a:endParaRPr lang="fr-FR" dirty="0"/>
          </a:p>
        </p:txBody>
      </p:sp>
      <p:sp>
        <p:nvSpPr>
          <p:cNvPr id="40" name="ZoneTexte 39"/>
          <p:cNvSpPr txBox="1"/>
          <p:nvPr/>
        </p:nvSpPr>
        <p:spPr>
          <a:xfrm>
            <a:off x="1599127" y="439508"/>
            <a:ext cx="8901380" cy="769441"/>
          </a:xfrm>
          <a:prstGeom prst="rect">
            <a:avLst/>
          </a:prstGeom>
          <a:noFill/>
        </p:spPr>
        <p:txBody>
          <a:bodyPr wrap="square" rtlCol="0">
            <a:sp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Opérateurs des spirométries</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24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2065" y="117325"/>
            <a:ext cx="10819244" cy="952509"/>
          </a:xfrm>
        </p:spPr>
        <p:txBody>
          <a:bodyPr>
            <a:normAutofit fontScale="90000"/>
          </a:bodyPr>
          <a:lstStyle/>
          <a:p>
            <a:r>
              <a:rPr lang="fr-FR" dirty="0" smtClean="0"/>
              <a:t/>
            </a:r>
            <a:br>
              <a:rPr lang="fr-FR" dirty="0" smtClean="0"/>
            </a:br>
            <a:r>
              <a:rPr lang="fr-FR" sz="4000" dirty="0">
                <a:solidFill>
                  <a:schemeClr val="accent3">
                    <a:lumMod val="50000"/>
                  </a:schemeClr>
                </a:solidFill>
                <a:latin typeface="Arial" panose="020B0604020202020204" pitchFamily="34" charset="0"/>
                <a:cs typeface="Arial" panose="020B0604020202020204" pitchFamily="34" charset="0"/>
              </a:rPr>
              <a:t>112 spirométries (131 boucles débit-volume reçues)</a:t>
            </a:r>
            <a:r>
              <a:rPr lang="fr-FR" sz="4000" dirty="0">
                <a:latin typeface="Arial" panose="020B0604020202020204" pitchFamily="34" charset="0"/>
                <a:cs typeface="Arial" panose="020B0604020202020204" pitchFamily="34" charset="0"/>
              </a:rPr>
              <a:t/>
            </a:r>
            <a:br>
              <a:rPr lang="fr-FR" sz="4000" dirty="0">
                <a:latin typeface="Arial" panose="020B0604020202020204" pitchFamily="34" charset="0"/>
                <a:cs typeface="Arial" panose="020B0604020202020204" pitchFamily="34" charset="0"/>
              </a:rPr>
            </a:br>
            <a:r>
              <a:rPr lang="fr-FR" dirty="0"/>
              <a:t/>
            </a:r>
            <a:br>
              <a:rPr lang="fr-FR" dirty="0"/>
            </a:br>
            <a:endParaRPr lang="fr-FR" dirty="0"/>
          </a:p>
        </p:txBody>
      </p:sp>
      <p:sp>
        <p:nvSpPr>
          <p:cNvPr id="3" name="Espace réservé du contenu 2"/>
          <p:cNvSpPr>
            <a:spLocks noGrp="1"/>
          </p:cNvSpPr>
          <p:nvPr>
            <p:ph idx="1"/>
          </p:nvPr>
        </p:nvSpPr>
        <p:spPr>
          <a:xfrm>
            <a:off x="975591" y="521349"/>
            <a:ext cx="11035145" cy="4351338"/>
          </a:xfrm>
        </p:spPr>
        <p:txBody>
          <a:bodyPr/>
          <a:lstStyle/>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3027967141"/>
              </p:ext>
            </p:extLst>
          </p:nvPr>
        </p:nvGraphicFramePr>
        <p:xfrm>
          <a:off x="2694083" y="1367246"/>
          <a:ext cx="7401891" cy="493431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à coins arrondis 7"/>
          <p:cNvSpPr/>
          <p:nvPr/>
        </p:nvSpPr>
        <p:spPr>
          <a:xfrm>
            <a:off x="6322423" y="2360023"/>
            <a:ext cx="2003005" cy="1262743"/>
          </a:xfrm>
          <a:prstGeom prst="roundRect">
            <a:avLst>
              <a:gd name="adj" fmla="val 10365"/>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0502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4427" y="0"/>
            <a:ext cx="10708409" cy="952509"/>
          </a:xfrm>
        </p:spPr>
        <p:txBody>
          <a:bodyPr>
            <a:normAutofit fontScale="90000"/>
          </a:bodyPr>
          <a:lstStyle/>
          <a:p>
            <a:r>
              <a:rPr lang="fr-FR" dirty="0" smtClean="0"/>
              <a:t/>
            </a:r>
            <a:br>
              <a:rPr lang="fr-FR" dirty="0" smtClean="0"/>
            </a:br>
            <a:r>
              <a:rPr lang="fr-FR" sz="4000" dirty="0">
                <a:solidFill>
                  <a:schemeClr val="accent3">
                    <a:lumMod val="50000"/>
                  </a:schemeClr>
                </a:solidFill>
                <a:latin typeface="Arial" panose="020B0604020202020204" pitchFamily="34" charset="0"/>
                <a:cs typeface="Arial" panose="020B0604020202020204" pitchFamily="34" charset="0"/>
              </a:rPr>
              <a:t>112 spirométries (131 boucles débit-volume reçues)</a:t>
            </a:r>
            <a:br>
              <a:rPr lang="fr-FR" sz="4000" dirty="0">
                <a:solidFill>
                  <a:schemeClr val="accent3">
                    <a:lumMod val="50000"/>
                  </a:schemeClr>
                </a:solidFill>
                <a:latin typeface="Arial" panose="020B0604020202020204" pitchFamily="34" charset="0"/>
                <a:cs typeface="Arial" panose="020B0604020202020204" pitchFamily="34" charset="0"/>
              </a:rPr>
            </a:br>
            <a:r>
              <a:rPr lang="fr-FR" dirty="0"/>
              <a:t/>
            </a:r>
            <a:br>
              <a:rPr lang="fr-FR" dirty="0"/>
            </a:br>
            <a:endParaRPr lang="fr-FR" dirty="0"/>
          </a:p>
        </p:txBody>
      </p:sp>
      <p:graphicFrame>
        <p:nvGraphicFramePr>
          <p:cNvPr id="12" name="Graphique 11"/>
          <p:cNvGraphicFramePr/>
          <p:nvPr>
            <p:extLst>
              <p:ext uri="{D42A27DB-BD31-4B8C-83A1-F6EECF244321}">
                <p14:modId xmlns:p14="http://schemas.microsoft.com/office/powerpoint/2010/main" val="3528344495"/>
              </p:ext>
            </p:extLst>
          </p:nvPr>
        </p:nvGraphicFramePr>
        <p:xfrm>
          <a:off x="2940716" y="1349829"/>
          <a:ext cx="7143810" cy="5187141"/>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p:cNvSpPr txBox="1"/>
          <p:nvPr/>
        </p:nvSpPr>
        <p:spPr>
          <a:xfrm>
            <a:off x="2940716" y="1349829"/>
            <a:ext cx="721591" cy="523220"/>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281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0053" y="92364"/>
            <a:ext cx="9996238" cy="1280890"/>
          </a:xfrm>
        </p:spPr>
        <p:txBody>
          <a:bodyPr>
            <a:normAutofit fontScale="90000"/>
          </a:bodyPr>
          <a:lstStyle/>
          <a:p>
            <a:r>
              <a:rPr lang="fr-FR" dirty="0" smtClean="0"/>
              <a:t/>
            </a:r>
            <a:br>
              <a:rPr lang="fr-FR" dirty="0" smtClean="0"/>
            </a:br>
            <a:r>
              <a:rPr lang="fr-FR" sz="4900" dirty="0">
                <a:solidFill>
                  <a:schemeClr val="accent3">
                    <a:lumMod val="50000"/>
                  </a:schemeClr>
                </a:solidFill>
                <a:latin typeface="Arial" panose="020B0604020202020204" pitchFamily="34" charset="0"/>
                <a:cs typeface="Arial" panose="020B0604020202020204" pitchFamily="34" charset="0"/>
              </a:rPr>
              <a:t>Q</a:t>
            </a:r>
            <a:r>
              <a:rPr lang="fr-FR" sz="4900" dirty="0" smtClean="0">
                <a:solidFill>
                  <a:schemeClr val="accent3">
                    <a:lumMod val="50000"/>
                  </a:schemeClr>
                </a:solidFill>
                <a:latin typeface="Arial" panose="020B0604020202020204" pitchFamily="34" charset="0"/>
                <a:cs typeface="Arial" panose="020B0604020202020204" pitchFamily="34" charset="0"/>
              </a:rPr>
              <a:t>ualité </a:t>
            </a:r>
            <a:r>
              <a:rPr lang="fr-FR" sz="4900" dirty="0">
                <a:solidFill>
                  <a:schemeClr val="accent3">
                    <a:lumMod val="50000"/>
                  </a:schemeClr>
                </a:solidFill>
                <a:latin typeface="Arial" panose="020B0604020202020204" pitchFamily="34" charset="0"/>
                <a:cs typeface="Arial" panose="020B0604020202020204" pitchFamily="34" charset="0"/>
              </a:rPr>
              <a:t>des </a:t>
            </a:r>
            <a:r>
              <a:rPr lang="fr-FR" sz="4900" dirty="0" smtClean="0">
                <a:solidFill>
                  <a:schemeClr val="accent3">
                    <a:lumMod val="50000"/>
                  </a:schemeClr>
                </a:solidFill>
                <a:latin typeface="Arial" panose="020B0604020202020204" pitchFamily="34" charset="0"/>
                <a:cs typeface="Arial" panose="020B0604020202020204" pitchFamily="34" charset="0"/>
              </a:rPr>
              <a:t>spirométries : acceptabilité</a:t>
            </a:r>
            <a:r>
              <a:rPr lang="fr-FR" dirty="0"/>
              <a:t/>
            </a:r>
            <a:br>
              <a:rPr lang="fr-FR" dirty="0"/>
            </a:br>
            <a:endParaRPr lang="fr-FR" dirty="0"/>
          </a:p>
        </p:txBody>
      </p:sp>
      <p:graphicFrame>
        <p:nvGraphicFramePr>
          <p:cNvPr id="4" name="Tableau 3"/>
          <p:cNvGraphicFramePr>
            <a:graphicFrameLocks noGrp="1"/>
          </p:cNvGraphicFramePr>
          <p:nvPr>
            <p:extLst/>
          </p:nvPr>
        </p:nvGraphicFramePr>
        <p:xfrm>
          <a:off x="258618" y="1995058"/>
          <a:ext cx="11674763" cy="4104406"/>
        </p:xfrm>
        <a:graphic>
          <a:graphicData uri="http://schemas.openxmlformats.org/drawingml/2006/table">
            <a:tbl>
              <a:tblPr firstRow="1" firstCol="1" bandRow="1"/>
              <a:tblGrid>
                <a:gridCol w="8223127"/>
                <a:gridCol w="1505625"/>
                <a:gridCol w="1946011"/>
              </a:tblGrid>
              <a:tr h="596348">
                <a:tc>
                  <a:txBody>
                    <a:bodyPr/>
                    <a:lstStyle/>
                    <a:p>
                      <a:pPr>
                        <a:lnSpc>
                          <a:spcPct val="115000"/>
                        </a:lnSpc>
                        <a:spcAft>
                          <a:spcPts val="0"/>
                        </a:spcAft>
                      </a:pPr>
                      <a:r>
                        <a:rPr lang="fr-FR"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fr-FR"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a:t>
                      </a:r>
                      <a:endParaRPr lang="fr-F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fr-FR"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fr-F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7105">
                <a:tc>
                  <a:txBody>
                    <a:bodyPr/>
                    <a:lstStyle/>
                    <a:p>
                      <a:pPr>
                        <a:lnSpc>
                          <a:spcPct val="115000"/>
                        </a:lnSpc>
                        <a:spcAft>
                          <a:spcPts val="0"/>
                        </a:spcAft>
                      </a:pP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Acceptable </a:t>
                      </a:r>
                      <a:r>
                        <a:rPr lang="fr-FR"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et/ou </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e</a:t>
                      </a:r>
                      <a:r>
                        <a:rPr lang="fr-FR"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xploitable  </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 les 2 pneumologues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FR" sz="2400">
                          <a:solidFill>
                            <a:schemeClr val="tx1"/>
                          </a:solidFill>
                          <a:effectLst/>
                          <a:latin typeface="Arial" panose="020B0604020202020204" pitchFamily="34" charset="0"/>
                          <a:ea typeface="Calibri" panose="020F0502020204030204" pitchFamily="34" charset="0"/>
                          <a:cs typeface="Arial" panose="020B0604020202020204" pitchFamily="34" charset="0"/>
                        </a:rPr>
                        <a:t>52</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fr-FR" sz="2400">
                          <a:solidFill>
                            <a:schemeClr val="tx1"/>
                          </a:solidFill>
                          <a:effectLst/>
                          <a:latin typeface="Arial" panose="020B0604020202020204" pitchFamily="34" charset="0"/>
                          <a:ea typeface="Calibri" panose="020F0502020204030204" pitchFamily="34" charset="0"/>
                          <a:cs typeface="Arial" panose="020B0604020202020204" pitchFamily="34" charset="0"/>
                        </a:rPr>
                        <a:t>39,7 %</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noFill/>
                  </a:tcPr>
                </a:tc>
              </a:tr>
              <a:tr h="977105">
                <a:tc>
                  <a:txBody>
                    <a:bodyPr/>
                    <a:lstStyle/>
                    <a:p>
                      <a:pPr>
                        <a:lnSpc>
                          <a:spcPct val="115000"/>
                        </a:lnSpc>
                        <a:spcAft>
                          <a:spcPts val="0"/>
                        </a:spcAft>
                      </a:pPr>
                      <a:r>
                        <a:rPr lang="fr-FR" sz="2400">
                          <a:solidFill>
                            <a:schemeClr val="tx1"/>
                          </a:solidFill>
                          <a:effectLst/>
                          <a:latin typeface="Arial" panose="020B0604020202020204" pitchFamily="34" charset="0"/>
                          <a:ea typeface="Calibri" panose="020F0502020204030204" pitchFamily="34" charset="0"/>
                          <a:cs typeface="Arial" panose="020B0604020202020204" pitchFamily="34" charset="0"/>
                        </a:rPr>
                        <a:t>Acceptable ou exploitable par un seul des 2 pneumologues  </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r">
                        <a:lnSpc>
                          <a:spcPct val="115000"/>
                        </a:lnSpc>
                        <a:spcAft>
                          <a:spcPts val="0"/>
                        </a:spcAft>
                      </a:pPr>
                      <a:r>
                        <a:rPr lang="fr-FR" sz="240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fr-FR" sz="2400">
                          <a:solidFill>
                            <a:schemeClr val="tx1"/>
                          </a:solidFill>
                          <a:effectLst/>
                          <a:latin typeface="Arial" panose="020B0604020202020204" pitchFamily="34" charset="0"/>
                          <a:ea typeface="Calibri" panose="020F0502020204030204" pitchFamily="34" charset="0"/>
                          <a:cs typeface="Arial" panose="020B0604020202020204" pitchFamily="34" charset="0"/>
                        </a:rPr>
                        <a:t>22,9 %</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noFill/>
                  </a:tcPr>
                </a:tc>
              </a:tr>
              <a:tr h="776924">
                <a:tc>
                  <a:txBody>
                    <a:bodyPr/>
                    <a:lstStyle/>
                    <a:p>
                      <a:pPr>
                        <a:lnSpc>
                          <a:spcPct val="115000"/>
                        </a:lnSpc>
                        <a:spcAft>
                          <a:spcPts val="0"/>
                        </a:spcAft>
                      </a:pP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Inutilisable par les 2 pneumologues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c>
                  <a:txBody>
                    <a:bodyPr/>
                    <a:lstStyle/>
                    <a:p>
                      <a:pPr algn="r">
                        <a:lnSpc>
                          <a:spcPct val="115000"/>
                        </a:lnSpc>
                        <a:spcAft>
                          <a:spcPts val="0"/>
                        </a:spcAft>
                      </a:pP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49</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37,4 %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noFill/>
                      <a:prstDash val="solid"/>
                      <a:round/>
                      <a:headEnd type="none" w="med" len="med"/>
                      <a:tailEnd type="none" w="med" len="med"/>
                    </a:lnB>
                    <a:noFill/>
                  </a:tcPr>
                </a:tc>
              </a:tr>
              <a:tr h="776924">
                <a:tc>
                  <a:txBody>
                    <a:bodyPr/>
                    <a:lstStyle/>
                    <a:p>
                      <a:pPr algn="r">
                        <a:lnSpc>
                          <a:spcPct val="115000"/>
                        </a:lnSpc>
                        <a:spcAft>
                          <a:spcPts val="0"/>
                        </a:spcAft>
                      </a:pPr>
                      <a:r>
                        <a:rPr lang="fr-FR"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131</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100,0 %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64373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6307" y="97637"/>
            <a:ext cx="9845329" cy="1280890"/>
          </a:xfrm>
        </p:spPr>
        <p:txBody>
          <a:bodyPr>
            <a:normAutofit fontScale="90000"/>
          </a:bodyPr>
          <a:lstStyle/>
          <a:p>
            <a:r>
              <a:rPr lang="fr-FR" dirty="0" smtClean="0"/>
              <a:t/>
            </a:r>
            <a:br>
              <a:rPr lang="fr-FR" dirty="0" smtClean="0"/>
            </a:br>
            <a:r>
              <a:rPr lang="fr-FR" sz="4900" dirty="0">
                <a:solidFill>
                  <a:schemeClr val="accent3">
                    <a:lumMod val="50000"/>
                  </a:schemeClr>
                </a:solidFill>
                <a:latin typeface="Arial" panose="020B0604020202020204" pitchFamily="34" charset="0"/>
                <a:cs typeface="Arial" panose="020B0604020202020204" pitchFamily="34" charset="0"/>
              </a:rPr>
              <a:t>Q</a:t>
            </a:r>
            <a:r>
              <a:rPr lang="fr-FR" sz="4900" dirty="0" smtClean="0">
                <a:solidFill>
                  <a:schemeClr val="accent3">
                    <a:lumMod val="50000"/>
                  </a:schemeClr>
                </a:solidFill>
                <a:latin typeface="Arial" panose="020B0604020202020204" pitchFamily="34" charset="0"/>
                <a:cs typeface="Arial" panose="020B0604020202020204" pitchFamily="34" charset="0"/>
              </a:rPr>
              <a:t>ualité </a:t>
            </a:r>
            <a:r>
              <a:rPr lang="fr-FR" sz="4900" dirty="0">
                <a:solidFill>
                  <a:schemeClr val="accent3">
                    <a:lumMod val="50000"/>
                  </a:schemeClr>
                </a:solidFill>
                <a:latin typeface="Arial" panose="020B0604020202020204" pitchFamily="34" charset="0"/>
                <a:cs typeface="Arial" panose="020B0604020202020204" pitchFamily="34" charset="0"/>
              </a:rPr>
              <a:t>des </a:t>
            </a:r>
            <a:r>
              <a:rPr lang="fr-FR" sz="4900" dirty="0" smtClean="0">
                <a:solidFill>
                  <a:schemeClr val="accent3">
                    <a:lumMod val="50000"/>
                  </a:schemeClr>
                </a:solidFill>
                <a:latin typeface="Arial" panose="020B0604020202020204" pitchFamily="34" charset="0"/>
                <a:cs typeface="Arial" panose="020B0604020202020204" pitchFamily="34" charset="0"/>
              </a:rPr>
              <a:t>spirométries : répétabilité</a:t>
            </a:r>
            <a:r>
              <a:rPr lang="fr-FR" dirty="0"/>
              <a:t/>
            </a:r>
            <a:br>
              <a:rPr lang="fr-FR" dirty="0"/>
            </a:br>
            <a:endParaRPr lang="fr-FR" dirty="0"/>
          </a:p>
        </p:txBody>
      </p:sp>
      <p:sp>
        <p:nvSpPr>
          <p:cNvPr id="4" name="ZoneTexte 3"/>
          <p:cNvSpPr txBox="1"/>
          <p:nvPr/>
        </p:nvSpPr>
        <p:spPr>
          <a:xfrm>
            <a:off x="517104" y="1690688"/>
            <a:ext cx="11370095" cy="4893647"/>
          </a:xfrm>
          <a:prstGeom prst="rect">
            <a:avLst/>
          </a:prstGeom>
          <a:noFill/>
        </p:spPr>
        <p:txBody>
          <a:bodyPr wrap="square" rtlCol="0">
            <a:spAutoFit/>
          </a:bodyPr>
          <a:lstStyle/>
          <a:p>
            <a:pPr>
              <a:lnSpc>
                <a:spcPct val="150000"/>
              </a:lnSpc>
            </a:pPr>
            <a:r>
              <a:rPr lang="fr-FR" sz="2400" dirty="0" smtClean="0">
                <a:latin typeface="Arial" panose="020B0604020202020204" pitchFamily="34" charset="0"/>
                <a:cs typeface="Arial" panose="020B0604020202020204" pitchFamily="34" charset="0"/>
              </a:rPr>
              <a:t>Sur 112 spirométries :</a:t>
            </a:r>
          </a:p>
          <a:p>
            <a:pPr marL="342900" indent="-342900">
              <a:lnSpc>
                <a:spcPct val="150000"/>
              </a:lnSpc>
              <a:buFont typeface="Arial" panose="020B0604020202020204" pitchFamily="34" charset="0"/>
              <a:buChar char="•"/>
            </a:pPr>
            <a:r>
              <a:rPr lang="fr-FR" sz="2400" dirty="0" smtClean="0">
                <a:latin typeface="Arial" panose="020B0604020202020204" pitchFamily="34" charset="0"/>
                <a:cs typeface="Arial" panose="020B0604020202020204" pitchFamily="34" charset="0"/>
              </a:rPr>
              <a:t>Aucun examen répétable observé</a:t>
            </a:r>
          </a:p>
          <a:p>
            <a:pPr marL="342900" indent="-342900">
              <a:lnSpc>
                <a:spcPct val="150000"/>
              </a:lnSpc>
              <a:buFont typeface="Arial" panose="020B0604020202020204" pitchFamily="34" charset="0"/>
              <a:buChar char="•"/>
            </a:pPr>
            <a:r>
              <a:rPr lang="fr-FR" sz="2400" dirty="0" smtClean="0">
                <a:latin typeface="Arial" panose="020B0604020202020204" pitchFamily="34" charset="0"/>
                <a:cs typeface="Arial" panose="020B0604020202020204" pitchFamily="34" charset="0"/>
              </a:rPr>
              <a:t>1 spirométrie non répétable sur variation importante du VEMS ou de la CVF</a:t>
            </a:r>
            <a:endParaRPr lang="fr-FR"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sz="2400" dirty="0" smtClean="0">
                <a:latin typeface="Arial" panose="020B0604020202020204" pitchFamily="34" charset="0"/>
                <a:cs typeface="Arial" panose="020B0604020202020204" pitchFamily="34" charset="0"/>
              </a:rPr>
              <a:t>101 examens non répétables </a:t>
            </a:r>
            <a:r>
              <a:rPr lang="fr-FR" sz="2400" dirty="0">
                <a:latin typeface="Arial" panose="020B0604020202020204" pitchFamily="34" charset="0"/>
                <a:cs typeface="Arial" panose="020B0604020202020204" pitchFamily="34" charset="0"/>
              </a:rPr>
              <a:t>c</a:t>
            </a:r>
            <a:r>
              <a:rPr lang="fr-FR" sz="2400" dirty="0" smtClean="0">
                <a:latin typeface="Arial" panose="020B0604020202020204" pitchFamily="34" charset="0"/>
                <a:cs typeface="Arial" panose="020B0604020202020204" pitchFamily="34" charset="0"/>
              </a:rPr>
              <a:t>ar « moins de 3 boucles interprétables réalisées » pour les 2 pneumologues</a:t>
            </a:r>
            <a:endParaRPr lang="fr-FR"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sz="2400" b="1" dirty="0" smtClean="0">
                <a:latin typeface="Arial" panose="020B0604020202020204" pitchFamily="34" charset="0"/>
                <a:cs typeface="Arial" panose="020B0604020202020204" pitchFamily="34" charset="0"/>
              </a:rPr>
              <a:t>3 avis discordants + 7 spirométries « ne se prononce pas » </a:t>
            </a: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a:lnSpc>
                <a:spcPct val="150000"/>
              </a:lnSpc>
            </a:pPr>
            <a:r>
              <a:rPr lang="fr-FR" sz="2400" dirty="0" smtClean="0">
                <a:latin typeface="Arial" panose="020B0604020202020204" pitchFamily="34" charset="0"/>
                <a:cs typeface="Arial" panose="020B0604020202020204" pitchFamily="34" charset="0"/>
              </a:rPr>
              <a:t>Soit </a:t>
            </a:r>
            <a:r>
              <a:rPr lang="fr-FR" sz="2400" b="1" dirty="0" smtClean="0">
                <a:latin typeface="Arial" panose="020B0604020202020204" pitchFamily="34" charset="0"/>
                <a:cs typeface="Arial" panose="020B0604020202020204" pitchFamily="34" charset="0"/>
              </a:rPr>
              <a:t>10 </a:t>
            </a:r>
            <a:r>
              <a:rPr lang="fr-FR" sz="2400" b="1" dirty="0">
                <a:latin typeface="Arial" panose="020B0604020202020204" pitchFamily="34" charset="0"/>
                <a:cs typeface="Arial" panose="020B0604020202020204" pitchFamily="34" charset="0"/>
              </a:rPr>
              <a:t>spirométries (8,93</a:t>
            </a:r>
            <a:r>
              <a:rPr lang="fr-FR" sz="2400" b="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maximum pouvant </a:t>
            </a:r>
            <a:r>
              <a:rPr lang="fr-FR" sz="2400" dirty="0">
                <a:latin typeface="Arial" panose="020B0604020202020204" pitchFamily="34" charset="0"/>
                <a:cs typeface="Arial" panose="020B0604020202020204" pitchFamily="34" charset="0"/>
              </a:rPr>
              <a:t>correspondre à l’ensemble des critères </a:t>
            </a:r>
            <a:r>
              <a:rPr lang="fr-FR" sz="2400" dirty="0" smtClean="0">
                <a:latin typeface="Arial" panose="020B0604020202020204" pitchFamily="34" charset="0"/>
                <a:cs typeface="Arial" panose="020B0604020202020204" pitchFamily="34" charset="0"/>
              </a:rPr>
              <a:t>ATS/ERS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015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Discussion</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20000" y="1349830"/>
            <a:ext cx="10233800" cy="5294810"/>
          </a:xfrm>
        </p:spPr>
        <p:txBody>
          <a:bodyPr>
            <a:normAutofit/>
          </a:bodyPr>
          <a:lstStyle/>
          <a:p>
            <a:pPr marL="0" indent="0">
              <a:lnSpc>
                <a:spcPct val="150000"/>
              </a:lnSpc>
              <a:buNone/>
            </a:pPr>
            <a:r>
              <a:rPr lang="fr-FR" sz="3200" b="1" dirty="0" smtClean="0">
                <a:latin typeface="Arial" panose="020B0604020202020204" pitchFamily="34" charset="0"/>
                <a:cs typeface="Arial" panose="020B0604020202020204" pitchFamily="34" charset="0"/>
              </a:rPr>
              <a:t>Intérêts et forces : </a:t>
            </a:r>
          </a:p>
          <a:p>
            <a:pPr>
              <a:lnSpc>
                <a:spcPct val="120000"/>
              </a:lnSpc>
            </a:pPr>
            <a:r>
              <a:rPr lang="fr-FR" sz="2000" dirty="0" smtClean="0">
                <a:latin typeface="Arial" panose="020B0604020202020204" pitchFamily="34" charset="0"/>
                <a:cs typeface="Arial" panose="020B0604020202020204" pitchFamily="34" charset="0"/>
              </a:rPr>
              <a:t>Pas d’études antérieures sur qualité en routine ni sur fréquence de recours à la spirométrie dans les SST.</a:t>
            </a:r>
          </a:p>
          <a:p>
            <a:pPr>
              <a:lnSpc>
                <a:spcPct val="120000"/>
              </a:lnSpc>
            </a:pPr>
            <a:r>
              <a:rPr lang="fr-FR" sz="2000" dirty="0" smtClean="0">
                <a:latin typeface="Arial" panose="020B0604020202020204" pitchFamily="34" charset="0"/>
                <a:cs typeface="Arial" panose="020B0604020202020204" pitchFamily="34" charset="0"/>
              </a:rPr>
              <a:t>Intégration du déclaratif pour estimer le nombre maximal de spirométries interprétables.</a:t>
            </a:r>
            <a:endParaRPr lang="fr-FR" sz="2000" dirty="0">
              <a:latin typeface="Arial" panose="020B0604020202020204" pitchFamily="34" charset="0"/>
              <a:cs typeface="Arial" panose="020B0604020202020204" pitchFamily="34" charset="0"/>
            </a:endParaRPr>
          </a:p>
          <a:p>
            <a:pPr marL="0" indent="0">
              <a:lnSpc>
                <a:spcPct val="150000"/>
              </a:lnSpc>
              <a:buNone/>
            </a:pPr>
            <a:r>
              <a:rPr lang="fr-FR" sz="3200" b="1" dirty="0" smtClean="0">
                <a:latin typeface="Arial" panose="020B0604020202020204" pitchFamily="34" charset="0"/>
                <a:cs typeface="Arial" panose="020B0604020202020204" pitchFamily="34" charset="0"/>
              </a:rPr>
              <a:t>Faiblesses : </a:t>
            </a:r>
          </a:p>
          <a:p>
            <a:pPr>
              <a:lnSpc>
                <a:spcPct val="150000"/>
              </a:lnSpc>
            </a:pPr>
            <a:r>
              <a:rPr lang="fr-FR" sz="2000" dirty="0">
                <a:latin typeface="Arial" panose="020B0604020202020204" pitchFamily="34" charset="0"/>
                <a:cs typeface="Arial" panose="020B0604020202020204" pitchFamily="34" charset="0"/>
              </a:rPr>
              <a:t>F</a:t>
            </a:r>
            <a:r>
              <a:rPr lang="fr-FR" sz="2000" dirty="0" smtClean="0">
                <a:latin typeface="Arial" panose="020B0604020202020204" pitchFamily="34" charset="0"/>
                <a:cs typeface="Arial" panose="020B0604020202020204" pitchFamily="34" charset="0"/>
              </a:rPr>
              <a:t>aible envergure </a:t>
            </a:r>
          </a:p>
          <a:p>
            <a:pPr>
              <a:lnSpc>
                <a:spcPct val="150000"/>
              </a:lnSpc>
            </a:pPr>
            <a:r>
              <a:rPr lang="fr-FR" sz="2000" dirty="0">
                <a:latin typeface="Arial" panose="020B0604020202020204" pitchFamily="34" charset="0"/>
                <a:cs typeface="Arial" panose="020B0604020202020204" pitchFamily="34" charset="0"/>
              </a:rPr>
              <a:t>B</a:t>
            </a:r>
            <a:r>
              <a:rPr lang="fr-FR" sz="2000" dirty="0" smtClean="0">
                <a:latin typeface="Arial" panose="020B0604020202020204" pitchFamily="34" charset="0"/>
                <a:cs typeface="Arial" panose="020B0604020202020204" pitchFamily="34" charset="0"/>
              </a:rPr>
              <a:t>iais de sélection des médecins les plus intéressés par la spirométrie, </a:t>
            </a:r>
          </a:p>
          <a:p>
            <a:pPr>
              <a:lnSpc>
                <a:spcPct val="150000"/>
              </a:lnSpc>
            </a:pPr>
            <a:r>
              <a:rPr lang="fr-FR" sz="2000" dirty="0" smtClean="0">
                <a:latin typeface="Arial" panose="020B0604020202020204" pitchFamily="34" charset="0"/>
                <a:cs typeface="Arial" panose="020B0604020202020204" pitchFamily="34" charset="0"/>
              </a:rPr>
              <a:t>Biais provoqué par le recueil prospectif des spirométries</a:t>
            </a:r>
          </a:p>
        </p:txBody>
      </p:sp>
    </p:spTree>
    <p:extLst>
      <p:ext uri="{BB962C8B-B14F-4D97-AF65-F5344CB8AC3E}">
        <p14:creationId xmlns:p14="http://schemas.microsoft.com/office/powerpoint/2010/main" val="28690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Discussion : Indications</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692728" y="1801524"/>
            <a:ext cx="11178308" cy="4784003"/>
          </a:xfrm>
        </p:spPr>
        <p:txBody>
          <a:bodyPr>
            <a:noAutofit/>
          </a:bodyPr>
          <a:lstStyle/>
          <a:p>
            <a:pPr marL="0" indent="0">
              <a:lnSpc>
                <a:spcPct val="100000"/>
              </a:lnSpc>
              <a:buNone/>
            </a:pPr>
            <a:r>
              <a:rPr lang="fr-FR" sz="2400" dirty="0">
                <a:latin typeface="Arial" panose="020B0604020202020204" pitchFamily="34" charset="0"/>
                <a:cs typeface="Arial" panose="020B0604020202020204" pitchFamily="34" charset="0"/>
              </a:rPr>
              <a:t>H</a:t>
            </a:r>
            <a:r>
              <a:rPr lang="fr-FR" sz="2400" dirty="0" smtClean="0">
                <a:latin typeface="Arial" panose="020B0604020202020204" pitchFamily="34" charset="0"/>
                <a:cs typeface="Arial" panose="020B0604020202020204" pitchFamily="34" charset="0"/>
              </a:rPr>
              <a:t>étérogénéité des </a:t>
            </a:r>
            <a:r>
              <a:rPr lang="fr-FR" sz="2400" dirty="0" smtClean="0">
                <a:latin typeface="Arial" panose="020B0604020202020204" pitchFamily="34" charset="0"/>
                <a:cs typeface="Arial" panose="020B0604020202020204" pitchFamily="34" charset="0"/>
              </a:rPr>
              <a:t>pratiques : </a:t>
            </a:r>
            <a:r>
              <a:rPr lang="fr-FR" sz="2400" dirty="0">
                <a:latin typeface="Arial" panose="020B0604020202020204" pitchFamily="34" charset="0"/>
                <a:cs typeface="Arial" panose="020B0604020202020204" pitchFamily="34" charset="0"/>
              </a:rPr>
              <a:t>r</a:t>
            </a:r>
            <a:r>
              <a:rPr lang="fr-FR" sz="2400" dirty="0" smtClean="0">
                <a:latin typeface="Arial" panose="020B0604020202020204" pitchFamily="34" charset="0"/>
                <a:cs typeface="Arial" panose="020B0604020202020204" pitchFamily="34" charset="0"/>
              </a:rPr>
              <a:t>ecours à EFR par les médecins disposants de spiromètres bien plus fréquent (prescription en externe &lt;1X/ mois 88% versus 64% &gt;1x/semaine.) et indications différentes (exam. de références, aptitude et dépistage plus fréquents pour possesseurs de spiromètres)</a:t>
            </a:r>
            <a:endParaRPr lang="fr-FR" sz="2400" dirty="0" smtClean="0"/>
          </a:p>
          <a:p>
            <a:pPr>
              <a:lnSpc>
                <a:spcPct val="100000"/>
              </a:lnSpc>
            </a:pPr>
            <a:r>
              <a:rPr lang="fr-FR" sz="2400" dirty="0" smtClean="0">
                <a:latin typeface="Arial" panose="020B0604020202020204" pitchFamily="34" charset="0"/>
                <a:cs typeface="Arial" panose="020B0604020202020204" pitchFamily="34" charset="0"/>
              </a:rPr>
              <a:t>Hétérogénéité de secteurs = rend non pertinent de disposer d’un spiromètre</a:t>
            </a:r>
          </a:p>
          <a:p>
            <a:pPr>
              <a:lnSpc>
                <a:spcPct val="100000"/>
              </a:lnSpc>
            </a:pPr>
            <a:r>
              <a:rPr lang="fr-FR" sz="2400" dirty="0" smtClean="0">
                <a:latin typeface="Arial" panose="020B0604020202020204" pitchFamily="34" charset="0"/>
                <a:cs typeface="Arial" panose="020B0604020202020204" pitchFamily="34" charset="0"/>
              </a:rPr>
              <a:t>Autocensure dans la prescription d’EFR en externe ? </a:t>
            </a:r>
          </a:p>
          <a:p>
            <a:pPr>
              <a:lnSpc>
                <a:spcPct val="100000"/>
              </a:lnSpc>
            </a:pPr>
            <a:r>
              <a:rPr lang="fr-FR" sz="2400" dirty="0" smtClean="0">
                <a:latin typeface="Arial" panose="020B0604020202020204" pitchFamily="34" charset="0"/>
                <a:cs typeface="Arial" panose="020B0604020202020204" pitchFamily="34" charset="0"/>
              </a:rPr>
              <a:t>Ou…. </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excès » de spirométries lorsqu’on dispose d’un appareil ? (amiante, EPI, aptitude : poids du « médico légal », abrogé il n’y a pas si longtemps.)</a:t>
            </a:r>
            <a:endParaRPr lang="fr-F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501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Discussion : Qualité</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27034" y="1788679"/>
            <a:ext cx="10904186" cy="4713721"/>
          </a:xfrm>
        </p:spPr>
        <p:txBody>
          <a:bodyPr>
            <a:noAutofit/>
          </a:bodyPr>
          <a:lstStyle/>
          <a:p>
            <a:pPr marL="0" indent="0">
              <a:lnSpc>
                <a:spcPct val="100000"/>
              </a:lnSpc>
              <a:buNone/>
            </a:pPr>
            <a:r>
              <a:rPr lang="fr-FR" sz="2000" dirty="0">
                <a:latin typeface="Arial" panose="020B0604020202020204" pitchFamily="34" charset="0"/>
                <a:cs typeface="Arial" panose="020B0604020202020204" pitchFamily="34" charset="0"/>
              </a:rPr>
              <a:t>37,4</a:t>
            </a:r>
            <a:r>
              <a:rPr lang="fr-FR" sz="2000" dirty="0" smtClean="0">
                <a:latin typeface="Arial" panose="020B0604020202020204" pitchFamily="34" charset="0"/>
                <a:cs typeface="Arial" panose="020B0604020202020204" pitchFamily="34" charset="0"/>
              </a:rPr>
              <a:t>% de boucles débit-volume </a:t>
            </a:r>
            <a:r>
              <a:rPr lang="fr-FR" sz="2000" dirty="0" smtClean="0">
                <a:latin typeface="Arial" panose="020B0604020202020204" pitchFamily="34" charset="0"/>
                <a:cs typeface="Arial" panose="020B0604020202020204" pitchFamily="34" charset="0"/>
              </a:rPr>
              <a:t>inutilisables</a:t>
            </a:r>
            <a:r>
              <a:rPr lang="fr-FR" sz="2000" dirty="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(vs 98% en m gé, en 77% dans les enquêtes épidémiologiques.)</a:t>
            </a:r>
            <a:endParaRPr lang="fr-FR" sz="2000" dirty="0" smtClean="0">
              <a:latin typeface="Arial" panose="020B0604020202020204" pitchFamily="34" charset="0"/>
              <a:cs typeface="Arial" panose="020B0604020202020204" pitchFamily="34" charset="0"/>
            </a:endParaRPr>
          </a:p>
          <a:p>
            <a:pPr marL="0" indent="0">
              <a:lnSpc>
                <a:spcPct val="100000"/>
              </a:lnSpc>
              <a:buNone/>
            </a:pPr>
            <a:r>
              <a:rPr lang="fr-FR" sz="2000" dirty="0">
                <a:latin typeface="Arial" panose="020B0604020202020204" pitchFamily="34" charset="0"/>
                <a:cs typeface="Arial" panose="020B0604020202020204" pitchFamily="34" charset="0"/>
              </a:rPr>
              <a:t>8,93 </a:t>
            </a:r>
            <a:r>
              <a:rPr lang="fr-FR" sz="2000" dirty="0" smtClean="0">
                <a:latin typeface="Arial" panose="020B0604020202020204" pitchFamily="34" charset="0"/>
                <a:cs typeface="Arial" panose="020B0604020202020204" pitchFamily="34" charset="0"/>
              </a:rPr>
              <a:t>% de spirométries pouvant remplir les </a:t>
            </a:r>
            <a:r>
              <a:rPr lang="fr-FR" sz="2000" dirty="0" smtClean="0">
                <a:latin typeface="Arial" panose="020B0604020202020204" pitchFamily="34" charset="0"/>
                <a:cs typeface="Arial" panose="020B0604020202020204" pitchFamily="34" charset="0"/>
              </a:rPr>
              <a:t>critères d’acceptabilité </a:t>
            </a:r>
            <a:r>
              <a:rPr lang="fr-FR" sz="2000" dirty="0" smtClean="0">
                <a:latin typeface="Arial" panose="020B0604020202020204" pitchFamily="34" charset="0"/>
                <a:cs typeface="Arial" panose="020B0604020202020204" pitchFamily="34" charset="0"/>
              </a:rPr>
              <a:t>ET</a:t>
            </a:r>
            <a:r>
              <a:rPr lang="fr-FR" sz="2000" dirty="0" smtClean="0">
                <a:latin typeface="Arial" panose="020B0604020202020204" pitchFamily="34" charset="0"/>
                <a:cs typeface="Arial" panose="020B0604020202020204" pitchFamily="34" charset="0"/>
              </a:rPr>
              <a:t> de répétabilité</a:t>
            </a:r>
          </a:p>
          <a:p>
            <a:pPr marL="0" indent="0">
              <a:lnSpc>
                <a:spcPct val="100000"/>
              </a:lnSpc>
              <a:buNone/>
            </a:pPr>
            <a:r>
              <a:rPr lang="fr-FR" sz="2000" dirty="0" smtClean="0">
                <a:latin typeface="Arial" panose="020B0604020202020204" pitchFamily="34" charset="0"/>
                <a:cs typeface="Arial" panose="020B0604020202020204" pitchFamily="34" charset="0"/>
              </a:rPr>
              <a:t>Soit un taux de NON CONFORMITE d’au moins 91,07%, alors que ce taux est de 29% dans les enquêtes de faisabilité de dépistage de la BPCO</a:t>
            </a:r>
            <a:endParaRPr lang="fr-FR" sz="2000" dirty="0" smtClean="0">
              <a:latin typeface="Arial" panose="020B0604020202020204" pitchFamily="34" charset="0"/>
              <a:cs typeface="Arial" panose="020B0604020202020204" pitchFamily="34" charset="0"/>
            </a:endParaRPr>
          </a:p>
          <a:p>
            <a:pPr>
              <a:lnSpc>
                <a:spcPct val="150000"/>
              </a:lnSpc>
            </a:pPr>
            <a:r>
              <a:rPr lang="fr-FR" sz="2000" dirty="0" smtClean="0">
                <a:latin typeface="Arial" panose="020B0604020202020204" pitchFamily="34" charset="0"/>
                <a:cs typeface="Arial" panose="020B0604020202020204" pitchFamily="34" charset="0"/>
              </a:rPr>
              <a:t>Méconnaissance des critères ATS/ERS par les opérateurs </a:t>
            </a:r>
            <a:r>
              <a:rPr lang="fr-FR" sz="2000" dirty="0" smtClean="0">
                <a:latin typeface="Arial" panose="020B0604020202020204" pitchFamily="34" charset="0"/>
                <a:cs typeface="Arial" panose="020B0604020202020204" pitchFamily="34" charset="0"/>
              </a:rPr>
              <a:t> (47% des opérateurs interrompent l’examen dès l’obtention d’une 1 boucle interprétable) ?</a:t>
            </a:r>
            <a:endParaRPr lang="fr-FR" sz="2000" dirty="0" smtClean="0">
              <a:latin typeface="Arial" panose="020B0604020202020204" pitchFamily="34" charset="0"/>
              <a:cs typeface="Arial" panose="020B0604020202020204" pitchFamily="34" charset="0"/>
            </a:endParaRPr>
          </a:p>
          <a:p>
            <a:pPr>
              <a:lnSpc>
                <a:spcPct val="150000"/>
              </a:lnSpc>
            </a:pPr>
            <a:r>
              <a:rPr lang="fr-FR" sz="2000" dirty="0" smtClean="0">
                <a:latin typeface="Arial" panose="020B0604020202020204" pitchFamily="34" charset="0"/>
                <a:cs typeface="Arial" panose="020B0604020202020204" pitchFamily="34" charset="0"/>
              </a:rPr>
              <a:t>Manque de motivation des salariés </a:t>
            </a:r>
            <a:r>
              <a:rPr lang="fr-FR" sz="2000" dirty="0" smtClean="0">
                <a:latin typeface="Arial" panose="020B0604020202020204" pitchFamily="34" charset="0"/>
                <a:cs typeface="Arial" panose="020B0604020202020204" pitchFamily="34" charset="0"/>
              </a:rPr>
              <a:t>? (exam. </a:t>
            </a:r>
            <a:r>
              <a:rPr lang="fr-FR" sz="2000" dirty="0">
                <a:latin typeface="Arial" panose="020B0604020202020204" pitchFamily="34" charset="0"/>
                <a:cs typeface="Arial" panose="020B0604020202020204" pitchFamily="34" charset="0"/>
              </a:rPr>
              <a:t>n</a:t>
            </a:r>
            <a:r>
              <a:rPr lang="fr-FR" sz="2000" dirty="0" smtClean="0">
                <a:latin typeface="Arial" panose="020B0604020202020204" pitchFamily="34" charset="0"/>
                <a:cs typeface="Arial" panose="020B0604020202020204" pitchFamily="34" charset="0"/>
              </a:rPr>
              <a:t>écessitant participation ACTIVE du salarié)</a:t>
            </a:r>
            <a:endParaRPr lang="fr-FR" sz="2000" dirty="0" smtClean="0">
              <a:latin typeface="Arial" panose="020B0604020202020204" pitchFamily="34" charset="0"/>
              <a:cs typeface="Arial" panose="020B0604020202020204" pitchFamily="34" charset="0"/>
            </a:endParaRPr>
          </a:p>
          <a:p>
            <a:pPr>
              <a:lnSpc>
                <a:spcPct val="150000"/>
              </a:lnSpc>
            </a:pPr>
            <a:r>
              <a:rPr lang="fr-FR" sz="2000" dirty="0" smtClean="0">
                <a:latin typeface="Arial" panose="020B0604020202020204" pitchFamily="34" charset="0"/>
                <a:cs typeface="Arial" panose="020B0604020202020204" pitchFamily="34" charset="0"/>
              </a:rPr>
              <a:t>Difficulté d’organisation pour les SST ? </a:t>
            </a:r>
            <a:r>
              <a:rPr lang="fr-FR" sz="2000" dirty="0" smtClean="0">
                <a:latin typeface="Arial" panose="020B0604020202020204" pitchFamily="34" charset="0"/>
                <a:cs typeface="Arial" panose="020B0604020202020204" pitchFamily="34" charset="0"/>
              </a:rPr>
              <a:t>(durée brève de l’examen 5 à 10 minutes vs 15 à 19 minutes en </a:t>
            </a:r>
            <a:r>
              <a:rPr lang="fr-FR" sz="2000" dirty="0" err="1" smtClean="0">
                <a:latin typeface="Arial" panose="020B0604020202020204" pitchFamily="34" charset="0"/>
                <a:cs typeface="Arial" panose="020B0604020202020204" pitchFamily="34" charset="0"/>
              </a:rPr>
              <a:t>med</a:t>
            </a: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g</a:t>
            </a:r>
            <a:r>
              <a:rPr lang="fr-FR" sz="2000" dirty="0" smtClean="0">
                <a:latin typeface="Arial" panose="020B0604020202020204" pitchFamily="34" charset="0"/>
                <a:cs typeface="Arial" panose="020B0604020202020204" pitchFamily="34" charset="0"/>
              </a:rPr>
              <a:t>é.</a:t>
            </a:r>
            <a:r>
              <a:rPr lang="fr-FR" sz="20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exam non programmé, pas de temps supplémentaire alloué)    </a:t>
            </a:r>
            <a:endParaRPr lang="fr-FR" dirty="0" smtClean="0">
              <a:latin typeface="Arial" panose="020B0604020202020204" pitchFamily="34" charset="0"/>
              <a:cs typeface="Arial" panose="020B0604020202020204" pitchFamily="34" charset="0"/>
            </a:endParaRPr>
          </a:p>
          <a:p>
            <a:pPr marL="0" indent="0">
              <a:lnSpc>
                <a:spcPct val="100000"/>
              </a:lnSpc>
              <a:buNone/>
            </a:pPr>
            <a:endParaRPr lang="fr-FR" dirty="0">
              <a:latin typeface="Arial" panose="020B0604020202020204" pitchFamily="34" charset="0"/>
              <a:cs typeface="Arial" panose="020B0604020202020204" pitchFamily="34" charset="0"/>
            </a:endParaRPr>
          </a:p>
          <a:p>
            <a:pPr marL="0" indent="0">
              <a:lnSpc>
                <a:spcPct val="100000"/>
              </a:lnSpc>
              <a:buNone/>
            </a:pPr>
            <a:r>
              <a:rPr lang="fr-FR" dirty="0" smtClean="0">
                <a:latin typeface="Arial" panose="020B0604020202020204" pitchFamily="34" charset="0"/>
                <a:cs typeface="Arial" panose="020B0604020202020204" pitchFamily="34" charset="0"/>
              </a:rPr>
              <a:t>               </a:t>
            </a:r>
            <a:endParaRPr lang="fr-FR" dirty="0" smtClean="0"/>
          </a:p>
        </p:txBody>
      </p:sp>
    </p:spTree>
    <p:extLst>
      <p:ext uri="{BB962C8B-B14F-4D97-AF65-F5344CB8AC3E}">
        <p14:creationId xmlns:p14="http://schemas.microsoft.com/office/powerpoint/2010/main" val="340571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à coins arrondis 43"/>
          <p:cNvSpPr/>
          <p:nvPr/>
        </p:nvSpPr>
        <p:spPr>
          <a:xfrm>
            <a:off x="3047670" y="5068071"/>
            <a:ext cx="2133642" cy="110224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normAutofit/>
          </a:bodyPr>
          <a:lstStyle/>
          <a:p>
            <a:r>
              <a:rPr lang="fr-FR" sz="4000" dirty="0" smtClean="0">
                <a:solidFill>
                  <a:schemeClr val="accent3">
                    <a:lumMod val="50000"/>
                  </a:schemeClr>
                </a:solidFill>
                <a:latin typeface="Arial" panose="020B0604020202020204" pitchFamily="34" charset="0"/>
                <a:cs typeface="Arial" panose="020B0604020202020204" pitchFamily="34" charset="0"/>
              </a:rPr>
              <a:t>DÉFINITIONS : EFR</a:t>
            </a:r>
            <a:endParaRPr lang="fr-FR" sz="4000" dirty="0">
              <a:solidFill>
                <a:schemeClr val="accent3">
                  <a:lumMod val="50000"/>
                </a:schemeClr>
              </a:solidFill>
              <a:latin typeface="Arial" panose="020B0604020202020204" pitchFamily="34" charset="0"/>
              <a:cs typeface="Arial" panose="020B0604020202020204" pitchFamily="34" charset="0"/>
            </a:endParaRPr>
          </a:p>
        </p:txBody>
      </p:sp>
      <p:pic>
        <p:nvPicPr>
          <p:cNvPr id="3074" name="Picture 2" descr="RÃ©sultat de recherche d'images pour &quot;spiromÃ©trie clip art&quot;"/>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61303" y="4782580"/>
            <a:ext cx="1673225" cy="1673225"/>
          </a:xfrm>
          <a:prstGeom prst="rect">
            <a:avLst/>
          </a:prstGeom>
          <a:solidFill>
            <a:schemeClr val="tx1"/>
          </a:solidFill>
          <a:extLst/>
        </p:spPr>
      </p:pic>
      <p:pic>
        <p:nvPicPr>
          <p:cNvPr id="3076" name="Picture 4" descr="Image associÃ©e"/>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61303" y="950694"/>
            <a:ext cx="1673225" cy="1673225"/>
          </a:xfrm>
          <a:prstGeom prst="rect">
            <a:avLst/>
          </a:prstGeom>
          <a:solidFill>
            <a:schemeClr val="tx1"/>
          </a:solidFill>
          <a:extLst/>
        </p:spPr>
      </p:pic>
      <p:pic>
        <p:nvPicPr>
          <p:cNvPr id="3078" name="Picture 6" descr="RÃ©sultat de recherche d'images pour &quot;spiromÃ©trie clip art&quot;"/>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52213" y="2839331"/>
            <a:ext cx="1673225" cy="1673225"/>
          </a:xfrm>
          <a:prstGeom prst="rect">
            <a:avLst/>
          </a:prstGeom>
          <a:solidFill>
            <a:schemeClr val="tx1"/>
          </a:solidFill>
          <a:extLst/>
        </p:spPr>
      </p:pic>
      <p:pic>
        <p:nvPicPr>
          <p:cNvPr id="3080" name="Picture 8" descr="RÃ©sultat de recherche d'images pour &quot;homme icon&quot;"/>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9810295" y="835112"/>
            <a:ext cx="1409883" cy="1409883"/>
          </a:xfrm>
          <a:prstGeom prst="rect">
            <a:avLst/>
          </a:prstGeom>
          <a:solidFill>
            <a:schemeClr val="tx1"/>
          </a:solidFill>
          <a:extLst/>
        </p:spPr>
      </p:pic>
      <p:pic>
        <p:nvPicPr>
          <p:cNvPr id="3082" name="Picture 10" descr="Image associÃ©e"/>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9776269" y="4694618"/>
            <a:ext cx="1577531" cy="1348950"/>
          </a:xfrm>
          <a:prstGeom prst="rect">
            <a:avLst/>
          </a:prstGeom>
          <a:solidFill>
            <a:schemeClr val="tx1"/>
          </a:solidFill>
          <a:extLst/>
        </p:spPr>
      </p:pic>
      <p:pic>
        <p:nvPicPr>
          <p:cNvPr id="3084" name="Picture 12" descr="RÃ©sultat de recherche d'images pour &quot;tapis course icon&quot;"/>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9810295" y="2763966"/>
            <a:ext cx="1517658" cy="1517658"/>
          </a:xfrm>
          <a:prstGeom prst="rect">
            <a:avLst/>
          </a:prstGeom>
          <a:solidFill>
            <a:schemeClr val="tx1"/>
          </a:solidFill>
          <a:extLst/>
        </p:spPr>
      </p:pic>
      <p:sp>
        <p:nvSpPr>
          <p:cNvPr id="3" name="Rectangle à coins arrondis 2"/>
          <p:cNvSpPr/>
          <p:nvPr/>
        </p:nvSpPr>
        <p:spPr>
          <a:xfrm>
            <a:off x="5150498" y="2904669"/>
            <a:ext cx="2135909" cy="1011547"/>
          </a:xfrm>
          <a:prstGeom prst="roundRect">
            <a:avLst/>
          </a:prstGeom>
          <a:noFill/>
          <a:ln>
            <a:noFill/>
          </a:ln>
          <a:effectLst/>
          <a:scene3d>
            <a:camera prst="orthographicFront"/>
            <a:lightRig rig="threePt" dir="t"/>
          </a:scene3d>
          <a:sp3d/>
        </p:spPr>
        <p:style>
          <a:lnRef idx="2">
            <a:schemeClr val="dk1">
              <a:shade val="50000"/>
            </a:schemeClr>
          </a:lnRef>
          <a:fillRef idx="1">
            <a:schemeClr val="dk1"/>
          </a:fillRef>
          <a:effectRef idx="0">
            <a:schemeClr val="dk1"/>
          </a:effectRef>
          <a:fontRef idx="minor">
            <a:schemeClr val="lt1"/>
          </a:fontRef>
        </p:style>
        <p:txBody>
          <a:bodyPr rtlCol="0" anchor="ctr">
            <a:sp3d/>
          </a:bodyPr>
          <a:lstStyle/>
          <a:p>
            <a:pPr algn="ctr"/>
            <a:r>
              <a:rPr lang="fr-FR" sz="32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EFR</a:t>
            </a:r>
          </a:p>
        </p:txBody>
      </p:sp>
      <p:cxnSp>
        <p:nvCxnSpPr>
          <p:cNvPr id="7" name="Connecteur droit avec flèche 6"/>
          <p:cNvCxnSpPr/>
          <p:nvPr/>
        </p:nvCxnSpPr>
        <p:spPr>
          <a:xfrm flipH="1" flipV="1">
            <a:off x="2467628" y="1755752"/>
            <a:ext cx="2441487" cy="637863"/>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flipH="1">
            <a:off x="2705933" y="3397168"/>
            <a:ext cx="1982383"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p:cNvCxnSpPr/>
          <p:nvPr/>
        </p:nvCxnSpPr>
        <p:spPr>
          <a:xfrm flipH="1">
            <a:off x="2995517" y="4086921"/>
            <a:ext cx="1860244" cy="822036"/>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p:cNvCxnSpPr/>
          <p:nvPr/>
        </p:nvCxnSpPr>
        <p:spPr>
          <a:xfrm flipV="1">
            <a:off x="7364318" y="1424173"/>
            <a:ext cx="2312355" cy="96425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Connecteur droit avec flèche 39"/>
          <p:cNvCxnSpPr/>
          <p:nvPr/>
        </p:nvCxnSpPr>
        <p:spPr>
          <a:xfrm flipV="1">
            <a:off x="7407564" y="3390989"/>
            <a:ext cx="1937638" cy="1244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7399478" y="4001057"/>
            <a:ext cx="1818413" cy="1125125"/>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2401428" y="2284203"/>
            <a:ext cx="2689846" cy="461665"/>
          </a:xfrm>
          <a:prstGeom prst="rect">
            <a:avLst/>
          </a:prstGeom>
          <a:noFill/>
        </p:spPr>
        <p:txBody>
          <a:bodyPr wrap="square" rtlCol="0">
            <a:spAutoFit/>
          </a:bodyPr>
          <a:lstStyle/>
          <a:p>
            <a:r>
              <a:rPr lang="fr-FR" sz="2400" dirty="0">
                <a:solidFill>
                  <a:schemeClr val="accent3">
                    <a:lumMod val="50000"/>
                  </a:schemeClr>
                </a:solidFill>
                <a:latin typeface="Arial" panose="020B0604020202020204" pitchFamily="34" charset="0"/>
                <a:cs typeface="Arial" panose="020B0604020202020204" pitchFamily="34" charset="0"/>
              </a:rPr>
              <a:t>Pléthysmographie</a:t>
            </a:r>
          </a:p>
        </p:txBody>
      </p:sp>
      <p:sp>
        <p:nvSpPr>
          <p:cNvPr id="36" name="ZoneTexte 35"/>
          <p:cNvSpPr txBox="1"/>
          <p:nvPr/>
        </p:nvSpPr>
        <p:spPr>
          <a:xfrm>
            <a:off x="2400814" y="3466142"/>
            <a:ext cx="2609414" cy="461665"/>
          </a:xfrm>
          <a:prstGeom prst="rect">
            <a:avLst/>
          </a:prstGeom>
          <a:noFill/>
        </p:spPr>
        <p:txBody>
          <a:bodyPr wrap="square" rtlCol="0">
            <a:spAutoFit/>
          </a:bodyPr>
          <a:lstStyle/>
          <a:p>
            <a:r>
              <a:rPr lang="fr-FR" sz="2400" dirty="0">
                <a:solidFill>
                  <a:schemeClr val="accent3">
                    <a:lumMod val="50000"/>
                  </a:schemeClr>
                </a:solidFill>
                <a:latin typeface="Arial" panose="020B0604020202020204" pitchFamily="34" charset="0"/>
                <a:cs typeface="Arial" panose="020B0604020202020204" pitchFamily="34" charset="0"/>
              </a:rPr>
              <a:t>Echanges gazeux</a:t>
            </a:r>
          </a:p>
        </p:txBody>
      </p:sp>
      <p:sp>
        <p:nvSpPr>
          <p:cNvPr id="37" name="ZoneTexte 36"/>
          <p:cNvSpPr txBox="1"/>
          <p:nvPr/>
        </p:nvSpPr>
        <p:spPr>
          <a:xfrm>
            <a:off x="3300515" y="5354071"/>
            <a:ext cx="2441486" cy="461665"/>
          </a:xfrm>
          <a:prstGeom prst="rect">
            <a:avLst/>
          </a:prstGeom>
          <a:noFill/>
        </p:spPr>
        <p:txBody>
          <a:bodyPr wrap="square" rtlCol="0">
            <a:spAutoFit/>
          </a:bodyPr>
          <a:lstStyle/>
          <a:p>
            <a:r>
              <a:rPr lang="fr-FR" sz="2400" dirty="0">
                <a:solidFill>
                  <a:schemeClr val="accent3">
                    <a:lumMod val="50000"/>
                  </a:schemeClr>
                </a:solidFill>
                <a:latin typeface="Arial" panose="020B0604020202020204" pitchFamily="34" charset="0"/>
                <a:cs typeface="Arial" panose="020B0604020202020204" pitchFamily="34" charset="0"/>
              </a:rPr>
              <a:t>Spirométrie</a:t>
            </a:r>
          </a:p>
        </p:txBody>
      </p:sp>
      <p:sp>
        <p:nvSpPr>
          <p:cNvPr id="39" name="ZoneTexte 38"/>
          <p:cNvSpPr txBox="1"/>
          <p:nvPr/>
        </p:nvSpPr>
        <p:spPr>
          <a:xfrm>
            <a:off x="8000923" y="2006028"/>
            <a:ext cx="1676932" cy="461665"/>
          </a:xfrm>
          <a:prstGeom prst="rect">
            <a:avLst/>
          </a:prstGeom>
          <a:noFill/>
        </p:spPr>
        <p:txBody>
          <a:bodyPr wrap="square" rtlCol="0">
            <a:spAutoFit/>
          </a:bodyPr>
          <a:lstStyle/>
          <a:p>
            <a:r>
              <a:rPr lang="fr-FR" sz="2400" dirty="0">
                <a:solidFill>
                  <a:schemeClr val="accent3">
                    <a:lumMod val="50000"/>
                  </a:schemeClr>
                </a:solidFill>
                <a:latin typeface="Arial" panose="020B0604020202020204" pitchFamily="34" charset="0"/>
                <a:cs typeface="Arial" panose="020B0604020202020204" pitchFamily="34" charset="0"/>
              </a:rPr>
              <a:t>Au repos</a:t>
            </a:r>
          </a:p>
        </p:txBody>
      </p:sp>
      <p:sp>
        <p:nvSpPr>
          <p:cNvPr id="41" name="ZoneTexte 40"/>
          <p:cNvSpPr txBox="1"/>
          <p:nvPr/>
        </p:nvSpPr>
        <p:spPr>
          <a:xfrm>
            <a:off x="8007513" y="3445112"/>
            <a:ext cx="1512766" cy="461665"/>
          </a:xfrm>
          <a:prstGeom prst="rect">
            <a:avLst/>
          </a:prstGeom>
          <a:noFill/>
        </p:spPr>
        <p:txBody>
          <a:bodyPr wrap="square" rtlCol="0">
            <a:spAutoFit/>
          </a:bodyPr>
          <a:lstStyle/>
          <a:p>
            <a:r>
              <a:rPr lang="fr-FR" sz="2400" dirty="0">
                <a:solidFill>
                  <a:schemeClr val="accent3">
                    <a:lumMod val="50000"/>
                  </a:schemeClr>
                </a:solidFill>
                <a:latin typeface="Arial" panose="020B0604020202020204" pitchFamily="34" charset="0"/>
                <a:cs typeface="Arial" panose="020B0604020202020204" pitchFamily="34" charset="0"/>
              </a:rPr>
              <a:t>A l’effort</a:t>
            </a:r>
          </a:p>
        </p:txBody>
      </p:sp>
      <p:sp>
        <p:nvSpPr>
          <p:cNvPr id="43" name="ZoneTexte 42"/>
          <p:cNvSpPr txBox="1"/>
          <p:nvPr/>
        </p:nvSpPr>
        <p:spPr>
          <a:xfrm>
            <a:off x="7839287" y="5178042"/>
            <a:ext cx="2000204" cy="830997"/>
          </a:xfrm>
          <a:prstGeom prst="rect">
            <a:avLst/>
          </a:prstGeom>
          <a:noFill/>
        </p:spPr>
        <p:txBody>
          <a:bodyPr wrap="square" rtlCol="0">
            <a:spAutoFit/>
          </a:bodyPr>
          <a:lstStyle/>
          <a:p>
            <a:r>
              <a:rPr lang="fr-FR" sz="2400" dirty="0">
                <a:solidFill>
                  <a:schemeClr val="accent3">
                    <a:lumMod val="50000"/>
                  </a:schemeClr>
                </a:solidFill>
                <a:latin typeface="Arial" panose="020B0604020202020204" pitchFamily="34" charset="0"/>
                <a:cs typeface="Arial" panose="020B0604020202020204" pitchFamily="34" charset="0"/>
              </a:rPr>
              <a:t>Au cours </a:t>
            </a:r>
          </a:p>
          <a:p>
            <a:r>
              <a:rPr lang="fr-FR" sz="2400" dirty="0">
                <a:solidFill>
                  <a:schemeClr val="accent3">
                    <a:lumMod val="50000"/>
                  </a:schemeClr>
                </a:solidFill>
                <a:latin typeface="Arial" panose="020B0604020202020204" pitchFamily="34" charset="0"/>
                <a:cs typeface="Arial" panose="020B0604020202020204" pitchFamily="34" charset="0"/>
              </a:rPr>
              <a:t>du sommeil</a:t>
            </a:r>
          </a:p>
        </p:txBody>
      </p:sp>
    </p:spTree>
    <p:extLst>
      <p:ext uri="{BB962C8B-B14F-4D97-AF65-F5344CB8AC3E}">
        <p14:creationId xmlns:p14="http://schemas.microsoft.com/office/powerpoint/2010/main" val="265747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Discussion : Perspectives</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853334"/>
            <a:ext cx="10904186" cy="4778375"/>
          </a:xfrm>
        </p:spPr>
        <p:txBody>
          <a:bodyPr>
            <a:noAutofit/>
          </a:bodyPr>
          <a:lstStyle/>
          <a:p>
            <a:pPr marL="0" indent="0">
              <a:lnSpc>
                <a:spcPct val="100000"/>
              </a:lnSpc>
              <a:buNone/>
            </a:pPr>
            <a:r>
              <a:rPr lang="fr-FR" sz="2000" dirty="0" smtClean="0">
                <a:latin typeface="Arial" panose="020B0604020202020204" pitchFamily="34" charset="0"/>
                <a:cs typeface="Arial" panose="020B0604020202020204" pitchFamily="34" charset="0"/>
              </a:rPr>
              <a:t>Des </a:t>
            </a:r>
            <a:r>
              <a:rPr lang="fr-FR" sz="2000" dirty="0">
                <a:latin typeface="Arial" panose="020B0604020202020204" pitchFamily="34" charset="0"/>
                <a:cs typeface="Arial" panose="020B0604020202020204" pitchFamily="34" charset="0"/>
              </a:rPr>
              <a:t>p</a:t>
            </a:r>
            <a:r>
              <a:rPr lang="fr-FR" sz="2000" dirty="0" smtClean="0">
                <a:latin typeface="Arial" panose="020B0604020202020204" pitchFamily="34" charset="0"/>
                <a:cs typeface="Arial" panose="020B0604020202020204" pitchFamily="34" charset="0"/>
              </a:rPr>
              <a:t>istes d’amélioration : </a:t>
            </a:r>
          </a:p>
          <a:p>
            <a:pPr marL="0" indent="0">
              <a:lnSpc>
                <a:spcPct val="100000"/>
              </a:lnSpc>
              <a:buNone/>
            </a:pPr>
            <a:endParaRPr lang="fr-FR" sz="2000" dirty="0" smtClean="0">
              <a:latin typeface="Arial" panose="020B0604020202020204" pitchFamily="34" charset="0"/>
              <a:cs typeface="Arial" panose="020B0604020202020204" pitchFamily="34" charset="0"/>
            </a:endParaRPr>
          </a:p>
          <a:p>
            <a:pPr>
              <a:lnSpc>
                <a:spcPct val="100000"/>
              </a:lnSpc>
            </a:pPr>
            <a:r>
              <a:rPr lang="fr-FR" sz="2000" dirty="0">
                <a:latin typeface="Arial" panose="020B0604020202020204" pitchFamily="34" charset="0"/>
                <a:cs typeface="Arial" panose="020B0604020202020204" pitchFamily="34" charset="0"/>
              </a:rPr>
              <a:t>R</a:t>
            </a:r>
            <a:r>
              <a:rPr lang="fr-FR" sz="2000" dirty="0" smtClean="0">
                <a:latin typeface="Arial" panose="020B0604020202020204" pitchFamily="34" charset="0"/>
                <a:cs typeface="Arial" panose="020B0604020202020204" pitchFamily="34" charset="0"/>
              </a:rPr>
              <a:t>enouvellement de la formation</a:t>
            </a:r>
          </a:p>
          <a:p>
            <a:pPr>
              <a:lnSpc>
                <a:spcPct val="100000"/>
              </a:lnSpc>
            </a:pPr>
            <a:r>
              <a:rPr lang="fr-FR" sz="2000" dirty="0" smtClean="0">
                <a:latin typeface="Arial" panose="020B0604020202020204" pitchFamily="34" charset="0"/>
                <a:cs typeface="Arial" panose="020B0604020202020204" pitchFamily="34" charset="0"/>
              </a:rPr>
              <a:t>Evaluation des pratiques professionnelles</a:t>
            </a:r>
          </a:p>
          <a:p>
            <a:pPr>
              <a:lnSpc>
                <a:spcPct val="100000"/>
              </a:lnSpc>
            </a:pPr>
            <a:r>
              <a:rPr lang="fr-FR" sz="2000" dirty="0" smtClean="0">
                <a:latin typeface="Arial" panose="020B0604020202020204" pitchFamily="34" charset="0"/>
                <a:cs typeface="Arial" panose="020B0604020202020204" pitchFamily="34" charset="0"/>
              </a:rPr>
              <a:t>Protocole écrit entre médecin « prescripteur » et </a:t>
            </a:r>
            <a:r>
              <a:rPr lang="fr-FR" sz="2000" dirty="0" smtClean="0">
                <a:latin typeface="Arial" panose="020B0604020202020204" pitchFamily="34" charset="0"/>
                <a:cs typeface="Arial" panose="020B0604020202020204" pitchFamily="34" charset="0"/>
              </a:rPr>
              <a:t>opérateur</a:t>
            </a:r>
            <a:endParaRPr lang="fr-FR" sz="2000" dirty="0" smtClean="0">
              <a:latin typeface="Arial" panose="020B0604020202020204" pitchFamily="34" charset="0"/>
              <a:cs typeface="Arial" panose="020B0604020202020204" pitchFamily="34" charset="0"/>
            </a:endParaRPr>
          </a:p>
          <a:p>
            <a:pPr>
              <a:lnSpc>
                <a:spcPct val="100000"/>
              </a:lnSpc>
            </a:pPr>
            <a:r>
              <a:rPr lang="fr-FR" sz="2000" dirty="0" smtClean="0">
                <a:latin typeface="Arial" panose="020B0604020202020204" pitchFamily="34" charset="0"/>
                <a:cs typeface="Arial" panose="020B0604020202020204" pitchFamily="34" charset="0"/>
              </a:rPr>
              <a:t>Anticipation de </a:t>
            </a:r>
            <a:r>
              <a:rPr lang="fr-FR" sz="2000" dirty="0" smtClean="0">
                <a:latin typeface="Arial" panose="020B0604020202020204" pitchFamily="34" charset="0"/>
                <a:cs typeface="Arial" panose="020B0604020202020204" pitchFamily="34" charset="0"/>
              </a:rPr>
              <a:t>l’examen (durée de plus longue de temps d’accueil du salarié; information préalable des salariés sur l’intérêt et les consignes à respecter avant l’examen)</a:t>
            </a:r>
            <a:endParaRPr lang="fr-FR" sz="2000" dirty="0" smtClean="0">
              <a:latin typeface="Arial" panose="020B0604020202020204" pitchFamily="34" charset="0"/>
              <a:cs typeface="Arial" panose="020B0604020202020204" pitchFamily="34" charset="0"/>
            </a:endParaRPr>
          </a:p>
          <a:p>
            <a:pPr marL="0" indent="0">
              <a:lnSpc>
                <a:spcPct val="100000"/>
              </a:lnSpc>
              <a:buNone/>
            </a:pPr>
            <a:endParaRPr lang="fr-FR" sz="2000" dirty="0">
              <a:latin typeface="Arial" panose="020B0604020202020204" pitchFamily="34" charset="0"/>
              <a:cs typeface="Arial" panose="020B0604020202020204" pitchFamily="34" charset="0"/>
            </a:endParaRPr>
          </a:p>
          <a:p>
            <a:pPr marL="0" indent="0">
              <a:lnSpc>
                <a:spcPct val="100000"/>
              </a:lnSpc>
              <a:buNone/>
            </a:pPr>
            <a:r>
              <a:rPr lang="fr-FR" sz="2000" dirty="0" smtClean="0">
                <a:latin typeface="Arial" panose="020B0604020202020204" pitchFamily="34" charset="0"/>
                <a:cs typeface="Arial" panose="020B0604020202020204" pitchFamily="34" charset="0"/>
              </a:rPr>
              <a:t>Ou bien </a:t>
            </a:r>
            <a:r>
              <a:rPr lang="fr-FR" sz="2000" dirty="0" smtClean="0">
                <a:latin typeface="Arial" panose="020B0604020202020204" pitchFamily="34" charset="0"/>
                <a:cs typeface="Arial" panose="020B0604020202020204" pitchFamily="34" charset="0"/>
              </a:rPr>
              <a:t>devons-nous abandonner </a:t>
            </a:r>
            <a:r>
              <a:rPr lang="fr-FR" sz="2000" dirty="0" smtClean="0">
                <a:latin typeface="Arial" panose="020B0604020202020204" pitchFamily="34" charset="0"/>
                <a:cs typeface="Arial" panose="020B0604020202020204" pitchFamily="34" charset="0"/>
              </a:rPr>
              <a:t>la </a:t>
            </a:r>
            <a:r>
              <a:rPr lang="fr-FR" sz="2000" dirty="0" smtClean="0">
                <a:latin typeface="Arial" panose="020B0604020202020204" pitchFamily="34" charset="0"/>
                <a:cs typeface="Arial" panose="020B0604020202020204" pitchFamily="34" charset="0"/>
              </a:rPr>
              <a:t>spirométrie au profit de moyens plus simples et moins chronophage ?  </a:t>
            </a:r>
            <a:r>
              <a:rPr lang="fr-FR" sz="2000" dirty="0" smtClean="0">
                <a:latin typeface="Arial" panose="020B0604020202020204" pitchFamily="34" charset="0"/>
                <a:cs typeface="Arial" panose="020B0604020202020204" pitchFamily="34" charset="0"/>
              </a:rPr>
              <a:t>(PIKO6 + </a:t>
            </a:r>
            <a:r>
              <a:rPr lang="fr-FR" sz="2000" dirty="0" smtClean="0">
                <a:latin typeface="Arial" panose="020B0604020202020204" pitchFamily="34" charset="0"/>
                <a:cs typeface="Arial" panose="020B0604020202020204" pitchFamily="34" charset="0"/>
              </a:rPr>
              <a:t>pneumologues…. À discuter et évaluer) </a:t>
            </a:r>
            <a:r>
              <a:rPr lang="fr-FR" sz="2000"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a:t>
            </a:r>
            <a:endParaRPr lang="fr-FR" dirty="0" smtClean="0"/>
          </a:p>
        </p:txBody>
      </p:sp>
    </p:spTree>
    <p:extLst>
      <p:ext uri="{BB962C8B-B14F-4D97-AF65-F5344CB8AC3E}">
        <p14:creationId xmlns:p14="http://schemas.microsoft.com/office/powerpoint/2010/main" val="2416671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0463" y="510593"/>
            <a:ext cx="10557163" cy="903163"/>
          </a:xfrm>
        </p:spPr>
        <p:txBody>
          <a:bodyPr>
            <a:normAutofit/>
          </a:bodyPr>
          <a:lstStyle/>
          <a:p>
            <a:r>
              <a:rPr lang="fr-FR" dirty="0" smtClean="0">
                <a:solidFill>
                  <a:schemeClr val="accent3">
                    <a:lumMod val="50000"/>
                  </a:schemeClr>
                </a:solidFill>
                <a:latin typeface="Arial" panose="020B0604020202020204" pitchFamily="34" charset="0"/>
                <a:cs typeface="Arial" panose="020B0604020202020204" pitchFamily="34" charset="0"/>
              </a:rPr>
              <a:t>Conclusion : la spirométrie en santé au travail</a:t>
            </a:r>
            <a:endParaRPr lang="fr-FR" dirty="0">
              <a:solidFill>
                <a:schemeClr val="accent3">
                  <a:lumMod val="50000"/>
                </a:schemeClr>
              </a:solidFill>
              <a:latin typeface="Arial" panose="020B0604020202020204" pitchFamily="34" charset="0"/>
              <a:cs typeface="Arial" panose="020B0604020202020204" pitchFamily="34" charset="0"/>
            </a:endParaRPr>
          </a:p>
        </p:txBody>
      </p:sp>
      <p:sp>
        <p:nvSpPr>
          <p:cNvPr id="5" name="ZoneTexte 4"/>
          <p:cNvSpPr txBox="1"/>
          <p:nvPr/>
        </p:nvSpPr>
        <p:spPr>
          <a:xfrm>
            <a:off x="420996" y="2080549"/>
            <a:ext cx="4477584" cy="800219"/>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Indications </a:t>
            </a:r>
            <a:r>
              <a:rPr lang="fr-FR" sz="2800" dirty="0" smtClean="0">
                <a:latin typeface="Arial" panose="020B0604020202020204" pitchFamily="34" charset="0"/>
                <a:cs typeface="Arial" panose="020B0604020202020204" pitchFamily="34" charset="0"/>
              </a:rPr>
              <a:t>hétérogènes   </a:t>
            </a:r>
          </a:p>
          <a:p>
            <a:endParaRPr lang="fr-FR" dirty="0"/>
          </a:p>
        </p:txBody>
      </p:sp>
      <p:pic>
        <p:nvPicPr>
          <p:cNvPr id="6148" name="Picture 4"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252" y="2662679"/>
            <a:ext cx="1600638" cy="1627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2" name="Picture 8" descr="RÃ©sultat de recherche d'images pour &quot;clipart gratuit rÃ©alisation spiromÃ©tri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6510" y="2213975"/>
            <a:ext cx="1622980" cy="1622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742545" y="1413756"/>
            <a:ext cx="5310910" cy="800219"/>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Délégation sans protocole écrit</a:t>
            </a:r>
          </a:p>
          <a:p>
            <a:endParaRPr lang="fr-FR" dirty="0"/>
          </a:p>
        </p:txBody>
      </p:sp>
      <p:sp>
        <p:nvSpPr>
          <p:cNvPr id="8" name="ZoneTexte 7"/>
          <p:cNvSpPr txBox="1"/>
          <p:nvPr/>
        </p:nvSpPr>
        <p:spPr>
          <a:xfrm>
            <a:off x="6742545" y="4377517"/>
            <a:ext cx="5261220" cy="800219"/>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Qualité faible, répétabilité </a:t>
            </a:r>
            <a:r>
              <a:rPr lang="fr-FR" sz="2800" dirty="0" smtClean="0">
                <a:latin typeface="Arial" panose="020B0604020202020204" pitchFamily="34" charset="0"/>
                <a:cs typeface="Arial" panose="020B0604020202020204" pitchFamily="34" charset="0"/>
              </a:rPr>
              <a:t>&lt; 9 </a:t>
            </a:r>
            <a:r>
              <a:rPr lang="fr-FR" sz="2800" dirty="0">
                <a:latin typeface="Arial" panose="020B0604020202020204" pitchFamily="34" charset="0"/>
                <a:cs typeface="Arial" panose="020B0604020202020204" pitchFamily="34" charset="0"/>
              </a:rPr>
              <a:t>%</a:t>
            </a:r>
          </a:p>
          <a:p>
            <a:endParaRPr lang="fr-FR" dirty="0"/>
          </a:p>
        </p:txBody>
      </p:sp>
      <p:pic>
        <p:nvPicPr>
          <p:cNvPr id="6154" name="Picture 10" descr="Image associÃ©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511" y="5055815"/>
            <a:ext cx="1622980" cy="1631811"/>
          </a:xfrm>
          <a:prstGeom prst="roundRect">
            <a:avLst>
              <a:gd name="adj" fmla="val 16667"/>
            </a:avLst>
          </a:prstGeom>
          <a:solidFill>
            <a:schemeClr val="accent2">
              <a:lumMod val="75000"/>
            </a:schemeClr>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ZoneTexte 2"/>
          <p:cNvSpPr txBox="1"/>
          <p:nvPr/>
        </p:nvSpPr>
        <p:spPr>
          <a:xfrm>
            <a:off x="1236616" y="4377517"/>
            <a:ext cx="5843003" cy="1938992"/>
          </a:xfrm>
          <a:prstGeom prst="rect">
            <a:avLst/>
          </a:prstGeom>
          <a:noFill/>
          <a:ln>
            <a:noFill/>
          </a:ln>
        </p:spPr>
        <p:txBody>
          <a:bodyPr wrap="square" rtlCol="0">
            <a:spAutoFit/>
          </a:bodyPr>
          <a:lstStyle/>
          <a:p>
            <a:r>
              <a:rPr lang="fr-FR" sz="2400" dirty="0" smtClean="0">
                <a:latin typeface="Arial" panose="020B0604020202020204" pitchFamily="34" charset="0"/>
                <a:cs typeface="Arial" panose="020B0604020202020204" pitchFamily="34" charset="0"/>
              </a:rPr>
              <a:t>Ces résultats incitent à rester prudent dans les conclusions de faisabilité d’un dépistage par spirométrie au sein des SPST (les « moyens » en routine ne ont pas les mêmes que dans une étude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22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3">
                    <a:lumMod val="50000"/>
                  </a:schemeClr>
                </a:solidFill>
                <a:latin typeface="Arial" panose="020B0604020202020204" pitchFamily="34" charset="0"/>
                <a:cs typeface="Arial" panose="020B0604020202020204" pitchFamily="34" charset="0"/>
              </a:rPr>
              <a:t>DÉFINITIONS : EFR</a:t>
            </a:r>
          </a:p>
        </p:txBody>
      </p:sp>
      <p:sp>
        <p:nvSpPr>
          <p:cNvPr id="5" name="Espace réservé du contenu 4"/>
          <p:cNvSpPr>
            <a:spLocks noGrp="1"/>
          </p:cNvSpPr>
          <p:nvPr>
            <p:ph idx="1"/>
          </p:nvPr>
        </p:nvSpPr>
        <p:spPr/>
        <p:txBody>
          <a:bodyPr/>
          <a:lstStyle/>
          <a:p>
            <a:r>
              <a:rPr lang="fr-FR" dirty="0" smtClean="0"/>
              <a:t>Examens paracliniques permettant d’évaluer les volumes pulmonaires, les débits respiratoires et les échanges gazeux entre les poumons et le sang que ce soit au repos, à l’effort ou au cours du sommeil</a:t>
            </a:r>
          </a:p>
          <a:p>
            <a:r>
              <a:rPr lang="fr-FR" dirty="0" smtClean="0"/>
              <a:t>Parmi les EFR, la spirométrie mesure les débits respiratoires et les volumes pulmonaires mobilisables</a:t>
            </a:r>
          </a:p>
          <a:p>
            <a:endParaRPr lang="fr-FR" dirty="0"/>
          </a:p>
        </p:txBody>
      </p:sp>
    </p:spTree>
    <p:extLst>
      <p:ext uri="{BB962C8B-B14F-4D97-AF65-F5344CB8AC3E}">
        <p14:creationId xmlns:p14="http://schemas.microsoft.com/office/powerpoint/2010/main" val="1678844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6327" y="189634"/>
            <a:ext cx="10155382" cy="1325563"/>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Pourquoi des EFR en santé au travail ?</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674254" y="787760"/>
            <a:ext cx="11397673" cy="5902035"/>
          </a:xfrm>
        </p:spPr>
        <p:txBody>
          <a:bodyPr>
            <a:noAutofit/>
          </a:bodyPr>
          <a:lstStyle/>
          <a:p>
            <a:pPr marL="0" indent="0">
              <a:lnSpc>
                <a:spcPct val="150000"/>
              </a:lnSpc>
              <a:buNone/>
            </a:pPr>
            <a:endParaRPr lang="fr-FR" dirty="0" smtClean="0">
              <a:latin typeface="Arial" panose="020B0604020202020204" pitchFamily="34" charset="0"/>
              <a:cs typeface="Arial" panose="020B0604020202020204" pitchFamily="34" charset="0"/>
            </a:endParaRPr>
          </a:p>
          <a:p>
            <a:pPr>
              <a:lnSpc>
                <a:spcPct val="200000"/>
              </a:lnSpc>
            </a:pPr>
            <a:r>
              <a:rPr lang="fr-FR" sz="2200" dirty="0" smtClean="0">
                <a:latin typeface="Arial" panose="020B0604020202020204" pitchFamily="34" charset="0"/>
                <a:cs typeface="Arial" panose="020B0604020202020204" pitchFamily="34" charset="0"/>
              </a:rPr>
              <a:t>Médico-légal jusqu’en 2016 (amiante…)</a:t>
            </a:r>
          </a:p>
          <a:p>
            <a:pPr>
              <a:lnSpc>
                <a:spcPct val="200000"/>
              </a:lnSpc>
            </a:pPr>
            <a:r>
              <a:rPr lang="fr-FR" sz="2200" dirty="0" smtClean="0">
                <a:latin typeface="Arial" panose="020B0604020202020204" pitchFamily="34" charset="0"/>
                <a:cs typeface="Arial" panose="020B0604020202020204" pitchFamily="34" charset="0"/>
              </a:rPr>
              <a:t>Aptitude au poste </a:t>
            </a:r>
            <a:r>
              <a:rPr lang="fr-FR" sz="2200" dirty="0">
                <a:latin typeface="Arial" panose="020B0604020202020204" pitchFamily="34" charset="0"/>
                <a:cs typeface="Arial" panose="020B0604020202020204" pitchFamily="34" charset="0"/>
              </a:rPr>
              <a:t>(</a:t>
            </a:r>
            <a:r>
              <a:rPr lang="fr-FR" sz="2200" dirty="0" smtClean="0">
                <a:latin typeface="Arial" panose="020B0604020202020204" pitchFamily="34" charset="0"/>
                <a:cs typeface="Arial" panose="020B0604020202020204" pitchFamily="34" charset="0"/>
              </a:rPr>
              <a:t>milieu hyperbare) </a:t>
            </a:r>
          </a:p>
          <a:p>
            <a:pPr>
              <a:lnSpc>
                <a:spcPct val="200000"/>
              </a:lnSpc>
            </a:pPr>
            <a:r>
              <a:rPr lang="fr-FR" sz="2200" dirty="0" smtClean="0">
                <a:latin typeface="Arial" panose="020B0604020202020204" pitchFamily="34" charset="0"/>
                <a:cs typeface="Arial" panose="020B0604020202020204" pitchFamily="34" charset="0"/>
              </a:rPr>
              <a:t>Aptitude au port d’EPI Respiratoires : une « non indication » ?</a:t>
            </a:r>
          </a:p>
          <a:p>
            <a:pPr>
              <a:lnSpc>
                <a:spcPct val="200000"/>
              </a:lnSpc>
            </a:pPr>
            <a:r>
              <a:rPr lang="fr-FR" sz="2200" dirty="0" smtClean="0">
                <a:latin typeface="Arial" panose="020B0604020202020204" pitchFamily="34" charset="0"/>
                <a:cs typeface="Arial" panose="020B0604020202020204" pitchFamily="34" charset="0"/>
              </a:rPr>
              <a:t>Exam. </a:t>
            </a:r>
            <a:r>
              <a:rPr lang="fr-FR" sz="2200" dirty="0">
                <a:latin typeface="Arial" panose="020B0604020202020204" pitchFamily="34" charset="0"/>
                <a:cs typeface="Arial" panose="020B0604020202020204" pitchFamily="34" charset="0"/>
              </a:rPr>
              <a:t>de référence </a:t>
            </a:r>
            <a:r>
              <a:rPr lang="fr-FR" sz="2200" dirty="0" smtClean="0">
                <a:latin typeface="Arial" panose="020B0604020202020204" pitchFamily="34" charset="0"/>
                <a:cs typeface="Arial" panose="020B0604020202020204" pitchFamily="34" charset="0"/>
              </a:rPr>
              <a:t>puis </a:t>
            </a:r>
            <a:r>
              <a:rPr lang="fr-FR" sz="2200" dirty="0">
                <a:latin typeface="Arial" panose="020B0604020202020204" pitchFamily="34" charset="0"/>
                <a:cs typeface="Arial" panose="020B0604020202020204" pitchFamily="34" charset="0"/>
              </a:rPr>
              <a:t>dépistage : déclin accéléré du VEMS, BPCO </a:t>
            </a:r>
            <a:r>
              <a:rPr lang="fr-FR" sz="2200" dirty="0" smtClean="0">
                <a:latin typeface="Arial" panose="020B0604020202020204" pitchFamily="34" charset="0"/>
                <a:cs typeface="Arial" panose="020B0604020202020204" pitchFamily="34" charset="0"/>
              </a:rPr>
              <a:t>pro., </a:t>
            </a:r>
            <a:r>
              <a:rPr lang="fr-FR" sz="2200" dirty="0">
                <a:latin typeface="Arial" panose="020B0604020202020204" pitchFamily="34" charset="0"/>
                <a:cs typeface="Arial" panose="020B0604020202020204" pitchFamily="34" charset="0"/>
              </a:rPr>
              <a:t>asthme </a:t>
            </a:r>
            <a:r>
              <a:rPr lang="fr-FR" sz="2200" dirty="0" smtClean="0">
                <a:latin typeface="Arial" panose="020B0604020202020204" pitchFamily="34" charset="0"/>
                <a:cs typeface="Arial" panose="020B0604020202020204" pitchFamily="34" charset="0"/>
              </a:rPr>
              <a:t>pro.</a:t>
            </a:r>
          </a:p>
          <a:p>
            <a:pPr>
              <a:lnSpc>
                <a:spcPct val="200000"/>
              </a:lnSpc>
            </a:pPr>
            <a:r>
              <a:rPr lang="fr-FR" sz="2200" dirty="0" smtClean="0">
                <a:latin typeface="Arial" panose="020B0604020202020204" pitchFamily="34" charset="0"/>
                <a:cs typeface="Arial" panose="020B0604020202020204" pitchFamily="34" charset="0"/>
              </a:rPr>
              <a:t>Orientation </a:t>
            </a:r>
            <a:r>
              <a:rPr lang="fr-FR" sz="2200" dirty="0">
                <a:latin typeface="Arial" panose="020B0604020202020204" pitchFamily="34" charset="0"/>
                <a:cs typeface="Arial" panose="020B0604020202020204" pitchFamily="34" charset="0"/>
              </a:rPr>
              <a:t>diagnostique devant symptômes respiratoires</a:t>
            </a:r>
          </a:p>
          <a:p>
            <a:pPr>
              <a:lnSpc>
                <a:spcPct val="200000"/>
              </a:lnSpc>
            </a:pPr>
            <a:r>
              <a:rPr lang="fr-FR" sz="2200" dirty="0">
                <a:latin typeface="Arial" panose="020B0604020202020204" pitchFamily="34" charset="0"/>
                <a:cs typeface="Arial" panose="020B0604020202020204" pitchFamily="34" charset="0"/>
              </a:rPr>
              <a:t>Déclaration en Maladie Professionnelle</a:t>
            </a:r>
          </a:p>
        </p:txBody>
      </p:sp>
    </p:spTree>
    <p:extLst>
      <p:ext uri="{BB962C8B-B14F-4D97-AF65-F5344CB8AC3E}">
        <p14:creationId xmlns:p14="http://schemas.microsoft.com/office/powerpoint/2010/main" val="168928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6327" y="189634"/>
            <a:ext cx="10155382" cy="1325563"/>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Pourquoi des EFR en santé au travail ?</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05394" y="566058"/>
            <a:ext cx="11366533" cy="6123738"/>
          </a:xfrm>
        </p:spPr>
        <p:txBody>
          <a:bodyPr>
            <a:noAutofit/>
          </a:bodyPr>
          <a:lstStyle/>
          <a:p>
            <a:pPr marL="0" indent="0">
              <a:lnSpc>
                <a:spcPct val="150000"/>
              </a:lnSpc>
              <a:buNone/>
            </a:pPr>
            <a:r>
              <a:rPr lang="fr-FR" dirty="0" smtClean="0">
                <a:latin typeface="Arial" panose="020B0604020202020204" pitchFamily="34" charset="0"/>
                <a:cs typeface="Arial" panose="020B0604020202020204" pitchFamily="34" charset="0"/>
              </a:rPr>
              <a:t>         </a:t>
            </a:r>
          </a:p>
          <a:p>
            <a:pPr marL="0" indent="0">
              <a:buNone/>
            </a:pPr>
            <a:r>
              <a:rPr lang="fr-FR" sz="2200" b="1" dirty="0" smtClean="0">
                <a:latin typeface="Arial" panose="020B0604020202020204" pitchFamily="34" charset="0"/>
                <a:cs typeface="Arial" panose="020B0604020202020204" pitchFamily="34" charset="0"/>
              </a:rPr>
              <a:t>Dépister un Trouble Ventilatoire Obstructif non réversible : </a:t>
            </a:r>
          </a:p>
          <a:p>
            <a:pPr marL="0" indent="0" algn="ctr">
              <a:buNone/>
            </a:pPr>
            <a:r>
              <a:rPr lang="fr-FR" sz="2200" b="1" dirty="0" smtClean="0">
                <a:latin typeface="Arial" panose="020B0604020202020204" pitchFamily="34" charset="0"/>
                <a:cs typeface="Arial" panose="020B0604020202020204" pitchFamily="34" charset="0"/>
              </a:rPr>
              <a:t>Broncho-Pneumopathie Chronique Obstructive</a:t>
            </a:r>
          </a:p>
          <a:p>
            <a:pPr marL="0" indent="0">
              <a:buNone/>
            </a:pPr>
            <a:r>
              <a:rPr lang="fr-FR" sz="2200" dirty="0" smtClean="0">
                <a:latin typeface="Arial" panose="020B0604020202020204" pitchFamily="34" charset="0"/>
                <a:cs typeface="Arial" panose="020B0604020202020204" pitchFamily="34" charset="0"/>
              </a:rPr>
              <a:t>- Environ 5% en pop. Générale. Tabac +++, mais aussi origine professionnelle :15 à 21% des cas.</a:t>
            </a:r>
          </a:p>
          <a:p>
            <a:pPr marL="0" indent="0">
              <a:buNone/>
            </a:pPr>
            <a:r>
              <a:rPr lang="fr-FR" sz="2200" dirty="0" smtClean="0">
                <a:latin typeface="Arial" panose="020B0604020202020204" pitchFamily="34" charset="0"/>
                <a:cs typeface="Arial" panose="020B0604020202020204" pitchFamily="34" charset="0"/>
              </a:rPr>
              <a:t>- ATS recommande : dépistage tous les 2 à 3 ans pour les pro. exposés. </a:t>
            </a:r>
          </a:p>
          <a:p>
            <a:pPr marL="0" indent="0">
              <a:buNone/>
            </a:pPr>
            <a:r>
              <a:rPr lang="fr-FR" sz="2200" dirty="0" smtClean="0">
                <a:latin typeface="Arial" panose="020B0604020202020204" pitchFamily="34" charset="0"/>
                <a:cs typeface="Arial" panose="020B0604020202020204" pitchFamily="34" charset="0"/>
              </a:rPr>
              <a:t>- SPLF recommande (plan BPCO 2005-2010): dépistage systématique des sujets de plus de 40 ans fumeurs, ancien fumeurs, et/ou exposés à des facteurs de risques de BPCO Professionnelle</a:t>
            </a:r>
          </a:p>
          <a:p>
            <a:pPr marL="0" indent="0">
              <a:buNone/>
            </a:pPr>
            <a:r>
              <a:rPr lang="fr-FR" sz="2200" b="1" dirty="0" smtClean="0">
                <a:latin typeface="Arial" panose="020B0604020202020204" pitchFamily="34" charset="0"/>
                <a:cs typeface="Arial" panose="020B0604020202020204" pitchFamily="34" charset="0"/>
              </a:rPr>
              <a:t>Facteurs d’exposition professionnel avérés </a:t>
            </a:r>
            <a:r>
              <a:rPr lang="fr-FR" sz="2200" dirty="0" smtClean="0">
                <a:latin typeface="Arial" panose="020B0604020202020204" pitchFamily="34" charset="0"/>
                <a:cs typeface="Arial" panose="020B0604020202020204" pitchFamily="34" charset="0"/>
              </a:rPr>
              <a:t>: mineurs de charbons, BTP (silice, asphaltage des routes…), fonderies/sidérurgie, industrie textile, milieu agricole/culture céréalière, élevage de porc et production laitière</a:t>
            </a:r>
          </a:p>
          <a:p>
            <a:pPr marL="0" indent="0">
              <a:buNone/>
            </a:pPr>
            <a:r>
              <a:rPr lang="fr-FR" sz="2200" b="1" dirty="0" smtClean="0">
                <a:latin typeface="Arial" panose="020B0604020202020204" pitchFamily="34" charset="0"/>
                <a:cs typeface="Arial" panose="020B0604020202020204" pitchFamily="34" charset="0"/>
              </a:rPr>
              <a:t>Facteurs probables ou possibles : </a:t>
            </a:r>
            <a:r>
              <a:rPr lang="fr-FR" sz="2200" dirty="0" smtClean="0">
                <a:latin typeface="Arial" panose="020B0604020202020204" pitchFamily="34" charset="0"/>
                <a:cs typeface="Arial" panose="020B0604020202020204" pitchFamily="34" charset="0"/>
              </a:rPr>
              <a:t>poussières de bois, fumées de soudage (en particulier chez les fumeurs)</a:t>
            </a:r>
            <a:endParaRPr lang="fr-FR"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606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6327" y="189634"/>
            <a:ext cx="10155382" cy="1325563"/>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Pourquoi des EFR en santé au travail ?</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05394" y="566058"/>
            <a:ext cx="11366533" cy="6123738"/>
          </a:xfrm>
        </p:spPr>
        <p:txBody>
          <a:bodyPr>
            <a:noAutofit/>
          </a:bodyPr>
          <a:lstStyle/>
          <a:p>
            <a:pPr marL="0" indent="0">
              <a:lnSpc>
                <a:spcPct val="150000"/>
              </a:lnSpc>
              <a:buNone/>
            </a:pPr>
            <a:r>
              <a:rPr lang="fr-FR" dirty="0" smtClean="0">
                <a:latin typeface="Arial" panose="020B0604020202020204" pitchFamily="34" charset="0"/>
                <a:cs typeface="Arial" panose="020B0604020202020204" pitchFamily="34" charset="0"/>
              </a:rPr>
              <a:t>         </a:t>
            </a:r>
          </a:p>
          <a:p>
            <a:pPr marL="0" indent="0">
              <a:buNone/>
            </a:pPr>
            <a:r>
              <a:rPr lang="fr-FR" sz="2200" b="1" dirty="0" smtClean="0">
                <a:latin typeface="Arial" panose="020B0604020202020204" pitchFamily="34" charset="0"/>
                <a:cs typeface="Arial" panose="020B0604020202020204" pitchFamily="34" charset="0"/>
              </a:rPr>
              <a:t>Dépister un Trouble Ventilatoire Obstructif réversible : </a:t>
            </a:r>
          </a:p>
          <a:p>
            <a:pPr marL="0" indent="0" algn="ctr">
              <a:buNone/>
            </a:pPr>
            <a:r>
              <a:rPr lang="fr-FR" sz="2200" b="1" dirty="0" smtClean="0">
                <a:latin typeface="Arial" panose="020B0604020202020204" pitchFamily="34" charset="0"/>
                <a:cs typeface="Arial" panose="020B0604020202020204" pitchFamily="34" charset="0"/>
              </a:rPr>
              <a:t>Asthme professionnel et asthme aggravé par le travail</a:t>
            </a:r>
          </a:p>
          <a:p>
            <a:pPr marL="0" indent="0">
              <a:buNone/>
            </a:pPr>
            <a:r>
              <a:rPr lang="fr-FR" sz="2200" dirty="0" smtClean="0">
                <a:latin typeface="Arial" panose="020B0604020202020204" pitchFamily="34" charset="0"/>
                <a:cs typeface="Arial" panose="020B0604020202020204" pitchFamily="34" charset="0"/>
              </a:rPr>
              <a:t>6% en pop. générale de plus de 15 ans, (dont 5 à 15% d’origine professionnelle). 16% des asthmatiques = aggravation de leurs symptômes au travail</a:t>
            </a:r>
          </a:p>
          <a:p>
            <a:pPr marL="0" indent="0">
              <a:buNone/>
            </a:pPr>
            <a:r>
              <a:rPr lang="fr-FR" sz="2200" dirty="0" smtClean="0">
                <a:latin typeface="Arial" panose="020B0604020202020204" pitchFamily="34" charset="0"/>
                <a:cs typeface="Arial" panose="020B0604020202020204" pitchFamily="34" charset="0"/>
              </a:rPr>
              <a:t>6 substances responsables de près de 60% des asthmes professionnels en France  (source ONAP 2016)</a:t>
            </a:r>
          </a:p>
          <a:p>
            <a:pPr marL="0" indent="0">
              <a:buNone/>
            </a:pPr>
            <a:endParaRPr lang="fr-FR" sz="2200" dirty="0" smtClean="0">
              <a:latin typeface="Arial" panose="020B0604020202020204" pitchFamily="34" charset="0"/>
              <a:cs typeface="Arial" panose="020B0604020202020204" pitchFamily="34" charset="0"/>
            </a:endParaRPr>
          </a:p>
          <a:p>
            <a:pPr marL="0" indent="0">
              <a:buNone/>
            </a:pPr>
            <a:endParaRPr lang="fr-FR" sz="2200" dirty="0">
              <a:latin typeface="Arial" panose="020B0604020202020204" pitchFamily="34" charset="0"/>
              <a:cs typeface="Arial" panose="020B0604020202020204" pitchFamily="34" charset="0"/>
            </a:endParaRPr>
          </a:p>
          <a:p>
            <a:pPr marL="0" indent="0">
              <a:buNone/>
            </a:pPr>
            <a:endParaRPr lang="fr-FR" sz="2200" dirty="0" smtClean="0">
              <a:latin typeface="Arial" panose="020B0604020202020204" pitchFamily="34" charset="0"/>
              <a:cs typeface="Arial" panose="020B0604020202020204" pitchFamily="34" charset="0"/>
            </a:endParaRPr>
          </a:p>
          <a:p>
            <a:pPr marL="0" indent="0">
              <a:buNone/>
            </a:pPr>
            <a:endParaRPr lang="fr-FR" sz="2200" dirty="0">
              <a:latin typeface="Arial" panose="020B0604020202020204" pitchFamily="34" charset="0"/>
              <a:cs typeface="Arial" panose="020B0604020202020204" pitchFamily="34" charset="0"/>
            </a:endParaRPr>
          </a:p>
          <a:p>
            <a:pPr marL="0" indent="0">
              <a:buNone/>
            </a:pPr>
            <a:endParaRPr lang="fr-FR" sz="2200" dirty="0" smtClean="0">
              <a:latin typeface="Arial" panose="020B0604020202020204" pitchFamily="34" charset="0"/>
              <a:cs typeface="Arial" panose="020B0604020202020204" pitchFamily="34" charset="0"/>
            </a:endParaRPr>
          </a:p>
          <a:p>
            <a:pPr marL="0" indent="0">
              <a:buNone/>
            </a:pPr>
            <a:r>
              <a:rPr lang="fr-FR" sz="2200" dirty="0" smtClean="0">
                <a:latin typeface="Arial" panose="020B0604020202020204" pitchFamily="34" charset="0"/>
                <a:cs typeface="Arial" panose="020B0604020202020204" pitchFamily="34" charset="0"/>
              </a:rPr>
              <a:t>Intérêt si symptômes rapportés (mais </a:t>
            </a:r>
            <a:r>
              <a:rPr lang="fr-FR" sz="2200" dirty="0" err="1" smtClean="0">
                <a:latin typeface="Arial" panose="020B0604020202020204" pitchFamily="34" charset="0"/>
                <a:cs typeface="Arial" panose="020B0604020202020204" pitchFamily="34" charset="0"/>
              </a:rPr>
              <a:t>spiro</a:t>
            </a:r>
            <a:r>
              <a:rPr lang="fr-FR" sz="2200" dirty="0" smtClean="0">
                <a:latin typeface="Arial" panose="020B0604020202020204" pitchFamily="34" charset="0"/>
                <a:cs typeface="Arial" panose="020B0604020202020204" pitchFamily="34" charset="0"/>
              </a:rPr>
              <a:t> peut être normale entre les crises); intérêt de la mesure répétée du DEP…</a:t>
            </a:r>
            <a:endParaRPr lang="fr-FR" sz="2200" dirty="0">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983135658"/>
              </p:ext>
            </p:extLst>
          </p:nvPr>
        </p:nvGraphicFramePr>
        <p:xfrm>
          <a:off x="2127795" y="3627927"/>
          <a:ext cx="8548914" cy="2225040"/>
        </p:xfrm>
        <a:graphic>
          <a:graphicData uri="http://schemas.openxmlformats.org/drawingml/2006/table">
            <a:tbl>
              <a:tblPr firstRow="1" bandRow="1">
                <a:tableStyleId>{5C22544A-7EE6-4342-B048-85BDC9FD1C3A}</a:tableStyleId>
              </a:tblPr>
              <a:tblGrid>
                <a:gridCol w="4274457"/>
                <a:gridCol w="4274457"/>
              </a:tblGrid>
              <a:tr h="370840">
                <a:tc>
                  <a:txBody>
                    <a:bodyPr/>
                    <a:lstStyle/>
                    <a:p>
                      <a:r>
                        <a:rPr lang="fr-FR" dirty="0" smtClean="0"/>
                        <a:t>Pourcentage</a:t>
                      </a:r>
                      <a:r>
                        <a:rPr lang="fr-FR" baseline="0" dirty="0" smtClean="0"/>
                        <a:t> des cas d’Asthme Pro</a:t>
                      </a:r>
                      <a:endParaRPr lang="fr-FR" dirty="0"/>
                    </a:p>
                  </a:txBody>
                  <a:tcPr/>
                </a:tc>
                <a:tc>
                  <a:txBody>
                    <a:bodyPr/>
                    <a:lstStyle/>
                    <a:p>
                      <a:r>
                        <a:rPr lang="fr-FR" dirty="0" smtClean="0"/>
                        <a:t>Substances ou mélanges incriminés</a:t>
                      </a:r>
                      <a:endParaRPr lang="fr-FR" dirty="0"/>
                    </a:p>
                  </a:txBody>
                  <a:tcPr/>
                </a:tc>
              </a:tr>
              <a:tr h="370840">
                <a:tc>
                  <a:txBody>
                    <a:bodyPr/>
                    <a:lstStyle/>
                    <a:p>
                      <a:pPr algn="r"/>
                      <a:r>
                        <a:rPr lang="fr-FR" dirty="0" smtClean="0"/>
                        <a:t>19,4%</a:t>
                      </a:r>
                      <a:endParaRPr lang="fr-FR" dirty="0"/>
                    </a:p>
                  </a:txBody>
                  <a:tcPr/>
                </a:tc>
                <a:tc>
                  <a:txBody>
                    <a:bodyPr/>
                    <a:lstStyle/>
                    <a:p>
                      <a:r>
                        <a:rPr lang="fr-FR" dirty="0" smtClean="0"/>
                        <a:t>Farine</a:t>
                      </a:r>
                      <a:endParaRPr lang="fr-FR" dirty="0"/>
                    </a:p>
                  </a:txBody>
                  <a:tcPr/>
                </a:tc>
              </a:tr>
              <a:tr h="370840">
                <a:tc>
                  <a:txBody>
                    <a:bodyPr/>
                    <a:lstStyle/>
                    <a:p>
                      <a:pPr algn="r"/>
                      <a:r>
                        <a:rPr lang="fr-FR" dirty="0" smtClean="0"/>
                        <a:t>18,5%</a:t>
                      </a:r>
                      <a:endParaRPr lang="fr-FR" dirty="0"/>
                    </a:p>
                  </a:txBody>
                  <a:tcPr/>
                </a:tc>
                <a:tc>
                  <a:txBody>
                    <a:bodyPr/>
                    <a:lstStyle/>
                    <a:p>
                      <a:r>
                        <a:rPr lang="fr-FR" dirty="0" smtClean="0"/>
                        <a:t>Ammoniums Quaternaires</a:t>
                      </a:r>
                      <a:endParaRPr lang="fr-FR" dirty="0"/>
                    </a:p>
                  </a:txBody>
                  <a:tcPr/>
                </a:tc>
              </a:tr>
              <a:tr h="370840">
                <a:tc>
                  <a:txBody>
                    <a:bodyPr/>
                    <a:lstStyle/>
                    <a:p>
                      <a:pPr algn="r"/>
                      <a:r>
                        <a:rPr lang="fr-FR" dirty="0" smtClean="0"/>
                        <a:t>8,8%</a:t>
                      </a:r>
                      <a:endParaRPr lang="fr-FR" dirty="0"/>
                    </a:p>
                  </a:txBody>
                  <a:tcPr/>
                </a:tc>
                <a:tc>
                  <a:txBody>
                    <a:bodyPr/>
                    <a:lstStyle/>
                    <a:p>
                      <a:r>
                        <a:rPr lang="fr-FR" dirty="0" smtClean="0"/>
                        <a:t>Persulfates alcalins</a:t>
                      </a:r>
                      <a:endParaRPr lang="fr-FR" dirty="0"/>
                    </a:p>
                  </a:txBody>
                  <a:tcPr/>
                </a:tc>
              </a:tr>
              <a:tr h="370840">
                <a:tc>
                  <a:txBody>
                    <a:bodyPr/>
                    <a:lstStyle/>
                    <a:p>
                      <a:pPr algn="r"/>
                      <a:r>
                        <a:rPr lang="fr-FR" dirty="0" smtClean="0"/>
                        <a:t>7,2% </a:t>
                      </a:r>
                      <a:endParaRPr lang="fr-FR" dirty="0"/>
                    </a:p>
                  </a:txBody>
                  <a:tcPr/>
                </a:tc>
                <a:tc>
                  <a:txBody>
                    <a:bodyPr/>
                    <a:lstStyle/>
                    <a:p>
                      <a:r>
                        <a:rPr lang="fr-FR" dirty="0" err="1" smtClean="0"/>
                        <a:t>Isocyanates</a:t>
                      </a:r>
                      <a:endParaRPr lang="fr-FR" dirty="0"/>
                    </a:p>
                  </a:txBody>
                  <a:tcPr/>
                </a:tc>
              </a:tr>
              <a:tr h="370840">
                <a:tc>
                  <a:txBody>
                    <a:bodyPr/>
                    <a:lstStyle/>
                    <a:p>
                      <a:pPr algn="r"/>
                      <a:r>
                        <a:rPr lang="fr-FR" dirty="0" smtClean="0"/>
                        <a:t>6,2%</a:t>
                      </a:r>
                      <a:endParaRPr lang="fr-FR" dirty="0"/>
                    </a:p>
                  </a:txBody>
                  <a:tcPr/>
                </a:tc>
                <a:tc>
                  <a:txBody>
                    <a:bodyPr/>
                    <a:lstStyle/>
                    <a:p>
                      <a:r>
                        <a:rPr lang="fr-FR" dirty="0" smtClean="0"/>
                        <a:t>Autres produits de nettoyages</a:t>
                      </a:r>
                      <a:endParaRPr lang="fr-FR" dirty="0"/>
                    </a:p>
                  </a:txBody>
                  <a:tcPr/>
                </a:tc>
              </a:tr>
            </a:tbl>
          </a:graphicData>
        </a:graphic>
      </p:graphicFrame>
    </p:spTree>
    <p:extLst>
      <p:ext uri="{BB962C8B-B14F-4D97-AF65-F5344CB8AC3E}">
        <p14:creationId xmlns:p14="http://schemas.microsoft.com/office/powerpoint/2010/main" val="967989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481400"/>
            <a:ext cx="8100291" cy="1264376"/>
          </a:xfrm>
        </p:spPr>
        <p:txBody>
          <a:bodyPr>
            <a:noAutofit/>
          </a:bodyPr>
          <a:lstStyle/>
          <a:p>
            <a:r>
              <a:rPr lang="fr-FR" sz="4400" dirty="0" smtClean="0">
                <a:solidFill>
                  <a:schemeClr val="accent3">
                    <a:lumMod val="50000"/>
                  </a:schemeClr>
                </a:solidFill>
                <a:latin typeface="Arial" panose="020B0604020202020204" pitchFamily="34" charset="0"/>
                <a:cs typeface="Arial" panose="020B0604020202020204" pitchFamily="34" charset="0"/>
              </a:rPr>
              <a:t>Spirométrie</a:t>
            </a:r>
            <a:endParaRPr lang="fr-FR" sz="4400"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57349" y="1505960"/>
            <a:ext cx="7125061" cy="4828859"/>
          </a:xfrm>
        </p:spPr>
        <p:txBody>
          <a:bodyPr>
            <a:normAutofit/>
          </a:bodyPr>
          <a:lstStyle/>
          <a:p>
            <a:pPr>
              <a:lnSpc>
                <a:spcPct val="150000"/>
              </a:lnSpc>
            </a:pPr>
            <a:r>
              <a:rPr lang="fr-FR" sz="2400" dirty="0" smtClean="0">
                <a:latin typeface="Arial" panose="020B0604020202020204" pitchFamily="34" charset="0"/>
                <a:cs typeface="Arial" panose="020B0604020202020204" pitchFamily="34" charset="0"/>
              </a:rPr>
              <a:t>Mesure débits respiratoires et volumes pulmonaires mobilisables</a:t>
            </a:r>
          </a:p>
          <a:p>
            <a:pPr>
              <a:lnSpc>
                <a:spcPct val="150000"/>
              </a:lnSpc>
            </a:pPr>
            <a:r>
              <a:rPr lang="fr-FR" sz="2400" dirty="0" smtClean="0">
                <a:latin typeface="Arial" panose="020B0604020202020204" pitchFamily="34" charset="0"/>
                <a:cs typeface="Arial" panose="020B0604020202020204" pitchFamily="34" charset="0"/>
              </a:rPr>
              <a:t>Technique : manœuvre d’expiration forcée</a:t>
            </a:r>
          </a:p>
          <a:p>
            <a:pPr>
              <a:lnSpc>
                <a:spcPct val="150000"/>
              </a:lnSpc>
            </a:pPr>
            <a:r>
              <a:rPr lang="fr-FR" sz="2400" dirty="0" smtClean="0">
                <a:latin typeface="Arial" panose="020B0604020202020204" pitchFamily="34" charset="0"/>
                <a:cs typeface="Arial" panose="020B0604020202020204" pitchFamily="34" charset="0"/>
              </a:rPr>
              <a:t>3 Boucles débit-volume acceptables au moins (max 8 essais) + répétabilité </a:t>
            </a:r>
            <a:endParaRPr lang="fr-FR" sz="2400" dirty="0">
              <a:latin typeface="Arial" panose="020B0604020202020204" pitchFamily="34" charset="0"/>
              <a:cs typeface="Arial" panose="020B0604020202020204" pitchFamily="34" charset="0"/>
            </a:endParaRPr>
          </a:p>
        </p:txBody>
      </p:sp>
      <p:sp>
        <p:nvSpPr>
          <p:cNvPr id="4" name="Rectangle à coins arrondis 3"/>
          <p:cNvSpPr/>
          <p:nvPr/>
        </p:nvSpPr>
        <p:spPr>
          <a:xfrm>
            <a:off x="1570973" y="4700890"/>
            <a:ext cx="4074292" cy="1545989"/>
          </a:xfrm>
          <a:prstGeom prst="roundRect">
            <a:avLst/>
          </a:prstGeom>
          <a:solidFill>
            <a:schemeClr val="bg2">
              <a:lumMod val="9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accent3">
                    <a:lumMod val="50000"/>
                  </a:schemeClr>
                </a:solidFill>
                <a:latin typeface="Arial" panose="020B0604020202020204" pitchFamily="34" charset="0"/>
                <a:cs typeface="Arial" panose="020B0604020202020204" pitchFamily="34" charset="0"/>
              </a:rPr>
              <a:t>Respect des critères ATS/ERS 2005</a:t>
            </a:r>
            <a:endParaRPr lang="fr-FR" sz="2800" dirty="0">
              <a:solidFill>
                <a:schemeClr val="accent3">
                  <a:lumMod val="50000"/>
                </a:schemeClr>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103" y="2028721"/>
            <a:ext cx="4074292" cy="3055721"/>
          </a:xfrm>
          <a:prstGeom prst="rect">
            <a:avLst/>
          </a:prstGeom>
        </p:spPr>
      </p:pic>
    </p:spTree>
    <p:extLst>
      <p:ext uri="{BB962C8B-B14F-4D97-AF65-F5344CB8AC3E}">
        <p14:creationId xmlns:p14="http://schemas.microsoft.com/office/powerpoint/2010/main" val="3100509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50000"/>
                  </a:schemeClr>
                </a:solidFill>
                <a:latin typeface="Arial" panose="020B0604020202020204" pitchFamily="34" charset="0"/>
                <a:cs typeface="Arial" panose="020B0604020202020204" pitchFamily="34" charset="0"/>
              </a:rPr>
              <a:t>CRITERE ATS/ERS 2005</a:t>
            </a:r>
            <a:endParaRPr lang="fr-FR" dirty="0">
              <a:solidFill>
                <a:schemeClr val="accent3">
                  <a:lumMod val="50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592925" y="1542473"/>
            <a:ext cx="8915400" cy="4377985"/>
          </a:xfrm>
        </p:spPr>
        <p:txBody>
          <a:bodyPr>
            <a:normAutofit/>
          </a:bodyPr>
          <a:lstStyle/>
          <a:p>
            <a:r>
              <a:rPr lang="fr-FR" sz="2000" b="1" dirty="0" smtClean="0">
                <a:latin typeface="Arial" panose="020B0604020202020204" pitchFamily="34" charset="0"/>
                <a:cs typeface="Arial" panose="020B0604020202020204" pitchFamily="34" charset="0"/>
              </a:rPr>
              <a:t>POUR UN EXAMEN INTERPRETABLE</a:t>
            </a:r>
          </a:p>
          <a:p>
            <a:r>
              <a:rPr lang="fr-FR" sz="2000" dirty="0" smtClean="0">
                <a:latin typeface="Arial" panose="020B0604020202020204" pitchFamily="34" charset="0"/>
                <a:cs typeface="Arial" panose="020B0604020202020204" pitchFamily="34" charset="0"/>
              </a:rPr>
              <a:t>Début </a:t>
            </a:r>
            <a:r>
              <a:rPr lang="fr-FR" sz="2000" b="1" dirty="0" smtClean="0">
                <a:latin typeface="Arial" panose="020B0604020202020204" pitchFamily="34" charset="0"/>
                <a:cs typeface="Arial" panose="020B0604020202020204" pitchFamily="34" charset="0"/>
              </a:rPr>
              <a:t>brutal</a:t>
            </a:r>
            <a:r>
              <a:rPr lang="fr-FR" sz="2000" dirty="0" smtClean="0">
                <a:latin typeface="Arial" panose="020B0604020202020204" pitchFamily="34" charset="0"/>
                <a:cs typeface="Arial" panose="020B0604020202020204" pitchFamily="34" charset="0"/>
              </a:rPr>
              <a:t> de l’expiration, avec pic précoce et un débit maximal dès le début de l’expiration (risque = VEMS sous estimé)</a:t>
            </a:r>
          </a:p>
          <a:p>
            <a:r>
              <a:rPr lang="fr-FR" sz="2000" b="1" dirty="0" smtClean="0">
                <a:latin typeface="Arial" panose="020B0604020202020204" pitchFamily="34" charset="0"/>
                <a:cs typeface="Arial" panose="020B0604020202020204" pitchFamily="34" charset="0"/>
              </a:rPr>
              <a:t>Pas de toux </a:t>
            </a:r>
            <a:r>
              <a:rPr lang="fr-FR" sz="2000" dirty="0" smtClean="0">
                <a:latin typeface="Arial" panose="020B0604020202020204" pitchFamily="34" charset="0"/>
                <a:cs typeface="Arial" panose="020B0604020202020204" pitchFamily="34" charset="0"/>
              </a:rPr>
              <a:t>ni reprise d’inspiration précoce (risque = valeurs fausses)</a:t>
            </a:r>
          </a:p>
          <a:p>
            <a:r>
              <a:rPr lang="fr-FR" sz="2000" dirty="0" smtClean="0">
                <a:latin typeface="Arial" panose="020B0604020202020204" pitchFamily="34" charset="0"/>
                <a:cs typeface="Arial" panose="020B0604020202020204" pitchFamily="34" charset="0"/>
              </a:rPr>
              <a:t>Expiration &gt; 6 secondes et </a:t>
            </a:r>
            <a:r>
              <a:rPr lang="fr-FR" sz="2000" b="1" dirty="0" smtClean="0">
                <a:latin typeface="Arial" panose="020B0604020202020204" pitchFamily="34" charset="0"/>
                <a:cs typeface="Arial" panose="020B0604020202020204" pitchFamily="34" charset="0"/>
              </a:rPr>
              <a:t>fin</a:t>
            </a:r>
            <a:r>
              <a:rPr lang="fr-FR" sz="2000" dirty="0" smtClean="0">
                <a:latin typeface="Arial" panose="020B0604020202020204" pitchFamily="34" charset="0"/>
                <a:cs typeface="Arial" panose="020B0604020202020204" pitchFamily="34" charset="0"/>
              </a:rPr>
              <a:t> d’expiration ayant un aspect </a:t>
            </a:r>
            <a:r>
              <a:rPr lang="fr-FR" sz="2000" b="1" dirty="0" smtClean="0">
                <a:latin typeface="Arial" panose="020B0604020202020204" pitchFamily="34" charset="0"/>
                <a:cs typeface="Arial" panose="020B0604020202020204" pitchFamily="34" charset="0"/>
              </a:rPr>
              <a:t>en pente douce</a:t>
            </a:r>
            <a:r>
              <a:rPr lang="fr-FR" sz="2000" dirty="0" smtClean="0">
                <a:latin typeface="Arial" panose="020B0604020202020204" pitchFamily="34" charset="0"/>
                <a:cs typeface="Arial" panose="020B0604020202020204" pitchFamily="34" charset="0"/>
              </a:rPr>
              <a:t> sur la boucle débit volume (risque = CVF sous estimée)</a:t>
            </a:r>
          </a:p>
          <a:p>
            <a:pPr marL="0" indent="0">
              <a:buNone/>
            </a:pPr>
            <a:endParaRPr lang="fr-FR" sz="2000" dirty="0" smtClean="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 CRITERES DE REPETABILITE :</a:t>
            </a:r>
          </a:p>
          <a:p>
            <a:r>
              <a:rPr lang="fr-FR" sz="2000" b="1" dirty="0" smtClean="0">
                <a:latin typeface="Arial" panose="020B0604020202020204" pitchFamily="34" charset="0"/>
                <a:cs typeface="Arial" panose="020B0604020202020204" pitchFamily="34" charset="0"/>
              </a:rPr>
              <a:t>Au moins 3 </a:t>
            </a:r>
            <a:r>
              <a:rPr lang="fr-FR" sz="2000" dirty="0" smtClean="0">
                <a:latin typeface="Arial" panose="020B0604020202020204" pitchFamily="34" charset="0"/>
                <a:cs typeface="Arial" panose="020B0604020202020204" pitchFamily="34" charset="0"/>
              </a:rPr>
              <a:t>boucles remplissant ces 3 critères (max 8 essais)</a:t>
            </a:r>
          </a:p>
          <a:p>
            <a:r>
              <a:rPr lang="fr-FR" sz="2000" b="1" dirty="0" smtClean="0">
                <a:latin typeface="Arial" panose="020B0604020202020204" pitchFamily="34" charset="0"/>
                <a:cs typeface="Arial" panose="020B0604020202020204" pitchFamily="34" charset="0"/>
              </a:rPr>
              <a:t>Moins de 150 ml de différence </a:t>
            </a:r>
            <a:r>
              <a:rPr lang="fr-FR" sz="2000" dirty="0" smtClean="0">
                <a:latin typeface="Arial" panose="020B0604020202020204" pitchFamily="34" charset="0"/>
                <a:cs typeface="Arial" panose="020B0604020202020204" pitchFamily="34" charset="0"/>
              </a:rPr>
              <a:t>entre les 2 meilleurs VEMS et entre les 2 meilleures CVF</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3307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Profondeur">
  <a:themeElements>
    <a:clrScheme name="Profondeur">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eu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TotalTime>
  <Words>1530</Words>
  <Application>Microsoft Office PowerPoint</Application>
  <PresentationFormat>Grand écran</PresentationFormat>
  <Paragraphs>259</Paragraphs>
  <Slides>31</Slides>
  <Notes>3</Notes>
  <HiddenSlides>1</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Century Gothic</vt:lpstr>
      <vt:lpstr>Corbel</vt:lpstr>
      <vt:lpstr>Wingdings 3</vt:lpstr>
      <vt:lpstr>Brin</vt:lpstr>
      <vt:lpstr>Profondeur</vt:lpstr>
      <vt:lpstr>Enquête de pratique de la spirométrie dans les services de santé au travail de l’ancienne région Poitou-Charentes</vt:lpstr>
      <vt:lpstr>Présentation PowerPoint</vt:lpstr>
      <vt:lpstr>DÉFINITIONS : EFR</vt:lpstr>
      <vt:lpstr>DÉFINITIONS : EFR</vt:lpstr>
      <vt:lpstr>Pourquoi des EFR en santé au travail ?</vt:lpstr>
      <vt:lpstr>Pourquoi des EFR en santé au travail ?</vt:lpstr>
      <vt:lpstr>Pourquoi des EFR en santé au travail ?</vt:lpstr>
      <vt:lpstr>Spirométrie</vt:lpstr>
      <vt:lpstr>CRITERE ATS/ERS 2005</vt:lpstr>
      <vt:lpstr>Présentation PowerPoint</vt:lpstr>
      <vt:lpstr>SPIROMETRIE</vt:lpstr>
      <vt:lpstr>SPIROMETRIE</vt:lpstr>
      <vt:lpstr>Présentation PowerPoint</vt:lpstr>
      <vt:lpstr>Enquête de pratique de la spirométrie dans les services de santé au travail de l’ancienne région Poitou-Charentes</vt:lpstr>
      <vt:lpstr>Objectifs de l’enquête</vt:lpstr>
      <vt:lpstr>Matériel et méthodes :  </vt:lpstr>
      <vt:lpstr>Matériel et méthodes :  </vt:lpstr>
      <vt:lpstr>Matériel et méthodes :  </vt:lpstr>
      <vt:lpstr>Matériel et méthodes :  </vt:lpstr>
      <vt:lpstr>Résultats</vt:lpstr>
      <vt:lpstr>L’amiante en tête des indications du dépistage</vt:lpstr>
      <vt:lpstr>Présentation PowerPoint</vt:lpstr>
      <vt:lpstr> 112 spirométries (131 boucles débit-volume reçues)  </vt:lpstr>
      <vt:lpstr> 112 spirométries (131 boucles débit-volume reçues)  </vt:lpstr>
      <vt:lpstr> Qualité des spirométries : acceptabilité </vt:lpstr>
      <vt:lpstr> Qualité des spirométries : répétabilité </vt:lpstr>
      <vt:lpstr>Discussion</vt:lpstr>
      <vt:lpstr>Discussion : Indications</vt:lpstr>
      <vt:lpstr>Discussion : Qualité</vt:lpstr>
      <vt:lpstr>Discussion : Perspectives</vt:lpstr>
      <vt:lpstr>Conclusion : la spirométrie en santé au travail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de pratique de la spirométrie dans les services de santé au travail de l’ancienne région Poitou-Charentes</dc:title>
  <dc:creator>Sophie Krompholtz</dc:creator>
  <cp:lastModifiedBy>Sophie Krompholtz</cp:lastModifiedBy>
  <cp:revision>24</cp:revision>
  <dcterms:created xsi:type="dcterms:W3CDTF">2022-04-13T15:09:34Z</dcterms:created>
  <dcterms:modified xsi:type="dcterms:W3CDTF">2022-04-14T08:01:35Z</dcterms:modified>
</cp:coreProperties>
</file>