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92" r:id="rId5"/>
    <p:sldId id="259" r:id="rId6"/>
    <p:sldId id="291" r:id="rId7"/>
    <p:sldId id="287" r:id="rId8"/>
    <p:sldId id="260" r:id="rId9"/>
    <p:sldId id="262" r:id="rId10"/>
    <p:sldId id="290" r:id="rId11"/>
    <p:sldId id="293" r:id="rId12"/>
    <p:sldId id="261" r:id="rId13"/>
    <p:sldId id="271" r:id="rId14"/>
    <p:sldId id="263" r:id="rId15"/>
    <p:sldId id="297" r:id="rId16"/>
    <p:sldId id="272" r:id="rId17"/>
    <p:sldId id="299" r:id="rId18"/>
    <p:sldId id="288" r:id="rId19"/>
    <p:sldId id="273" r:id="rId20"/>
    <p:sldId id="276" r:id="rId21"/>
    <p:sldId id="274" r:id="rId22"/>
    <p:sldId id="278" r:id="rId23"/>
    <p:sldId id="275" r:id="rId24"/>
    <p:sldId id="277" r:id="rId25"/>
    <p:sldId id="279" r:id="rId26"/>
    <p:sldId id="296" r:id="rId27"/>
    <p:sldId id="298" r:id="rId28"/>
    <p:sldId id="280" r:id="rId29"/>
    <p:sldId id="281" r:id="rId30"/>
    <p:sldId id="294" r:id="rId31"/>
    <p:sldId id="283" r:id="rId32"/>
    <p:sldId id="295" r:id="rId33"/>
    <p:sldId id="282" r:id="rId34"/>
    <p:sldId id="284" r:id="rId35"/>
    <p:sldId id="285" r:id="rId36"/>
    <p:sldId id="286" r:id="rId37"/>
    <p:sldId id="289" r:id="rId38"/>
    <p:sldId id="268" r:id="rId3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0"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52F1622-4C3F-4CEC-96D7-D6B8109A3213}" type="datetimeFigureOut">
              <a:rPr lang="fr-FR" smtClean="0"/>
              <a:t>27/06/2019</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B955E9C-2FAF-4B9D-9EF4-7E23267012C1}" type="slidenum">
              <a:rPr lang="fr-FR" smtClean="0"/>
              <a:t>‹N°›</a:t>
            </a:fld>
            <a:endParaRPr lang="fr-FR"/>
          </a:p>
        </p:txBody>
      </p:sp>
    </p:spTree>
    <p:extLst>
      <p:ext uri="{BB962C8B-B14F-4D97-AF65-F5344CB8AC3E}">
        <p14:creationId xmlns:p14="http://schemas.microsoft.com/office/powerpoint/2010/main" val="26803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955E9C-2FAF-4B9D-9EF4-7E23267012C1}" type="slidenum">
              <a:rPr lang="fr-FR" smtClean="0"/>
              <a:t>31</a:t>
            </a:fld>
            <a:endParaRPr lang="fr-FR"/>
          </a:p>
        </p:txBody>
      </p:sp>
    </p:spTree>
    <p:extLst>
      <p:ext uri="{BB962C8B-B14F-4D97-AF65-F5344CB8AC3E}">
        <p14:creationId xmlns:p14="http://schemas.microsoft.com/office/powerpoint/2010/main" val="91612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a:t>Modifiez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883AEB39-3553-4482-94DF-CDB2A81F142A}" type="datetimeFigureOut">
              <a:rPr lang="fr-FR" smtClean="0"/>
              <a:t>27/06/2019</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B9C1D24-F857-408D-8B67-C2912B80B94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83AEB39-3553-4482-94DF-CDB2A81F142A}" type="datetimeFigureOut">
              <a:rPr lang="fr-FR" smtClean="0"/>
              <a:t>27/06/2019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C1D24-F857-408D-8B67-C2912B80B94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83AEB39-3553-4482-94DF-CDB2A81F142A}" type="datetimeFigureOut">
              <a:rPr lang="fr-FR" smtClean="0"/>
              <a:t>27/06/2019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C1D24-F857-408D-8B67-C2912B80B94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a:t>Modifiez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883AEB39-3553-4482-94DF-CDB2A81F142A}" type="datetimeFigureOut">
              <a:rPr lang="fr-FR" smtClean="0"/>
              <a:t>27/06/2019</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8B9C1D24-F857-408D-8B67-C2912B80B94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883AEB39-3553-4482-94DF-CDB2A81F142A}" type="datetimeFigureOut">
              <a:rPr lang="fr-FR" smtClean="0"/>
              <a:t>27/06/2019</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8B9C1D24-F857-408D-8B67-C2912B80B94E}" type="slidenum">
              <a:rPr lang="fr-FR" smtClean="0"/>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a:t>Modifiez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883AEB39-3553-4482-94DF-CDB2A81F142A}" type="datetimeFigureOut">
              <a:rPr lang="fr-FR" smtClean="0"/>
              <a:t>27/06/2019</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8B9C1D24-F857-408D-8B67-C2912B80B94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883AEB39-3553-4482-94DF-CDB2A81F142A}" type="datetimeFigureOut">
              <a:rPr lang="fr-FR" smtClean="0"/>
              <a:t>27/06/2019</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8B9C1D24-F857-408D-8B67-C2912B80B94E}"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883AEB39-3553-4482-94DF-CDB2A81F142A}" type="datetimeFigureOut">
              <a:rPr lang="fr-FR" smtClean="0"/>
              <a:t>27/06/2019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9C1D24-F857-408D-8B67-C2912B80B94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883AEB39-3553-4482-94DF-CDB2A81F142A}" type="datetimeFigureOut">
              <a:rPr lang="fr-FR" smtClean="0"/>
              <a:t>27/06/2019</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8B9C1D24-F857-408D-8B67-C2912B80B94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883AEB39-3553-4482-94DF-CDB2A81F142A}" type="datetimeFigureOut">
              <a:rPr lang="fr-FR" smtClean="0"/>
              <a:t>27/06/2019</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8B9C1D24-F857-408D-8B67-C2912B80B94E}"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883AEB39-3553-4482-94DF-CDB2A81F142A}" type="datetimeFigureOut">
              <a:rPr lang="fr-FR" smtClean="0"/>
              <a:t>27/06/2019</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8B9C1D24-F857-408D-8B67-C2912B80B94E}"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83AEB39-3553-4482-94DF-CDB2A81F142A}" type="datetimeFigureOut">
              <a:rPr lang="fr-FR" smtClean="0"/>
              <a:t>27/06/2019</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B9C1D24-F857-408D-8B67-C2912B80B94E}"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544" y="776288"/>
            <a:ext cx="8135912" cy="2148656"/>
          </a:xfrm>
        </p:spPr>
        <p:txBody>
          <a:bodyPr>
            <a:normAutofit/>
          </a:bodyPr>
          <a:lstStyle/>
          <a:p>
            <a:r>
              <a:rPr lang="fr-FR" b="1" dirty="0"/>
              <a:t>Visite de la Maison Rémy Martin Cointreau</a:t>
            </a:r>
          </a:p>
        </p:txBody>
      </p:sp>
      <p:sp>
        <p:nvSpPr>
          <p:cNvPr id="3" name="Sous-titre 2"/>
          <p:cNvSpPr>
            <a:spLocks noGrp="1"/>
          </p:cNvSpPr>
          <p:nvPr>
            <p:ph type="subTitle" idx="1"/>
          </p:nvPr>
        </p:nvSpPr>
        <p:spPr>
          <a:xfrm>
            <a:off x="395536" y="3977695"/>
            <a:ext cx="8062912" cy="1512167"/>
          </a:xfrm>
        </p:spPr>
        <p:txBody>
          <a:bodyPr>
            <a:normAutofit fontScale="25000" lnSpcReduction="20000"/>
          </a:bodyPr>
          <a:lstStyle/>
          <a:p>
            <a:endParaRPr lang="fr-FR" b="1" dirty="0"/>
          </a:p>
          <a:p>
            <a:endParaRPr lang="fr-FR" b="1" dirty="0"/>
          </a:p>
          <a:p>
            <a:endParaRPr lang="fr-FR" b="1" dirty="0"/>
          </a:p>
          <a:p>
            <a:endParaRPr lang="fr-FR" b="1" dirty="0"/>
          </a:p>
          <a:p>
            <a:endParaRPr lang="fr-FR" sz="5500" b="1" dirty="0"/>
          </a:p>
          <a:p>
            <a:r>
              <a:rPr lang="fr-FR" sz="8000" b="1" dirty="0"/>
              <a:t>					</a:t>
            </a:r>
          </a:p>
          <a:p>
            <a:pPr algn="l"/>
            <a:r>
              <a:rPr lang="fr-FR" sz="8000" b="1" dirty="0"/>
              <a:t>						 Dr Sylvie ROYER</a:t>
            </a:r>
          </a:p>
          <a:p>
            <a:pPr algn="l"/>
            <a:endParaRPr lang="fr-FR" sz="8000" b="1" dirty="0"/>
          </a:p>
          <a:p>
            <a:pPr algn="l"/>
            <a:r>
              <a:rPr lang="fr-FR" sz="8000" b="1" dirty="0"/>
              <a:t> 					Laura GUTIERREZ BILHOU</a:t>
            </a:r>
          </a:p>
          <a:p>
            <a:pPr algn="l"/>
            <a:r>
              <a:rPr lang="fr-FR" sz="8000" b="1" dirty="0"/>
              <a:t>	</a:t>
            </a:r>
          </a:p>
          <a:p>
            <a:pPr algn="l"/>
            <a:r>
              <a:rPr lang="fr-FR" sz="8000" b="1" dirty="0"/>
              <a:t> 					          Sophie DELACOUR</a:t>
            </a:r>
          </a:p>
          <a:p>
            <a:pPr algn="l"/>
            <a:r>
              <a:rPr lang="fr-FR" sz="8000" b="1" dirty="0"/>
              <a:t>  							 juin 2019</a:t>
            </a:r>
          </a:p>
          <a:p>
            <a:endParaRPr lang="fr-FR" sz="5900" b="1" dirty="0"/>
          </a:p>
          <a:p>
            <a:endParaRPr lang="fr-FR" sz="5900" b="1" dirty="0"/>
          </a:p>
          <a:p>
            <a:endParaRPr lang="fr-FR" sz="5900" b="1" dirty="0"/>
          </a:p>
          <a:p>
            <a:endParaRPr lang="fr-FR" sz="5900" b="1" dirty="0"/>
          </a:p>
        </p:txBody>
      </p:sp>
    </p:spTree>
    <p:extLst>
      <p:ext uri="{BB962C8B-B14F-4D97-AF65-F5344CB8AC3E}">
        <p14:creationId xmlns:p14="http://schemas.microsoft.com/office/powerpoint/2010/main" val="404986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Ordonnance de Prévention</a:t>
            </a:r>
          </a:p>
        </p:txBody>
      </p:sp>
      <p:sp>
        <p:nvSpPr>
          <p:cNvPr id="3" name="Espace réservé du contenu 2"/>
          <p:cNvSpPr>
            <a:spLocks noGrp="1"/>
          </p:cNvSpPr>
          <p:nvPr>
            <p:ph idx="1"/>
          </p:nvPr>
        </p:nvSpPr>
        <p:spPr>
          <a:xfrm>
            <a:off x="457200" y="1882808"/>
            <a:ext cx="4546848" cy="4930568"/>
          </a:xfrm>
        </p:spPr>
        <p:txBody>
          <a:bodyPr/>
          <a:lstStyle/>
          <a:p>
            <a:r>
              <a:rPr lang="fr-FR" u="sng" dirty="0"/>
              <a:t>Principaux Risques de l’opérateur :</a:t>
            </a:r>
          </a:p>
          <a:p>
            <a:pPr>
              <a:buFontTx/>
              <a:buChar char="-"/>
            </a:pPr>
            <a:r>
              <a:rPr lang="fr-FR" b="1" dirty="0"/>
              <a:t>Exposition au bruit</a:t>
            </a:r>
          </a:p>
          <a:p>
            <a:pPr marL="64008" indent="0">
              <a:buNone/>
            </a:pPr>
            <a:r>
              <a:rPr lang="fr-FR" b="1" dirty="0"/>
              <a:t> </a:t>
            </a:r>
            <a:r>
              <a:rPr lang="fr-FR" dirty="0"/>
              <a:t>(passage des bouteilles sur le convoyeur)				</a:t>
            </a:r>
          </a:p>
        </p:txBody>
      </p:sp>
      <p:pic>
        <p:nvPicPr>
          <p:cNvPr id="5" name="Image 4">
            <a:extLst>
              <a:ext uri="{FF2B5EF4-FFF2-40B4-BE49-F238E27FC236}">
                <a16:creationId xmlns:a16="http://schemas.microsoft.com/office/drawing/2014/main" xmlns="" id="{8F4C8DAE-6DC0-4F03-BB3F-E68DC8BDD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212976"/>
            <a:ext cx="3923928" cy="2942946"/>
          </a:xfrm>
          <a:prstGeom prst="rect">
            <a:avLst/>
          </a:prstGeom>
        </p:spPr>
      </p:pic>
    </p:spTree>
    <p:extLst>
      <p:ext uri="{BB962C8B-B14F-4D97-AF65-F5344CB8AC3E}">
        <p14:creationId xmlns:p14="http://schemas.microsoft.com/office/powerpoint/2010/main" val="189895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DA8167-2415-422D-B198-98497FA795CB}"/>
              </a:ext>
            </a:extLst>
          </p:cNvPr>
          <p:cNvSpPr>
            <a:spLocks noGrp="1"/>
          </p:cNvSpPr>
          <p:nvPr>
            <p:ph type="title"/>
          </p:nvPr>
        </p:nvSpPr>
        <p:spPr/>
        <p:txBody>
          <a:bodyPr/>
          <a:lstStyle/>
          <a:p>
            <a:r>
              <a:rPr lang="fr-FR" b="1" dirty="0"/>
              <a:t>Autre risque: Le BRUIT</a:t>
            </a:r>
          </a:p>
        </p:txBody>
      </p:sp>
      <p:sp>
        <p:nvSpPr>
          <p:cNvPr id="3" name="Espace réservé du contenu 2">
            <a:extLst>
              <a:ext uri="{FF2B5EF4-FFF2-40B4-BE49-F238E27FC236}">
                <a16:creationId xmlns:a16="http://schemas.microsoft.com/office/drawing/2014/main" xmlns="" id="{699EFE39-BD5A-4807-BF3F-91DDD291064C}"/>
              </a:ext>
            </a:extLst>
          </p:cNvPr>
          <p:cNvSpPr>
            <a:spLocks noGrp="1"/>
          </p:cNvSpPr>
          <p:nvPr>
            <p:ph idx="1"/>
          </p:nvPr>
        </p:nvSpPr>
        <p:spPr/>
        <p:txBody>
          <a:bodyPr>
            <a:normAutofit/>
          </a:bodyPr>
          <a:lstStyle/>
          <a:p>
            <a:pPr marL="64008" indent="0">
              <a:buNone/>
            </a:pPr>
            <a:r>
              <a:rPr lang="fr-FR" dirty="0"/>
              <a:t>Collectif,</a:t>
            </a:r>
          </a:p>
          <a:p>
            <a:r>
              <a:rPr lang="fr-FR" b="1" dirty="0"/>
              <a:t>Chasse au bruit sur les convoyeurs,</a:t>
            </a:r>
          </a:p>
          <a:p>
            <a:r>
              <a:rPr lang="fr-FR" b="1" dirty="0"/>
              <a:t>Amélioration de l’insonorisation des locaux</a:t>
            </a:r>
          </a:p>
          <a:p>
            <a:pPr marL="64008" indent="0">
              <a:buNone/>
            </a:pPr>
            <a:r>
              <a:rPr lang="fr-FR" dirty="0"/>
              <a:t>Individuel,</a:t>
            </a:r>
            <a:endParaRPr lang="fr-FR" b="1" dirty="0"/>
          </a:p>
          <a:p>
            <a:r>
              <a:rPr lang="fr-FR" b="1" dirty="0"/>
              <a:t> Protéger son audition </a:t>
            </a:r>
            <a:r>
              <a:rPr lang="fr-FR" dirty="0"/>
              <a:t>avec le port de protections ( casques, bouchons…)</a:t>
            </a:r>
          </a:p>
          <a:p>
            <a:endParaRPr lang="fr-FR" b="1" dirty="0"/>
          </a:p>
          <a:p>
            <a:endParaRPr lang="fr-FR" b="1" dirty="0"/>
          </a:p>
          <a:p>
            <a:endParaRPr lang="fr-FR" b="1" dirty="0"/>
          </a:p>
        </p:txBody>
      </p:sp>
    </p:spTree>
    <p:extLst>
      <p:ext uri="{BB962C8B-B14F-4D97-AF65-F5344CB8AC3E}">
        <p14:creationId xmlns:p14="http://schemas.microsoft.com/office/powerpoint/2010/main" val="53424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Ordonnance de Prévention</a:t>
            </a:r>
          </a:p>
        </p:txBody>
      </p:sp>
      <p:sp>
        <p:nvSpPr>
          <p:cNvPr id="3" name="Espace réservé du contenu 2"/>
          <p:cNvSpPr>
            <a:spLocks noGrp="1"/>
          </p:cNvSpPr>
          <p:nvPr>
            <p:ph idx="1"/>
          </p:nvPr>
        </p:nvSpPr>
        <p:spPr>
          <a:xfrm>
            <a:off x="457200" y="1666526"/>
            <a:ext cx="8229600" cy="4788282"/>
          </a:xfrm>
        </p:spPr>
        <p:txBody>
          <a:bodyPr>
            <a:normAutofit lnSpcReduction="10000"/>
          </a:bodyPr>
          <a:lstStyle/>
          <a:p>
            <a:pPr marL="64008" indent="0">
              <a:buNone/>
            </a:pPr>
            <a:r>
              <a:rPr lang="fr-FR" dirty="0"/>
              <a:t>- </a:t>
            </a:r>
            <a:r>
              <a:rPr lang="fr-FR" b="1" dirty="0"/>
              <a:t>Blessures</a:t>
            </a:r>
            <a:r>
              <a:rPr lang="fr-FR" dirty="0"/>
              <a:t> avec le risque mécanique des machines, coupures par verre cassé, contusions par outils, projection de corps étrangers dans les yeux…</a:t>
            </a:r>
          </a:p>
          <a:p>
            <a:pPr marL="64008" indent="0">
              <a:buNone/>
            </a:pPr>
            <a:r>
              <a:rPr lang="fr-FR" dirty="0"/>
              <a:t>- </a:t>
            </a:r>
            <a:r>
              <a:rPr lang="fr-FR" b="1" dirty="0"/>
              <a:t>Troubles du sommeil</a:t>
            </a:r>
            <a:r>
              <a:rPr lang="fr-FR" dirty="0"/>
              <a:t>, de la vigilance (horaires atypiques)</a:t>
            </a:r>
          </a:p>
          <a:p>
            <a:pPr marL="64008" indent="0">
              <a:buNone/>
            </a:pPr>
            <a:r>
              <a:rPr lang="fr-FR" dirty="0"/>
              <a:t>- </a:t>
            </a:r>
            <a:r>
              <a:rPr lang="fr-FR" b="1" dirty="0"/>
              <a:t>Fatigue visuelle</a:t>
            </a:r>
            <a:r>
              <a:rPr lang="fr-FR" dirty="0"/>
              <a:t>, éclairage, mirage des bouteilles</a:t>
            </a:r>
          </a:p>
          <a:p>
            <a:pPr marL="64008" indent="0">
              <a:buNone/>
            </a:pPr>
            <a:r>
              <a:rPr lang="fr-FR" dirty="0"/>
              <a:t>- </a:t>
            </a:r>
            <a:r>
              <a:rPr lang="fr-FR" b="1" dirty="0"/>
              <a:t>Chutes</a:t>
            </a:r>
            <a:r>
              <a:rPr lang="fr-FR" dirty="0"/>
              <a:t> de plain pied</a:t>
            </a:r>
          </a:p>
          <a:p>
            <a:pPr marL="64008" indent="0">
              <a:buNone/>
            </a:pPr>
            <a:r>
              <a:rPr lang="fr-FR" dirty="0"/>
              <a:t>- </a:t>
            </a:r>
            <a:r>
              <a:rPr lang="fr-FR" b="1" dirty="0"/>
              <a:t>Électrisation/électrocution</a:t>
            </a:r>
          </a:p>
          <a:p>
            <a:pPr>
              <a:buFontTx/>
              <a:buChar char="-"/>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393764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B85D372-CD0D-4D2C-8721-3CB20B5C3A08}"/>
              </a:ext>
            </a:extLst>
          </p:cNvPr>
          <p:cNvSpPr>
            <a:spLocks noGrp="1"/>
          </p:cNvSpPr>
          <p:nvPr>
            <p:ph type="title"/>
          </p:nvPr>
        </p:nvSpPr>
        <p:spPr/>
        <p:txBody>
          <a:bodyPr/>
          <a:lstStyle/>
          <a:p>
            <a:r>
              <a:rPr lang="fr-FR" b="1" dirty="0"/>
              <a:t>Conseils de prévention</a:t>
            </a:r>
          </a:p>
        </p:txBody>
      </p:sp>
      <p:sp>
        <p:nvSpPr>
          <p:cNvPr id="3" name="Espace réservé du contenu 2">
            <a:extLst>
              <a:ext uri="{FF2B5EF4-FFF2-40B4-BE49-F238E27FC236}">
                <a16:creationId xmlns:a16="http://schemas.microsoft.com/office/drawing/2014/main" xmlns="" id="{C6445624-C3AD-4B78-9683-6AC9A79648A7}"/>
              </a:ext>
            </a:extLst>
          </p:cNvPr>
          <p:cNvSpPr>
            <a:spLocks noGrp="1"/>
          </p:cNvSpPr>
          <p:nvPr>
            <p:ph idx="1"/>
          </p:nvPr>
        </p:nvSpPr>
        <p:spPr/>
        <p:txBody>
          <a:bodyPr/>
          <a:lstStyle/>
          <a:p>
            <a:r>
              <a:rPr lang="fr-FR" b="1" dirty="0"/>
              <a:t>Prévenir les troubles du sommeil</a:t>
            </a:r>
            <a:r>
              <a:rPr lang="fr-FR" dirty="0"/>
              <a:t>, fatigue par une bonne hygiène de vie, alimentation équilibrée, sieste…</a:t>
            </a:r>
          </a:p>
          <a:p>
            <a:r>
              <a:rPr lang="fr-FR" b="1" dirty="0"/>
              <a:t>Chutes</a:t>
            </a:r>
            <a:r>
              <a:rPr lang="fr-FR" dirty="0"/>
              <a:t> de plain pied, signalement des presqu’accidents</a:t>
            </a:r>
          </a:p>
          <a:p>
            <a:r>
              <a:rPr lang="fr-FR" b="1" dirty="0"/>
              <a:t>Electrisation/électrocution</a:t>
            </a:r>
            <a:r>
              <a:rPr lang="fr-FR" dirty="0"/>
              <a:t>, signalement de toutes anomalies au responsable</a:t>
            </a:r>
          </a:p>
        </p:txBody>
      </p:sp>
    </p:spTree>
    <p:extLst>
      <p:ext uri="{BB962C8B-B14F-4D97-AF65-F5344CB8AC3E}">
        <p14:creationId xmlns:p14="http://schemas.microsoft.com/office/powerpoint/2010/main" val="309082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Agent de Chais</a:t>
            </a:r>
          </a:p>
        </p:txBody>
      </p:sp>
      <p:sp>
        <p:nvSpPr>
          <p:cNvPr id="3" name="Espace réservé du contenu 2"/>
          <p:cNvSpPr>
            <a:spLocks noGrp="1"/>
          </p:cNvSpPr>
          <p:nvPr>
            <p:ph idx="1"/>
          </p:nvPr>
        </p:nvSpPr>
        <p:spPr/>
        <p:txBody>
          <a:bodyPr>
            <a:normAutofit lnSpcReduction="10000"/>
          </a:bodyPr>
          <a:lstStyle/>
          <a:p>
            <a:r>
              <a:rPr lang="fr-FR" b="1" dirty="0"/>
              <a:t>Réceptionne</a:t>
            </a:r>
            <a:r>
              <a:rPr lang="fr-FR" dirty="0"/>
              <a:t> les fûts vides, les contrôler, prépare le </a:t>
            </a:r>
            <a:r>
              <a:rPr lang="fr-FR" b="1" dirty="0"/>
              <a:t>tri et le stockage, mise en rimes</a:t>
            </a:r>
            <a:r>
              <a:rPr lang="fr-FR" dirty="0"/>
              <a:t>, selon les fûts et leurs contenants dans les différents chais </a:t>
            </a:r>
          </a:p>
          <a:p>
            <a:r>
              <a:rPr lang="fr-FR" b="1" dirty="0"/>
              <a:t>Entretien et vérification </a:t>
            </a:r>
            <a:r>
              <a:rPr lang="fr-FR" dirty="0"/>
              <a:t>des fûts et des tonneaux ainsi que  du chai</a:t>
            </a:r>
          </a:p>
          <a:p>
            <a:r>
              <a:rPr lang="fr-FR" b="1" dirty="0"/>
              <a:t>Transfert de liquides </a:t>
            </a:r>
            <a:r>
              <a:rPr lang="fr-FR" dirty="0"/>
              <a:t>de camions citerne aux tonneaux, </a:t>
            </a:r>
            <a:r>
              <a:rPr lang="fr-FR" b="1" dirty="0"/>
              <a:t>vidage et remplissage </a:t>
            </a:r>
            <a:r>
              <a:rPr lang="fr-FR" dirty="0"/>
              <a:t>des fûts ou des tonneaux à l’aide de pompes et de tuyaux adaptés</a:t>
            </a:r>
          </a:p>
          <a:p>
            <a:endParaRPr lang="fr-FR" dirty="0"/>
          </a:p>
          <a:p>
            <a:endParaRPr lang="fr-FR" dirty="0"/>
          </a:p>
          <a:p>
            <a:endParaRPr lang="fr-FR" dirty="0"/>
          </a:p>
        </p:txBody>
      </p:sp>
    </p:spTree>
    <p:extLst>
      <p:ext uri="{BB962C8B-B14F-4D97-AF65-F5344CB8AC3E}">
        <p14:creationId xmlns:p14="http://schemas.microsoft.com/office/powerpoint/2010/main" val="2128253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594B804-8ED1-48FC-A929-3D8B4D3217C1}"/>
              </a:ext>
            </a:extLst>
          </p:cNvPr>
          <p:cNvSpPr>
            <a:spLocks noGrp="1"/>
          </p:cNvSpPr>
          <p:nvPr>
            <p:ph type="title"/>
          </p:nvPr>
        </p:nvSpPr>
        <p:spPr/>
        <p:txBody>
          <a:bodyPr/>
          <a:lstStyle/>
          <a:p>
            <a:r>
              <a:rPr lang="fr-FR" b="1" dirty="0"/>
              <a:t>Quelques photos</a:t>
            </a:r>
          </a:p>
        </p:txBody>
      </p:sp>
      <p:pic>
        <p:nvPicPr>
          <p:cNvPr id="4" name="Espace réservé du contenu 3">
            <a:extLst>
              <a:ext uri="{FF2B5EF4-FFF2-40B4-BE49-F238E27FC236}">
                <a16:creationId xmlns:a16="http://schemas.microsoft.com/office/drawing/2014/main" xmlns="" id="{4A746C85-F8CD-4C8A-AD1C-C0285E1EB38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3350" y="1514112"/>
            <a:ext cx="2473500" cy="2304828"/>
          </a:xfrm>
          <a:prstGeom prst="rect">
            <a:avLst/>
          </a:prstGeom>
        </p:spPr>
      </p:pic>
      <p:pic>
        <p:nvPicPr>
          <p:cNvPr id="5" name="Image 4">
            <a:extLst>
              <a:ext uri="{FF2B5EF4-FFF2-40B4-BE49-F238E27FC236}">
                <a16:creationId xmlns:a16="http://schemas.microsoft.com/office/drawing/2014/main" xmlns="" id="{2C2EB616-5EA4-48E7-80DC-C712E2B56A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24128" y="1875556"/>
            <a:ext cx="2751455" cy="4469899"/>
          </a:xfrm>
          <a:prstGeom prst="rect">
            <a:avLst/>
          </a:prstGeom>
        </p:spPr>
      </p:pic>
      <p:sp>
        <p:nvSpPr>
          <p:cNvPr id="6" name="Ellipse 5">
            <a:extLst>
              <a:ext uri="{FF2B5EF4-FFF2-40B4-BE49-F238E27FC236}">
                <a16:creationId xmlns:a16="http://schemas.microsoft.com/office/drawing/2014/main" xmlns="" id="{7AF875F9-F00A-421B-87B1-7089FD495A52}"/>
              </a:ext>
            </a:extLst>
          </p:cNvPr>
          <p:cNvSpPr/>
          <p:nvPr/>
        </p:nvSpPr>
        <p:spPr>
          <a:xfrm>
            <a:off x="6588224" y="2378494"/>
            <a:ext cx="43204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xmlns="" id="{D4F7CAEC-3461-4ADB-BFFF-C41E9EB217F5}"/>
              </a:ext>
            </a:extLst>
          </p:cNvPr>
          <p:cNvSpPr/>
          <p:nvPr/>
        </p:nvSpPr>
        <p:spPr>
          <a:xfrm>
            <a:off x="5508104" y="4110505"/>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xmlns="" id="{2BEDA265-78BB-4C56-87B9-DF03224D77F4}"/>
              </a:ext>
            </a:extLst>
          </p:cNvPr>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11429"/>
          <a:stretch/>
        </p:blipFill>
        <p:spPr bwMode="auto">
          <a:xfrm>
            <a:off x="251520" y="4132525"/>
            <a:ext cx="3048580" cy="2561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89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BC0D48-2B2A-4D04-A378-A51BCB247100}"/>
              </a:ext>
            </a:extLst>
          </p:cNvPr>
          <p:cNvSpPr>
            <a:spLocks noGrp="1"/>
          </p:cNvSpPr>
          <p:nvPr>
            <p:ph type="title"/>
          </p:nvPr>
        </p:nvSpPr>
        <p:spPr/>
        <p:txBody>
          <a:bodyPr/>
          <a:lstStyle/>
          <a:p>
            <a:r>
              <a:rPr lang="fr-FR" b="1" dirty="0"/>
              <a:t>Agent de chais</a:t>
            </a:r>
          </a:p>
        </p:txBody>
      </p:sp>
      <p:sp>
        <p:nvSpPr>
          <p:cNvPr id="3" name="Espace réservé du contenu 2">
            <a:extLst>
              <a:ext uri="{FF2B5EF4-FFF2-40B4-BE49-F238E27FC236}">
                <a16:creationId xmlns:a16="http://schemas.microsoft.com/office/drawing/2014/main" xmlns="" id="{BB79FFFC-B80D-4113-AC78-52F459DD470D}"/>
              </a:ext>
            </a:extLst>
          </p:cNvPr>
          <p:cNvSpPr>
            <a:spLocks noGrp="1"/>
          </p:cNvSpPr>
          <p:nvPr>
            <p:ph idx="1"/>
          </p:nvPr>
        </p:nvSpPr>
        <p:spPr/>
        <p:txBody>
          <a:bodyPr/>
          <a:lstStyle/>
          <a:p>
            <a:r>
              <a:rPr lang="fr-FR" b="1" dirty="0"/>
              <a:t>Assemblage,</a:t>
            </a:r>
            <a:r>
              <a:rPr lang="fr-FR" dirty="0"/>
              <a:t>  des Eaux de vie, selon sa compétence et d’après les consignes du maitre de chai</a:t>
            </a:r>
          </a:p>
          <a:p>
            <a:r>
              <a:rPr lang="fr-FR" b="1" dirty="0"/>
              <a:t>Vérification et échantillons d’EDV </a:t>
            </a:r>
            <a:r>
              <a:rPr lang="fr-FR" dirty="0"/>
              <a:t>pour contrôle du vieillissement </a:t>
            </a:r>
          </a:p>
          <a:p>
            <a:r>
              <a:rPr lang="fr-FR" b="1" dirty="0"/>
              <a:t>Retrait de fûts pleins </a:t>
            </a:r>
            <a:r>
              <a:rPr lang="fr-FR" dirty="0"/>
              <a:t>avec aide mécanique de manutention</a:t>
            </a:r>
          </a:p>
          <a:p>
            <a:r>
              <a:rPr lang="fr-FR" b="1" dirty="0"/>
              <a:t>Travail en hauteur </a:t>
            </a:r>
            <a:r>
              <a:rPr lang="fr-FR" dirty="0"/>
              <a:t>lors de l’accès aux racks de fûts ou tonneaux</a:t>
            </a:r>
          </a:p>
        </p:txBody>
      </p:sp>
    </p:spTree>
    <p:extLst>
      <p:ext uri="{BB962C8B-B14F-4D97-AF65-F5344CB8AC3E}">
        <p14:creationId xmlns:p14="http://schemas.microsoft.com/office/powerpoint/2010/main" val="30074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78AFC5-F4E4-4CB5-83CB-C7B6F529B2C6}"/>
              </a:ext>
            </a:extLst>
          </p:cNvPr>
          <p:cNvSpPr>
            <a:spLocks noGrp="1"/>
          </p:cNvSpPr>
          <p:nvPr>
            <p:ph type="title"/>
          </p:nvPr>
        </p:nvSpPr>
        <p:spPr/>
        <p:txBody>
          <a:bodyPr/>
          <a:lstStyle/>
          <a:p>
            <a:r>
              <a:rPr lang="fr-FR" b="1" dirty="0"/>
              <a:t>photos</a:t>
            </a:r>
          </a:p>
        </p:txBody>
      </p:sp>
      <p:pic>
        <p:nvPicPr>
          <p:cNvPr id="8" name="Espace réservé du contenu 7">
            <a:extLst>
              <a:ext uri="{FF2B5EF4-FFF2-40B4-BE49-F238E27FC236}">
                <a16:creationId xmlns:a16="http://schemas.microsoft.com/office/drawing/2014/main" xmlns="" id="{63FCB074-C3D4-4716-BCCC-57EF8213AAD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808"/>
          <a:stretch/>
        </p:blipFill>
        <p:spPr>
          <a:xfrm>
            <a:off x="1043608" y="1844824"/>
            <a:ext cx="2761967" cy="2520280"/>
          </a:xfrm>
        </p:spPr>
      </p:pic>
      <p:pic>
        <p:nvPicPr>
          <p:cNvPr id="10" name="Image 9">
            <a:extLst>
              <a:ext uri="{FF2B5EF4-FFF2-40B4-BE49-F238E27FC236}">
                <a16:creationId xmlns:a16="http://schemas.microsoft.com/office/drawing/2014/main" xmlns="" id="{6E477228-E649-4F78-92C8-864557D1E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595489"/>
            <a:ext cx="2915816" cy="2186862"/>
          </a:xfrm>
          <a:prstGeom prst="rect">
            <a:avLst/>
          </a:prstGeom>
        </p:spPr>
      </p:pic>
      <p:pic>
        <p:nvPicPr>
          <p:cNvPr id="12" name="Image 11">
            <a:extLst>
              <a:ext uri="{FF2B5EF4-FFF2-40B4-BE49-F238E27FC236}">
                <a16:creationId xmlns:a16="http://schemas.microsoft.com/office/drawing/2014/main" xmlns="" id="{B3318271-81A0-4E5D-BD2D-C0EFE84A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2651" y="3035111"/>
            <a:ext cx="3639277" cy="2729458"/>
          </a:xfrm>
          <a:prstGeom prst="rect">
            <a:avLst/>
          </a:prstGeom>
        </p:spPr>
      </p:pic>
      <p:sp>
        <p:nvSpPr>
          <p:cNvPr id="13" name="Ellipse 12">
            <a:extLst>
              <a:ext uri="{FF2B5EF4-FFF2-40B4-BE49-F238E27FC236}">
                <a16:creationId xmlns:a16="http://schemas.microsoft.com/office/drawing/2014/main" xmlns="" id="{4E054E72-25D6-4975-811E-9847B8BB8B69}"/>
              </a:ext>
            </a:extLst>
          </p:cNvPr>
          <p:cNvSpPr/>
          <p:nvPr/>
        </p:nvSpPr>
        <p:spPr>
          <a:xfrm>
            <a:off x="1187624" y="249289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331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66AFF14-65D2-42A5-94C3-5F6DAB2C72F2}"/>
              </a:ext>
            </a:extLst>
          </p:cNvPr>
          <p:cNvSpPr>
            <a:spLocks noGrp="1"/>
          </p:cNvSpPr>
          <p:nvPr>
            <p:ph type="title"/>
          </p:nvPr>
        </p:nvSpPr>
        <p:spPr/>
        <p:txBody>
          <a:bodyPr/>
          <a:lstStyle/>
          <a:p>
            <a:r>
              <a:rPr lang="fr-FR" b="1" dirty="0"/>
              <a:t>Chez Rémy Martin</a:t>
            </a:r>
          </a:p>
        </p:txBody>
      </p:sp>
      <p:sp>
        <p:nvSpPr>
          <p:cNvPr id="3" name="Espace réservé du contenu 2">
            <a:extLst>
              <a:ext uri="{FF2B5EF4-FFF2-40B4-BE49-F238E27FC236}">
                <a16:creationId xmlns:a16="http://schemas.microsoft.com/office/drawing/2014/main" xmlns="" id="{B17439C3-2CB4-4F23-B22C-B31447FC0164}"/>
              </a:ext>
            </a:extLst>
          </p:cNvPr>
          <p:cNvSpPr>
            <a:spLocks noGrp="1"/>
          </p:cNvSpPr>
          <p:nvPr>
            <p:ph idx="1"/>
          </p:nvPr>
        </p:nvSpPr>
        <p:spPr/>
        <p:txBody>
          <a:bodyPr/>
          <a:lstStyle/>
          <a:p>
            <a:r>
              <a:rPr lang="fr-FR" dirty="0"/>
              <a:t>Chais A avec réception des fûts avec convoyeur automatique</a:t>
            </a:r>
          </a:p>
          <a:p>
            <a:r>
              <a:rPr lang="fr-FR" dirty="0"/>
              <a:t>Manipulation uniquement de fûts vides deux hauteurs de rimes</a:t>
            </a:r>
          </a:p>
          <a:p>
            <a:r>
              <a:rPr lang="fr-FR" dirty="0"/>
              <a:t>Études ergonomiques des postes</a:t>
            </a:r>
          </a:p>
          <a:p>
            <a:r>
              <a:rPr lang="fr-FR" dirty="0"/>
              <a:t>Nettoyage des chais, des fûts</a:t>
            </a:r>
          </a:p>
          <a:p>
            <a:r>
              <a:rPr lang="fr-FR" dirty="0"/>
              <a:t>Equipements des opérateurs…</a:t>
            </a:r>
          </a:p>
        </p:txBody>
      </p:sp>
    </p:spTree>
    <p:extLst>
      <p:ext uri="{BB962C8B-B14F-4D97-AF65-F5344CB8AC3E}">
        <p14:creationId xmlns:p14="http://schemas.microsoft.com/office/powerpoint/2010/main" val="356889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C88F35-82C4-46AD-B39C-1FFE79D9E69D}"/>
              </a:ext>
            </a:extLst>
          </p:cNvPr>
          <p:cNvSpPr>
            <a:spLocks noGrp="1"/>
          </p:cNvSpPr>
          <p:nvPr>
            <p:ph type="title"/>
          </p:nvPr>
        </p:nvSpPr>
        <p:spPr/>
        <p:txBody>
          <a:bodyPr/>
          <a:lstStyle/>
          <a:p>
            <a:r>
              <a:rPr lang="fr-FR" b="1" dirty="0"/>
              <a:t>Ordonnance de prévention</a:t>
            </a:r>
          </a:p>
        </p:txBody>
      </p:sp>
      <p:sp>
        <p:nvSpPr>
          <p:cNvPr id="3" name="Espace réservé du contenu 2">
            <a:extLst>
              <a:ext uri="{FF2B5EF4-FFF2-40B4-BE49-F238E27FC236}">
                <a16:creationId xmlns:a16="http://schemas.microsoft.com/office/drawing/2014/main" xmlns="" id="{8F79A4A3-8C83-47CA-8DFD-BC64BC298E79}"/>
              </a:ext>
            </a:extLst>
          </p:cNvPr>
          <p:cNvSpPr>
            <a:spLocks noGrp="1"/>
          </p:cNvSpPr>
          <p:nvPr>
            <p:ph idx="1"/>
          </p:nvPr>
        </p:nvSpPr>
        <p:spPr/>
        <p:txBody>
          <a:bodyPr/>
          <a:lstStyle/>
          <a:p>
            <a:r>
              <a:rPr lang="fr-FR" u="sng" dirty="0"/>
              <a:t>Principaux risques:</a:t>
            </a:r>
          </a:p>
          <a:p>
            <a:pPr marL="64008" indent="0">
              <a:buNone/>
            </a:pPr>
            <a:r>
              <a:rPr lang="fr-FR" dirty="0"/>
              <a:t>- </a:t>
            </a:r>
            <a:r>
              <a:rPr lang="fr-FR" b="1" dirty="0"/>
              <a:t>TMS</a:t>
            </a:r>
            <a:r>
              <a:rPr lang="fr-FR" dirty="0"/>
              <a:t> car contraintes posturales, pencher en avant, travail en hauteur, port de charges lourdes lors manipulation de fûts, des pompes, tirage de tuyaux lors des transferts de liquides</a:t>
            </a:r>
          </a:p>
          <a:p>
            <a:pPr marL="64008" indent="0">
              <a:buNone/>
            </a:pPr>
            <a:r>
              <a:rPr lang="fr-FR" dirty="0"/>
              <a:t>- </a:t>
            </a:r>
            <a:r>
              <a:rPr lang="fr-FR" b="1" dirty="0"/>
              <a:t>Exposition au bruit </a:t>
            </a:r>
            <a:r>
              <a:rPr lang="fr-FR" dirty="0"/>
              <a:t>lors de mise en route de la pompe/compresseur</a:t>
            </a:r>
          </a:p>
          <a:p>
            <a:pPr>
              <a:buFontTx/>
              <a:buChar char="-"/>
            </a:pPr>
            <a:endParaRPr lang="fr-FR" dirty="0"/>
          </a:p>
        </p:txBody>
      </p:sp>
    </p:spTree>
    <p:extLst>
      <p:ext uri="{BB962C8B-B14F-4D97-AF65-F5344CB8AC3E}">
        <p14:creationId xmlns:p14="http://schemas.microsoft.com/office/powerpoint/2010/main" val="159431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Effectif de l’Entreprise</a:t>
            </a:r>
          </a:p>
        </p:txBody>
      </p:sp>
      <p:sp>
        <p:nvSpPr>
          <p:cNvPr id="3" name="Espace réservé du contenu 2"/>
          <p:cNvSpPr>
            <a:spLocks noGrp="1"/>
          </p:cNvSpPr>
          <p:nvPr>
            <p:ph idx="1"/>
          </p:nvPr>
        </p:nvSpPr>
        <p:spPr/>
        <p:txBody>
          <a:bodyPr>
            <a:normAutofit/>
          </a:bodyPr>
          <a:lstStyle/>
          <a:p>
            <a:r>
              <a:rPr lang="fr-FR" dirty="0"/>
              <a:t>343 salariés </a:t>
            </a:r>
          </a:p>
          <a:p>
            <a:pPr marL="64008" indent="0">
              <a:buNone/>
            </a:pPr>
            <a:r>
              <a:rPr lang="fr-FR" dirty="0"/>
              <a:t>- Unité de conditionnement de Merpins  UCM compte 175 salariés dont 69 opérateurs de conditionnement </a:t>
            </a:r>
          </a:p>
          <a:p>
            <a:pPr marL="64008" indent="0">
              <a:buNone/>
            </a:pPr>
            <a:r>
              <a:rPr lang="fr-FR" dirty="0"/>
              <a:t>- Centre d’Elaboration des Produits</a:t>
            </a:r>
          </a:p>
          <a:p>
            <a:pPr marL="64008" indent="0">
              <a:buNone/>
            </a:pPr>
            <a:r>
              <a:rPr lang="fr-FR" dirty="0"/>
              <a:t>CEP compte  88 salariés dont 41 agents de chais</a:t>
            </a:r>
          </a:p>
          <a:p>
            <a:pPr marL="64008" indent="0">
              <a:buNone/>
            </a:pPr>
            <a:r>
              <a:rPr lang="fr-FR" dirty="0"/>
              <a:t>- Tonnellerie 4 salariés</a:t>
            </a:r>
          </a:p>
        </p:txBody>
      </p:sp>
    </p:spTree>
    <p:extLst>
      <p:ext uri="{BB962C8B-B14F-4D97-AF65-F5344CB8AC3E}">
        <p14:creationId xmlns:p14="http://schemas.microsoft.com/office/powerpoint/2010/main" val="178721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00CB2A6-873B-4EE8-8F90-6809F4525946}"/>
              </a:ext>
            </a:extLst>
          </p:cNvPr>
          <p:cNvSpPr>
            <a:spLocks noGrp="1"/>
          </p:cNvSpPr>
          <p:nvPr>
            <p:ph type="title"/>
          </p:nvPr>
        </p:nvSpPr>
        <p:spPr/>
        <p:txBody>
          <a:bodyPr/>
          <a:lstStyle/>
          <a:p>
            <a:r>
              <a:rPr lang="fr-FR" b="1" dirty="0"/>
              <a:t>Conseils de prévention</a:t>
            </a:r>
          </a:p>
        </p:txBody>
      </p:sp>
      <p:sp>
        <p:nvSpPr>
          <p:cNvPr id="3" name="Espace réservé du contenu 2">
            <a:extLst>
              <a:ext uri="{FF2B5EF4-FFF2-40B4-BE49-F238E27FC236}">
                <a16:creationId xmlns:a16="http://schemas.microsoft.com/office/drawing/2014/main" xmlns="" id="{5CB25C1F-CCF4-4511-9705-4BCE339F3D0B}"/>
              </a:ext>
            </a:extLst>
          </p:cNvPr>
          <p:cNvSpPr>
            <a:spLocks noGrp="1"/>
          </p:cNvSpPr>
          <p:nvPr>
            <p:ph idx="1"/>
          </p:nvPr>
        </p:nvSpPr>
        <p:spPr/>
        <p:txBody>
          <a:bodyPr/>
          <a:lstStyle/>
          <a:p>
            <a:r>
              <a:rPr lang="fr-FR" b="1" dirty="0"/>
              <a:t>Adopter une bonne gestuelle</a:t>
            </a:r>
            <a:r>
              <a:rPr lang="fr-FR" dirty="0"/>
              <a:t>, échauffements étirements, utiliser les aides mécaniques à la manutention: poulain, diable, monte-charge…</a:t>
            </a:r>
          </a:p>
          <a:p>
            <a:r>
              <a:rPr lang="fr-FR" b="1" dirty="0"/>
              <a:t>Pousser les charges </a:t>
            </a:r>
            <a:r>
              <a:rPr lang="fr-FR" dirty="0"/>
              <a:t>plutôt que les tirer, mise en rimes avec 2 à 3 opérateurs, technique de bascule de la barrique</a:t>
            </a:r>
          </a:p>
          <a:p>
            <a:r>
              <a:rPr lang="fr-FR" b="1" dirty="0"/>
              <a:t>Protection de l’audition </a:t>
            </a:r>
            <a:r>
              <a:rPr lang="fr-FR" dirty="0"/>
              <a:t>par le port de protection</a:t>
            </a:r>
          </a:p>
        </p:txBody>
      </p:sp>
    </p:spTree>
    <p:extLst>
      <p:ext uri="{BB962C8B-B14F-4D97-AF65-F5344CB8AC3E}">
        <p14:creationId xmlns:p14="http://schemas.microsoft.com/office/powerpoint/2010/main" val="292152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6FBAC1-C6BE-4027-BF5B-F68F64E25A5C}"/>
              </a:ext>
            </a:extLst>
          </p:cNvPr>
          <p:cNvSpPr>
            <a:spLocks noGrp="1"/>
          </p:cNvSpPr>
          <p:nvPr>
            <p:ph type="title"/>
          </p:nvPr>
        </p:nvSpPr>
        <p:spPr/>
        <p:txBody>
          <a:bodyPr/>
          <a:lstStyle/>
          <a:p>
            <a:r>
              <a:rPr lang="fr-FR" b="1" dirty="0"/>
              <a:t>Ordonnance de prévention</a:t>
            </a:r>
          </a:p>
        </p:txBody>
      </p:sp>
      <p:sp>
        <p:nvSpPr>
          <p:cNvPr id="3" name="Espace réservé du contenu 2">
            <a:extLst>
              <a:ext uri="{FF2B5EF4-FFF2-40B4-BE49-F238E27FC236}">
                <a16:creationId xmlns:a16="http://schemas.microsoft.com/office/drawing/2014/main" xmlns="" id="{C4F80CF9-43B0-4088-A02F-581AB0C9C002}"/>
              </a:ext>
            </a:extLst>
          </p:cNvPr>
          <p:cNvSpPr>
            <a:spLocks noGrp="1"/>
          </p:cNvSpPr>
          <p:nvPr>
            <p:ph idx="1"/>
          </p:nvPr>
        </p:nvSpPr>
        <p:spPr/>
        <p:txBody>
          <a:bodyPr/>
          <a:lstStyle/>
          <a:p>
            <a:r>
              <a:rPr lang="fr-FR" b="1" dirty="0"/>
              <a:t>Chute de plain pied</a:t>
            </a:r>
            <a:r>
              <a:rPr lang="fr-FR" dirty="0"/>
              <a:t>, sol encombré, défectueux, poussiéreux</a:t>
            </a:r>
          </a:p>
          <a:p>
            <a:r>
              <a:rPr lang="fr-FR" b="1" dirty="0"/>
              <a:t>Chute de hauteur </a:t>
            </a:r>
            <a:r>
              <a:rPr lang="fr-FR" dirty="0"/>
              <a:t>(tonneaux, plate-formes, échelles…)</a:t>
            </a:r>
          </a:p>
          <a:p>
            <a:r>
              <a:rPr lang="fr-FR" b="1" dirty="0"/>
              <a:t>Travail au froid</a:t>
            </a:r>
            <a:r>
              <a:rPr lang="fr-FR" dirty="0"/>
              <a:t>, ambiance fraiche dans les chais l’hiver</a:t>
            </a:r>
          </a:p>
          <a:p>
            <a:r>
              <a:rPr lang="fr-FR" b="1" dirty="0"/>
              <a:t>Exposition aux poussières</a:t>
            </a:r>
            <a:r>
              <a:rPr lang="fr-FR" dirty="0"/>
              <a:t>, lors du nettoyage des fûts et des sols</a:t>
            </a:r>
          </a:p>
          <a:p>
            <a:pPr marL="64008" indent="0">
              <a:buNone/>
            </a:pPr>
            <a:endParaRPr lang="fr-FR" dirty="0"/>
          </a:p>
          <a:p>
            <a:endParaRPr lang="fr-FR" dirty="0"/>
          </a:p>
        </p:txBody>
      </p:sp>
    </p:spTree>
    <p:extLst>
      <p:ext uri="{BB962C8B-B14F-4D97-AF65-F5344CB8AC3E}">
        <p14:creationId xmlns:p14="http://schemas.microsoft.com/office/powerpoint/2010/main" val="330582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12BAE3-EA1E-454B-ABD9-A5BF2EFEB65F}"/>
              </a:ext>
            </a:extLst>
          </p:cNvPr>
          <p:cNvSpPr>
            <a:spLocks noGrp="1"/>
          </p:cNvSpPr>
          <p:nvPr>
            <p:ph type="title"/>
          </p:nvPr>
        </p:nvSpPr>
        <p:spPr/>
        <p:txBody>
          <a:bodyPr/>
          <a:lstStyle/>
          <a:p>
            <a:r>
              <a:rPr lang="fr-FR" b="1" dirty="0"/>
              <a:t>Conseils de prévention</a:t>
            </a:r>
          </a:p>
        </p:txBody>
      </p:sp>
      <p:sp>
        <p:nvSpPr>
          <p:cNvPr id="3" name="Espace réservé du contenu 2">
            <a:extLst>
              <a:ext uri="{FF2B5EF4-FFF2-40B4-BE49-F238E27FC236}">
                <a16:creationId xmlns:a16="http://schemas.microsoft.com/office/drawing/2014/main" xmlns="" id="{8B751B5C-C381-416B-80C9-EB14BF338ED7}"/>
              </a:ext>
            </a:extLst>
          </p:cNvPr>
          <p:cNvSpPr>
            <a:spLocks noGrp="1"/>
          </p:cNvSpPr>
          <p:nvPr>
            <p:ph idx="1"/>
          </p:nvPr>
        </p:nvSpPr>
        <p:spPr/>
        <p:txBody>
          <a:bodyPr/>
          <a:lstStyle/>
          <a:p>
            <a:r>
              <a:rPr lang="fr-FR" b="1" dirty="0"/>
              <a:t>Eviter les chutes</a:t>
            </a:r>
            <a:r>
              <a:rPr lang="fr-FR" dirty="0"/>
              <a:t>, nettoyage, éclairage suffisant, sécuriser et signaler, axes de circulation dégagée, vérification du matériel…</a:t>
            </a:r>
          </a:p>
          <a:p>
            <a:r>
              <a:rPr lang="fr-FR" b="1" dirty="0"/>
              <a:t>Se protéger des poussières</a:t>
            </a:r>
            <a:r>
              <a:rPr lang="fr-FR" dirty="0"/>
              <a:t>, nettoyage des chais, utilisation d’aspirateurs industriels, proscrire balais et soufflettes</a:t>
            </a:r>
          </a:p>
          <a:p>
            <a:r>
              <a:rPr lang="fr-FR" b="1" dirty="0"/>
              <a:t>Lors de nettoyage d’un fûts</a:t>
            </a:r>
            <a:r>
              <a:rPr lang="fr-FR" dirty="0"/>
              <a:t>, utilisation d’un masque de protectionFFP3 NR</a:t>
            </a:r>
          </a:p>
        </p:txBody>
      </p:sp>
    </p:spTree>
    <p:extLst>
      <p:ext uri="{BB962C8B-B14F-4D97-AF65-F5344CB8AC3E}">
        <p14:creationId xmlns:p14="http://schemas.microsoft.com/office/powerpoint/2010/main" val="112849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4A34DEA-E026-41A6-BB8B-8D2875825693}"/>
              </a:ext>
            </a:extLst>
          </p:cNvPr>
          <p:cNvSpPr>
            <a:spLocks noGrp="1"/>
          </p:cNvSpPr>
          <p:nvPr>
            <p:ph type="title"/>
          </p:nvPr>
        </p:nvSpPr>
        <p:spPr/>
        <p:txBody>
          <a:bodyPr/>
          <a:lstStyle/>
          <a:p>
            <a:r>
              <a:rPr lang="fr-FR" b="1" dirty="0"/>
              <a:t>Ordonnance de prévention</a:t>
            </a:r>
          </a:p>
        </p:txBody>
      </p:sp>
      <p:sp>
        <p:nvSpPr>
          <p:cNvPr id="3" name="Espace réservé du contenu 2">
            <a:extLst>
              <a:ext uri="{FF2B5EF4-FFF2-40B4-BE49-F238E27FC236}">
                <a16:creationId xmlns:a16="http://schemas.microsoft.com/office/drawing/2014/main" xmlns="" id="{F73D9FC8-3756-4509-B844-A94E1DE1F10A}"/>
              </a:ext>
            </a:extLst>
          </p:cNvPr>
          <p:cNvSpPr>
            <a:spLocks noGrp="1"/>
          </p:cNvSpPr>
          <p:nvPr>
            <p:ph idx="1"/>
          </p:nvPr>
        </p:nvSpPr>
        <p:spPr/>
        <p:txBody>
          <a:bodyPr/>
          <a:lstStyle/>
          <a:p>
            <a:r>
              <a:rPr lang="fr-FR" b="1" dirty="0"/>
              <a:t>Troubles du sommeil, de la vigilance</a:t>
            </a:r>
            <a:r>
              <a:rPr lang="fr-FR" dirty="0"/>
              <a:t>, périodes de calme alternant avec périodes de très grandes activités, interdiction de rester longtemps dans certains chais de vieillissement (teneur en alcool)</a:t>
            </a:r>
          </a:p>
          <a:p>
            <a:r>
              <a:rPr lang="fr-FR" b="1" dirty="0"/>
              <a:t>Blessures</a:t>
            </a:r>
            <a:r>
              <a:rPr lang="fr-FR" dirty="0"/>
              <a:t>, utilisation d’outils tranchants, lors manipulation des barriques</a:t>
            </a:r>
          </a:p>
        </p:txBody>
      </p:sp>
    </p:spTree>
    <p:extLst>
      <p:ext uri="{BB962C8B-B14F-4D97-AF65-F5344CB8AC3E}">
        <p14:creationId xmlns:p14="http://schemas.microsoft.com/office/powerpoint/2010/main" val="16698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E6610E-EA1B-487C-AEEB-B07CFB81B732}"/>
              </a:ext>
            </a:extLst>
          </p:cNvPr>
          <p:cNvSpPr>
            <a:spLocks noGrp="1"/>
          </p:cNvSpPr>
          <p:nvPr>
            <p:ph type="title"/>
          </p:nvPr>
        </p:nvSpPr>
        <p:spPr/>
        <p:txBody>
          <a:bodyPr/>
          <a:lstStyle/>
          <a:p>
            <a:r>
              <a:rPr lang="fr-FR" b="1" dirty="0"/>
              <a:t>Conseils de prévention</a:t>
            </a:r>
          </a:p>
        </p:txBody>
      </p:sp>
      <p:sp>
        <p:nvSpPr>
          <p:cNvPr id="3" name="Espace réservé du contenu 2">
            <a:extLst>
              <a:ext uri="{FF2B5EF4-FFF2-40B4-BE49-F238E27FC236}">
                <a16:creationId xmlns:a16="http://schemas.microsoft.com/office/drawing/2014/main" xmlns="" id="{F41479F4-F953-4C67-89E3-B467214A2314}"/>
              </a:ext>
            </a:extLst>
          </p:cNvPr>
          <p:cNvSpPr>
            <a:spLocks noGrp="1"/>
          </p:cNvSpPr>
          <p:nvPr>
            <p:ph idx="1"/>
          </p:nvPr>
        </p:nvSpPr>
        <p:spPr/>
        <p:txBody>
          <a:bodyPr/>
          <a:lstStyle/>
          <a:p>
            <a:r>
              <a:rPr lang="fr-FR" b="1" dirty="0"/>
              <a:t>Travail au froid</a:t>
            </a:r>
            <a:r>
              <a:rPr lang="fr-FR" dirty="0"/>
              <a:t>, vêtements adaptés, accès à des boissons chaudes et locaux chauffés</a:t>
            </a:r>
          </a:p>
          <a:p>
            <a:r>
              <a:rPr lang="fr-FR" b="1" dirty="0"/>
              <a:t>Eviter les coupures </a:t>
            </a:r>
            <a:r>
              <a:rPr lang="fr-FR" dirty="0"/>
              <a:t>et blessures, port de gants </a:t>
            </a:r>
          </a:p>
          <a:p>
            <a:r>
              <a:rPr lang="fr-FR" b="1" dirty="0"/>
              <a:t>Prévenir la fatigue, </a:t>
            </a:r>
            <a:r>
              <a:rPr lang="fr-FR" dirty="0"/>
              <a:t>les troubles du sommeil, alimentation équilibrée, hydratation, sieste… </a:t>
            </a:r>
          </a:p>
        </p:txBody>
      </p:sp>
    </p:spTree>
    <p:extLst>
      <p:ext uri="{BB962C8B-B14F-4D97-AF65-F5344CB8AC3E}">
        <p14:creationId xmlns:p14="http://schemas.microsoft.com/office/powerpoint/2010/main" val="117408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FCCA35-D5B7-44B9-8EFE-430A9A591D30}"/>
              </a:ext>
            </a:extLst>
          </p:cNvPr>
          <p:cNvSpPr>
            <a:spLocks noGrp="1"/>
          </p:cNvSpPr>
          <p:nvPr>
            <p:ph type="title"/>
          </p:nvPr>
        </p:nvSpPr>
        <p:spPr/>
        <p:txBody>
          <a:bodyPr/>
          <a:lstStyle/>
          <a:p>
            <a:r>
              <a:rPr lang="fr-FR" b="1" dirty="0"/>
              <a:t>Tonneliers chez Rémy Martin</a:t>
            </a:r>
          </a:p>
        </p:txBody>
      </p:sp>
      <p:sp>
        <p:nvSpPr>
          <p:cNvPr id="3" name="Espace réservé du contenu 2">
            <a:extLst>
              <a:ext uri="{FF2B5EF4-FFF2-40B4-BE49-F238E27FC236}">
                <a16:creationId xmlns:a16="http://schemas.microsoft.com/office/drawing/2014/main" xmlns="" id="{26E20C58-81B5-4E9D-AD7A-12BB9E02E19C}"/>
              </a:ext>
            </a:extLst>
          </p:cNvPr>
          <p:cNvSpPr>
            <a:spLocks noGrp="1"/>
          </p:cNvSpPr>
          <p:nvPr>
            <p:ph idx="1"/>
          </p:nvPr>
        </p:nvSpPr>
        <p:spPr/>
        <p:txBody>
          <a:bodyPr>
            <a:normAutofit lnSpcReduction="10000"/>
          </a:bodyPr>
          <a:lstStyle/>
          <a:p>
            <a:r>
              <a:rPr lang="fr-FR" dirty="0"/>
              <a:t>Tonnellerie industrielle et tonnellerie artisanale</a:t>
            </a:r>
          </a:p>
          <a:p>
            <a:r>
              <a:rPr lang="fr-FR" b="1" dirty="0"/>
              <a:t>Grande différence de postes </a:t>
            </a:r>
            <a:r>
              <a:rPr lang="fr-FR" dirty="0"/>
              <a:t>selon la taille de la tonnellerie et la mécanisation</a:t>
            </a:r>
          </a:p>
          <a:p>
            <a:r>
              <a:rPr lang="fr-FR" dirty="0"/>
              <a:t>Tonnellerie artisanale et traditionnelle de réparation de fûts chez Rémy Martin</a:t>
            </a:r>
          </a:p>
          <a:p>
            <a:r>
              <a:rPr lang="fr-FR" b="1" dirty="0"/>
              <a:t>Concerne 4 salariés, </a:t>
            </a:r>
            <a:r>
              <a:rPr lang="fr-FR" dirty="0"/>
              <a:t>fabrication ou réparation, le tonnelier possède toute la compétence nécessaire à chaque étape</a:t>
            </a:r>
          </a:p>
          <a:p>
            <a:endParaRPr lang="fr-FR" dirty="0"/>
          </a:p>
        </p:txBody>
      </p:sp>
    </p:spTree>
    <p:extLst>
      <p:ext uri="{BB962C8B-B14F-4D97-AF65-F5344CB8AC3E}">
        <p14:creationId xmlns:p14="http://schemas.microsoft.com/office/powerpoint/2010/main" val="7787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9FF8062-5391-43A7-B139-25668A568E5A}"/>
              </a:ext>
            </a:extLst>
          </p:cNvPr>
          <p:cNvSpPr>
            <a:spLocks noGrp="1"/>
          </p:cNvSpPr>
          <p:nvPr>
            <p:ph type="title"/>
          </p:nvPr>
        </p:nvSpPr>
        <p:spPr/>
        <p:txBody>
          <a:bodyPr/>
          <a:lstStyle/>
          <a:p>
            <a:r>
              <a:rPr lang="fr-FR" b="1" dirty="0"/>
              <a:t>Composition d’un fût</a:t>
            </a:r>
          </a:p>
        </p:txBody>
      </p:sp>
      <p:pic>
        <p:nvPicPr>
          <p:cNvPr id="5" name="Espace réservé du contenu 4">
            <a:extLst>
              <a:ext uri="{FF2B5EF4-FFF2-40B4-BE49-F238E27FC236}">
                <a16:creationId xmlns:a16="http://schemas.microsoft.com/office/drawing/2014/main" xmlns="" id="{E2B68825-9E24-4237-9DBA-B3CB3E102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1882775"/>
            <a:ext cx="8128000" cy="4572000"/>
          </a:xfrm>
        </p:spPr>
      </p:pic>
    </p:spTree>
    <p:extLst>
      <p:ext uri="{BB962C8B-B14F-4D97-AF65-F5344CB8AC3E}">
        <p14:creationId xmlns:p14="http://schemas.microsoft.com/office/powerpoint/2010/main" val="93765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0E0616-4B2B-480B-A67C-BFD3A5787DDA}"/>
              </a:ext>
            </a:extLst>
          </p:cNvPr>
          <p:cNvSpPr>
            <a:spLocks noGrp="1"/>
          </p:cNvSpPr>
          <p:nvPr>
            <p:ph type="title"/>
          </p:nvPr>
        </p:nvSpPr>
        <p:spPr/>
        <p:txBody>
          <a:bodyPr/>
          <a:lstStyle/>
          <a:p>
            <a:r>
              <a:rPr lang="fr-FR" b="1" dirty="0"/>
              <a:t>Quelques photos</a:t>
            </a:r>
          </a:p>
        </p:txBody>
      </p:sp>
      <p:pic>
        <p:nvPicPr>
          <p:cNvPr id="5" name="Image 4">
            <a:extLst>
              <a:ext uri="{FF2B5EF4-FFF2-40B4-BE49-F238E27FC236}">
                <a16:creationId xmlns:a16="http://schemas.microsoft.com/office/drawing/2014/main" xmlns="" id="{1CBD4EAA-9CFD-4E59-85D2-92F9C5EDA0A0}"/>
              </a:ext>
            </a:extLst>
          </p:cNvPr>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1560" y="2094096"/>
            <a:ext cx="2781300" cy="2085340"/>
          </a:xfrm>
          <a:prstGeom prst="rect">
            <a:avLst/>
          </a:prstGeom>
        </p:spPr>
      </p:pic>
      <p:pic>
        <p:nvPicPr>
          <p:cNvPr id="8" name="Espace réservé du contenu 7">
            <a:extLst>
              <a:ext uri="{FF2B5EF4-FFF2-40B4-BE49-F238E27FC236}">
                <a16:creationId xmlns:a16="http://schemas.microsoft.com/office/drawing/2014/main" xmlns="" id="{3BB7C7A1-D2BD-4FF1-ACD4-1315716A3979}"/>
              </a:ext>
            </a:extLst>
          </p:cNvPr>
          <p:cNvPicPr>
            <a:picLocks noGrp="1" noChangeAspect="1"/>
          </p:cNvPicPr>
          <p:nvPr>
            <p:ph idx="1"/>
          </p:nvPr>
        </p:nvPicPr>
        <p:blipFill>
          <a:blip r:embed="rId4"/>
          <a:stretch>
            <a:fillRect/>
          </a:stretch>
        </p:blipFill>
        <p:spPr>
          <a:xfrm>
            <a:off x="3386996" y="3284983"/>
            <a:ext cx="4191792" cy="3126291"/>
          </a:xfrm>
          <a:prstGeom prst="rect">
            <a:avLst/>
          </a:prstGeom>
        </p:spPr>
      </p:pic>
      <p:sp>
        <p:nvSpPr>
          <p:cNvPr id="9" name="Ellipse 8">
            <a:extLst>
              <a:ext uri="{FF2B5EF4-FFF2-40B4-BE49-F238E27FC236}">
                <a16:creationId xmlns:a16="http://schemas.microsoft.com/office/drawing/2014/main" xmlns="" id="{FDC77C94-4BE4-40F4-B799-8D421BD37076}"/>
              </a:ext>
            </a:extLst>
          </p:cNvPr>
          <p:cNvSpPr/>
          <p:nvPr/>
        </p:nvSpPr>
        <p:spPr>
          <a:xfrm>
            <a:off x="5485607" y="3782212"/>
            <a:ext cx="53107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439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9613A0D-44C6-447C-95D8-828315ACDF67}"/>
              </a:ext>
            </a:extLst>
          </p:cNvPr>
          <p:cNvSpPr>
            <a:spLocks noGrp="1"/>
          </p:cNvSpPr>
          <p:nvPr>
            <p:ph type="title"/>
          </p:nvPr>
        </p:nvSpPr>
        <p:spPr/>
        <p:txBody>
          <a:bodyPr/>
          <a:lstStyle/>
          <a:p>
            <a:r>
              <a:rPr lang="fr-FR" b="1" dirty="0"/>
              <a:t>La réparation de fûts</a:t>
            </a:r>
          </a:p>
        </p:txBody>
      </p:sp>
      <p:sp>
        <p:nvSpPr>
          <p:cNvPr id="3" name="Espace réservé du contenu 2">
            <a:extLst>
              <a:ext uri="{FF2B5EF4-FFF2-40B4-BE49-F238E27FC236}">
                <a16:creationId xmlns:a16="http://schemas.microsoft.com/office/drawing/2014/main" xmlns="" id="{0E30F778-1878-4D2E-B3CC-3EC65A682FAF}"/>
              </a:ext>
            </a:extLst>
          </p:cNvPr>
          <p:cNvSpPr>
            <a:spLocks noGrp="1"/>
          </p:cNvSpPr>
          <p:nvPr>
            <p:ph idx="1"/>
          </p:nvPr>
        </p:nvSpPr>
        <p:spPr/>
        <p:txBody>
          <a:bodyPr>
            <a:normAutofit lnSpcReduction="10000"/>
          </a:bodyPr>
          <a:lstStyle/>
          <a:p>
            <a:r>
              <a:rPr lang="fr-FR" b="1" dirty="0"/>
              <a:t>Savoir faire et technique: </a:t>
            </a:r>
            <a:r>
              <a:rPr lang="fr-FR" dirty="0"/>
              <a:t>le tonnelier doit maitriser chaque phase de la réparation d’un fût et la maitrise des différents outillages</a:t>
            </a:r>
          </a:p>
          <a:p>
            <a:r>
              <a:rPr lang="fr-FR" b="1" dirty="0"/>
              <a:t>Les étapes: </a:t>
            </a:r>
            <a:r>
              <a:rPr lang="fr-FR" dirty="0"/>
              <a:t>inspection du fût, douelles et pièces du fond défectueuses sont remplacées par de nouvelles, taillage des chanfreins et jables puis intégration du fond, fonçage du fût avec le fond réparé et finition de l’ensemble</a:t>
            </a:r>
          </a:p>
        </p:txBody>
      </p:sp>
    </p:spTree>
    <p:extLst>
      <p:ext uri="{BB962C8B-B14F-4D97-AF65-F5344CB8AC3E}">
        <p14:creationId xmlns:p14="http://schemas.microsoft.com/office/powerpoint/2010/main" val="1123899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160206-0EF7-4395-9314-DEC502DDDFB2}"/>
              </a:ext>
            </a:extLst>
          </p:cNvPr>
          <p:cNvSpPr>
            <a:spLocks noGrp="1"/>
          </p:cNvSpPr>
          <p:nvPr>
            <p:ph type="title"/>
          </p:nvPr>
        </p:nvSpPr>
        <p:spPr/>
        <p:txBody>
          <a:bodyPr/>
          <a:lstStyle/>
          <a:p>
            <a:r>
              <a:rPr lang="fr-FR" b="1" dirty="0"/>
              <a:t>Utilisation d’outils dangereux</a:t>
            </a:r>
          </a:p>
        </p:txBody>
      </p:sp>
      <p:sp>
        <p:nvSpPr>
          <p:cNvPr id="3" name="Espace réservé du contenu 2">
            <a:extLst>
              <a:ext uri="{FF2B5EF4-FFF2-40B4-BE49-F238E27FC236}">
                <a16:creationId xmlns:a16="http://schemas.microsoft.com/office/drawing/2014/main" xmlns="" id="{5866750F-BC72-4E55-9189-A93F4522DC75}"/>
              </a:ext>
            </a:extLst>
          </p:cNvPr>
          <p:cNvSpPr>
            <a:spLocks noGrp="1"/>
          </p:cNvSpPr>
          <p:nvPr>
            <p:ph idx="1"/>
          </p:nvPr>
        </p:nvSpPr>
        <p:spPr/>
        <p:txBody>
          <a:bodyPr/>
          <a:lstStyle/>
          <a:p>
            <a:r>
              <a:rPr lang="fr-FR" b="1" u="sng" dirty="0"/>
              <a:t>Principaux Outils utilisés: </a:t>
            </a:r>
          </a:p>
          <a:p>
            <a:pPr marL="64008" indent="0">
              <a:buNone/>
            </a:pPr>
            <a:r>
              <a:rPr lang="fr-FR" dirty="0"/>
              <a:t>- marteau et chasse permettent d’enlever et d’enfoncer les cercles</a:t>
            </a:r>
          </a:p>
          <a:p>
            <a:pPr>
              <a:buFontTx/>
              <a:buChar char="-"/>
            </a:pPr>
            <a:endParaRPr lang="fr-FR" dirty="0"/>
          </a:p>
          <a:p>
            <a:pPr>
              <a:buFontTx/>
              <a:buChar char="-"/>
            </a:pPr>
            <a:endParaRPr lang="fr-FR" dirty="0"/>
          </a:p>
          <a:p>
            <a:pPr>
              <a:buFontTx/>
              <a:buChar char="-"/>
            </a:pPr>
            <a:endParaRPr lang="fr-FR" dirty="0"/>
          </a:p>
          <a:p>
            <a:pPr marL="64008" indent="0">
              <a:buNone/>
            </a:pPr>
            <a:r>
              <a:rPr lang="fr-FR" dirty="0"/>
              <a:t>- la dégauchisseuse sert à aplanir les douelles</a:t>
            </a:r>
          </a:p>
          <a:p>
            <a:pPr>
              <a:buFontTx/>
              <a:buChar char="-"/>
            </a:pPr>
            <a:endParaRPr lang="fr-FR" dirty="0"/>
          </a:p>
          <a:p>
            <a:pPr>
              <a:buFontTx/>
              <a:buChar char="-"/>
            </a:pPr>
            <a:endParaRPr lang="fr-FR" dirty="0"/>
          </a:p>
          <a:p>
            <a:endParaRPr lang="fr-FR" dirty="0"/>
          </a:p>
        </p:txBody>
      </p:sp>
      <p:pic>
        <p:nvPicPr>
          <p:cNvPr id="5" name="Image 4">
            <a:extLst>
              <a:ext uri="{FF2B5EF4-FFF2-40B4-BE49-F238E27FC236}">
                <a16:creationId xmlns:a16="http://schemas.microsoft.com/office/drawing/2014/main" xmlns="" id="{8CC9BD48-7BA3-4279-92D5-FA2914A67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501008"/>
            <a:ext cx="2232248" cy="1430778"/>
          </a:xfrm>
          <a:prstGeom prst="rect">
            <a:avLst/>
          </a:prstGeom>
        </p:spPr>
      </p:pic>
      <p:pic>
        <p:nvPicPr>
          <p:cNvPr id="6" name="Image 5">
            <a:extLst>
              <a:ext uri="{FF2B5EF4-FFF2-40B4-BE49-F238E27FC236}">
                <a16:creationId xmlns:a16="http://schemas.microsoft.com/office/drawing/2014/main" xmlns="" id="{4CDF03BA-E179-44D7-B2C6-AD2D04C8D5E5}"/>
              </a:ext>
            </a:extLst>
          </p:cNvPr>
          <p:cNvPicPr>
            <a:picLocks noChangeAspect="1"/>
          </p:cNvPicPr>
          <p:nvPr/>
        </p:nvPicPr>
        <p:blipFill>
          <a:blip r:embed="rId3"/>
          <a:stretch>
            <a:fillRect/>
          </a:stretch>
        </p:blipFill>
        <p:spPr>
          <a:xfrm>
            <a:off x="5150276" y="3501009"/>
            <a:ext cx="2149736" cy="1430777"/>
          </a:xfrm>
          <a:prstGeom prst="rect">
            <a:avLst/>
          </a:prstGeom>
        </p:spPr>
      </p:pic>
      <p:sp>
        <p:nvSpPr>
          <p:cNvPr id="7" name="Ellipse 6">
            <a:extLst>
              <a:ext uri="{FF2B5EF4-FFF2-40B4-BE49-F238E27FC236}">
                <a16:creationId xmlns:a16="http://schemas.microsoft.com/office/drawing/2014/main" xmlns="" id="{932B99F6-D663-40EB-BC19-53DD688A868D}"/>
              </a:ext>
            </a:extLst>
          </p:cNvPr>
          <p:cNvSpPr/>
          <p:nvPr/>
        </p:nvSpPr>
        <p:spPr>
          <a:xfrm>
            <a:off x="6372200" y="344457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919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Missions de l’ Opérateur de conditionnement</a:t>
            </a:r>
          </a:p>
        </p:txBody>
      </p:sp>
      <p:sp>
        <p:nvSpPr>
          <p:cNvPr id="3" name="Espace réservé du contenu 2"/>
          <p:cNvSpPr>
            <a:spLocks noGrp="1"/>
          </p:cNvSpPr>
          <p:nvPr>
            <p:ph idx="1"/>
          </p:nvPr>
        </p:nvSpPr>
        <p:spPr>
          <a:xfrm>
            <a:off x="457200" y="1882808"/>
            <a:ext cx="4906888" cy="4572000"/>
          </a:xfrm>
        </p:spPr>
        <p:txBody>
          <a:bodyPr>
            <a:normAutofit/>
          </a:bodyPr>
          <a:lstStyle/>
          <a:p>
            <a:pPr marL="64008" indent="0">
              <a:buNone/>
            </a:pPr>
            <a:r>
              <a:rPr lang="fr-FR" dirty="0"/>
              <a:t>    &gt;  Approvisionnement de  la ligne en « matières sèches » bouteilles, étiquettes, bouchons, cartons, croisillons…</a:t>
            </a:r>
          </a:p>
          <a:p>
            <a:pPr marL="64008" indent="0">
              <a:buNone/>
            </a:pPr>
            <a:r>
              <a:rPr lang="fr-FR" dirty="0"/>
              <a:t>   </a:t>
            </a:r>
          </a:p>
        </p:txBody>
      </p:sp>
      <p:pic>
        <p:nvPicPr>
          <p:cNvPr id="5" name="Image 4">
            <a:extLst>
              <a:ext uri="{FF2B5EF4-FFF2-40B4-BE49-F238E27FC236}">
                <a16:creationId xmlns:a16="http://schemas.microsoft.com/office/drawing/2014/main" xmlns="" id="{1AE59B16-09D7-4B03-951C-A79FE496F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284984"/>
            <a:ext cx="3707904" cy="2780928"/>
          </a:xfrm>
          <a:prstGeom prst="rect">
            <a:avLst/>
          </a:prstGeom>
        </p:spPr>
      </p:pic>
      <p:sp>
        <p:nvSpPr>
          <p:cNvPr id="6" name="Ellipse 5">
            <a:extLst>
              <a:ext uri="{FF2B5EF4-FFF2-40B4-BE49-F238E27FC236}">
                <a16:creationId xmlns:a16="http://schemas.microsoft.com/office/drawing/2014/main" xmlns="" id="{C80366EC-5825-4F43-88D5-6F3729ED3083}"/>
              </a:ext>
            </a:extLst>
          </p:cNvPr>
          <p:cNvSpPr/>
          <p:nvPr/>
        </p:nvSpPr>
        <p:spPr>
          <a:xfrm>
            <a:off x="7452320" y="3645024"/>
            <a:ext cx="77038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5797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B7AF88-44FA-4760-91E6-CDAAF815FC1E}"/>
              </a:ext>
            </a:extLst>
          </p:cNvPr>
          <p:cNvSpPr>
            <a:spLocks noGrp="1"/>
          </p:cNvSpPr>
          <p:nvPr>
            <p:ph type="title"/>
          </p:nvPr>
        </p:nvSpPr>
        <p:spPr/>
        <p:txBody>
          <a:bodyPr/>
          <a:lstStyle/>
          <a:p>
            <a:r>
              <a:rPr lang="fr-FR" b="1" dirty="0"/>
              <a:t>Outils dangereux</a:t>
            </a:r>
          </a:p>
        </p:txBody>
      </p:sp>
      <p:sp>
        <p:nvSpPr>
          <p:cNvPr id="3" name="Espace réservé du contenu 2">
            <a:extLst>
              <a:ext uri="{FF2B5EF4-FFF2-40B4-BE49-F238E27FC236}">
                <a16:creationId xmlns:a16="http://schemas.microsoft.com/office/drawing/2014/main" xmlns="" id="{3E38EDC3-46CC-4158-B864-262F13FEE4C6}"/>
              </a:ext>
            </a:extLst>
          </p:cNvPr>
          <p:cNvSpPr>
            <a:spLocks noGrp="1"/>
          </p:cNvSpPr>
          <p:nvPr>
            <p:ph idx="1"/>
          </p:nvPr>
        </p:nvSpPr>
        <p:spPr/>
        <p:txBody>
          <a:bodyPr/>
          <a:lstStyle/>
          <a:p>
            <a:pPr>
              <a:buFontTx/>
              <a:buChar char="-"/>
            </a:pPr>
            <a:r>
              <a:rPr lang="fr-FR" dirty="0"/>
              <a:t>La asse pour faire le chanfrein</a:t>
            </a:r>
          </a:p>
          <a:p>
            <a:pPr>
              <a:buFontTx/>
              <a:buChar char="-"/>
            </a:pPr>
            <a:endParaRPr lang="fr-FR" dirty="0"/>
          </a:p>
          <a:p>
            <a:pPr>
              <a:buFontTx/>
              <a:buChar char="-"/>
            </a:pPr>
            <a:endParaRPr lang="fr-FR" dirty="0"/>
          </a:p>
          <a:p>
            <a:pPr marL="64008" indent="0">
              <a:buNone/>
            </a:pPr>
            <a:endParaRPr lang="fr-FR" dirty="0"/>
          </a:p>
          <a:p>
            <a:pPr marL="64008" indent="0">
              <a:buNone/>
            </a:pPr>
            <a:r>
              <a:rPr lang="fr-FR" dirty="0"/>
              <a:t>- Le jabloir pour créer la rainure où va s’insérer le fond</a:t>
            </a:r>
          </a:p>
          <a:p>
            <a:endParaRPr lang="fr-FR" dirty="0"/>
          </a:p>
        </p:txBody>
      </p:sp>
      <p:pic>
        <p:nvPicPr>
          <p:cNvPr id="5" name="Image 4">
            <a:extLst>
              <a:ext uri="{FF2B5EF4-FFF2-40B4-BE49-F238E27FC236}">
                <a16:creationId xmlns:a16="http://schemas.microsoft.com/office/drawing/2014/main" xmlns="" id="{0F7525CC-80FF-4CD9-ACD7-1DD46B0043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790591"/>
            <a:ext cx="2232248" cy="1656185"/>
          </a:xfrm>
          <a:prstGeom prst="rect">
            <a:avLst/>
          </a:prstGeom>
        </p:spPr>
      </p:pic>
      <p:pic>
        <p:nvPicPr>
          <p:cNvPr id="7" name="Image 6">
            <a:extLst>
              <a:ext uri="{FF2B5EF4-FFF2-40B4-BE49-F238E27FC236}">
                <a16:creationId xmlns:a16="http://schemas.microsoft.com/office/drawing/2014/main" xmlns="" id="{34FBE705-6348-4F76-BED6-12EAB99A95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420888"/>
            <a:ext cx="2075723" cy="1556792"/>
          </a:xfrm>
          <a:prstGeom prst="rect">
            <a:avLst/>
          </a:prstGeom>
        </p:spPr>
      </p:pic>
    </p:spTree>
    <p:extLst>
      <p:ext uri="{BB962C8B-B14F-4D97-AF65-F5344CB8AC3E}">
        <p14:creationId xmlns:p14="http://schemas.microsoft.com/office/powerpoint/2010/main" val="2976820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8B4C6-AC15-45D2-A140-14E1EB912D4C}"/>
              </a:ext>
            </a:extLst>
          </p:cNvPr>
          <p:cNvSpPr>
            <a:spLocks noGrp="1"/>
          </p:cNvSpPr>
          <p:nvPr>
            <p:ph type="title"/>
          </p:nvPr>
        </p:nvSpPr>
        <p:spPr/>
        <p:txBody>
          <a:bodyPr/>
          <a:lstStyle/>
          <a:p>
            <a:r>
              <a:rPr lang="fr-FR" b="1" dirty="0"/>
              <a:t>Autres outils dangereux</a:t>
            </a:r>
          </a:p>
        </p:txBody>
      </p:sp>
      <p:sp>
        <p:nvSpPr>
          <p:cNvPr id="3" name="Espace réservé du contenu 2">
            <a:extLst>
              <a:ext uri="{FF2B5EF4-FFF2-40B4-BE49-F238E27FC236}">
                <a16:creationId xmlns:a16="http://schemas.microsoft.com/office/drawing/2014/main" xmlns="" id="{A18E4CD6-E078-4DF3-A800-25221E1442F4}"/>
              </a:ext>
            </a:extLst>
          </p:cNvPr>
          <p:cNvSpPr>
            <a:spLocks noGrp="1"/>
          </p:cNvSpPr>
          <p:nvPr>
            <p:ph idx="1"/>
          </p:nvPr>
        </p:nvSpPr>
        <p:spPr/>
        <p:txBody>
          <a:bodyPr>
            <a:normAutofit/>
          </a:bodyPr>
          <a:lstStyle/>
          <a:p>
            <a:r>
              <a:rPr lang="fr-FR" dirty="0"/>
              <a:t>Le rabot électrique pour le bout de la nouvelle douelle</a:t>
            </a:r>
          </a:p>
          <a:p>
            <a:pPr marL="64008" indent="0">
              <a:buNone/>
            </a:pPr>
            <a:endParaRPr lang="fr-FR" dirty="0"/>
          </a:p>
          <a:p>
            <a:endParaRPr lang="fr-FR" dirty="0"/>
          </a:p>
          <a:p>
            <a:r>
              <a:rPr lang="fr-FR" dirty="0"/>
              <a:t>La perceuse pour percer les pièces de fond</a:t>
            </a:r>
          </a:p>
        </p:txBody>
      </p:sp>
      <p:pic>
        <p:nvPicPr>
          <p:cNvPr id="5" name="Image 4">
            <a:extLst>
              <a:ext uri="{FF2B5EF4-FFF2-40B4-BE49-F238E27FC236}">
                <a16:creationId xmlns:a16="http://schemas.microsoft.com/office/drawing/2014/main" xmlns="" id="{7247D92F-051C-4136-BA9B-7B548306D86B}"/>
              </a:ext>
            </a:extLst>
          </p:cNvPr>
          <p:cNvPicPr>
            <a:picLocks noChangeAspect="1"/>
          </p:cNvPicPr>
          <p:nvPr/>
        </p:nvPicPr>
        <p:blipFill>
          <a:blip r:embed="rId3"/>
          <a:stretch>
            <a:fillRect/>
          </a:stretch>
        </p:blipFill>
        <p:spPr>
          <a:xfrm>
            <a:off x="4427984" y="2492896"/>
            <a:ext cx="2592288" cy="1513298"/>
          </a:xfrm>
          <a:prstGeom prst="rect">
            <a:avLst/>
          </a:prstGeom>
        </p:spPr>
      </p:pic>
      <p:sp>
        <p:nvSpPr>
          <p:cNvPr id="6" name="Ellipse 5">
            <a:extLst>
              <a:ext uri="{FF2B5EF4-FFF2-40B4-BE49-F238E27FC236}">
                <a16:creationId xmlns:a16="http://schemas.microsoft.com/office/drawing/2014/main" xmlns="" id="{6E895587-88E7-42BD-859A-E9D0053DCEE6}"/>
              </a:ext>
            </a:extLst>
          </p:cNvPr>
          <p:cNvSpPr/>
          <p:nvPr/>
        </p:nvSpPr>
        <p:spPr>
          <a:xfrm>
            <a:off x="5544108" y="249289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016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C19226-694E-47E8-B6F2-796BD21FDDB1}"/>
              </a:ext>
            </a:extLst>
          </p:cNvPr>
          <p:cNvSpPr>
            <a:spLocks noGrp="1"/>
          </p:cNvSpPr>
          <p:nvPr>
            <p:ph type="title"/>
          </p:nvPr>
        </p:nvSpPr>
        <p:spPr/>
        <p:txBody>
          <a:bodyPr/>
          <a:lstStyle/>
          <a:p>
            <a:r>
              <a:rPr lang="fr-FR" b="1" dirty="0"/>
              <a:t>Autres outils</a:t>
            </a:r>
          </a:p>
        </p:txBody>
      </p:sp>
      <p:sp>
        <p:nvSpPr>
          <p:cNvPr id="3" name="Espace réservé du contenu 2">
            <a:extLst>
              <a:ext uri="{FF2B5EF4-FFF2-40B4-BE49-F238E27FC236}">
                <a16:creationId xmlns:a16="http://schemas.microsoft.com/office/drawing/2014/main" xmlns="" id="{1DB14314-7BFC-49DD-8669-57765FFB85FD}"/>
              </a:ext>
            </a:extLst>
          </p:cNvPr>
          <p:cNvSpPr>
            <a:spLocks noGrp="1"/>
          </p:cNvSpPr>
          <p:nvPr>
            <p:ph idx="1"/>
          </p:nvPr>
        </p:nvSpPr>
        <p:spPr/>
        <p:txBody>
          <a:bodyPr/>
          <a:lstStyle/>
          <a:p>
            <a:r>
              <a:rPr lang="fr-FR" dirty="0"/>
              <a:t>La guistre, type de racloir pour la finition du fond</a:t>
            </a:r>
          </a:p>
          <a:p>
            <a:endParaRPr lang="fr-FR" dirty="0"/>
          </a:p>
          <a:p>
            <a:r>
              <a:rPr lang="fr-FR" dirty="0"/>
              <a:t>La bastringue, racloir pour la finition du fût</a:t>
            </a:r>
          </a:p>
          <a:p>
            <a:pPr marL="64008" indent="0">
              <a:buNone/>
            </a:pPr>
            <a:endParaRPr lang="fr-FR" dirty="0"/>
          </a:p>
          <a:p>
            <a:pPr marL="64008" indent="0">
              <a:buNone/>
            </a:pPr>
            <a:endParaRPr lang="fr-FR" dirty="0"/>
          </a:p>
          <a:p>
            <a:r>
              <a:rPr lang="fr-FR" dirty="0"/>
              <a:t>La scie à ruban à la découpe des fonds</a:t>
            </a:r>
          </a:p>
          <a:p>
            <a:endParaRPr lang="fr-FR" dirty="0"/>
          </a:p>
        </p:txBody>
      </p:sp>
      <p:pic>
        <p:nvPicPr>
          <p:cNvPr id="7" name="Image 6">
            <a:extLst>
              <a:ext uri="{FF2B5EF4-FFF2-40B4-BE49-F238E27FC236}">
                <a16:creationId xmlns:a16="http://schemas.microsoft.com/office/drawing/2014/main" xmlns="" id="{F2AD3048-0CDF-469D-AC70-FCB976D61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168808"/>
            <a:ext cx="1800200" cy="1143000"/>
          </a:xfrm>
          <a:prstGeom prst="rect">
            <a:avLst/>
          </a:prstGeom>
        </p:spPr>
      </p:pic>
      <p:pic>
        <p:nvPicPr>
          <p:cNvPr id="9" name="Image 8">
            <a:extLst>
              <a:ext uri="{FF2B5EF4-FFF2-40B4-BE49-F238E27FC236}">
                <a16:creationId xmlns:a16="http://schemas.microsoft.com/office/drawing/2014/main" xmlns="" id="{CD9E4BD2-CAC2-4C31-B41C-281073A6E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2335965"/>
            <a:ext cx="3147814" cy="1155461"/>
          </a:xfrm>
          <a:prstGeom prst="rect">
            <a:avLst/>
          </a:prstGeom>
        </p:spPr>
      </p:pic>
    </p:spTree>
    <p:extLst>
      <p:ext uri="{BB962C8B-B14F-4D97-AF65-F5344CB8AC3E}">
        <p14:creationId xmlns:p14="http://schemas.microsoft.com/office/powerpoint/2010/main" val="80105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B521FA-0EDF-4893-B7EA-704AF4136BBD}"/>
              </a:ext>
            </a:extLst>
          </p:cNvPr>
          <p:cNvSpPr>
            <a:spLocks noGrp="1"/>
          </p:cNvSpPr>
          <p:nvPr>
            <p:ph type="title"/>
          </p:nvPr>
        </p:nvSpPr>
        <p:spPr/>
        <p:txBody>
          <a:bodyPr/>
          <a:lstStyle/>
          <a:p>
            <a:r>
              <a:rPr lang="fr-FR" b="1" dirty="0"/>
              <a:t>Tonnelier de réparation</a:t>
            </a:r>
          </a:p>
        </p:txBody>
      </p:sp>
      <p:sp>
        <p:nvSpPr>
          <p:cNvPr id="3" name="Espace réservé du contenu 2">
            <a:extLst>
              <a:ext uri="{FF2B5EF4-FFF2-40B4-BE49-F238E27FC236}">
                <a16:creationId xmlns:a16="http://schemas.microsoft.com/office/drawing/2014/main" xmlns="" id="{3E4E9C30-78C9-42FB-A601-C65F7341DD96}"/>
              </a:ext>
            </a:extLst>
          </p:cNvPr>
          <p:cNvSpPr>
            <a:spLocks noGrp="1"/>
          </p:cNvSpPr>
          <p:nvPr>
            <p:ph idx="1"/>
          </p:nvPr>
        </p:nvSpPr>
        <p:spPr/>
        <p:txBody>
          <a:bodyPr/>
          <a:lstStyle/>
          <a:p>
            <a:r>
              <a:rPr lang="fr-FR" u="sng" dirty="0"/>
              <a:t>Principaux risques:</a:t>
            </a:r>
          </a:p>
          <a:p>
            <a:pPr marL="64008" indent="0">
              <a:buNone/>
            </a:pPr>
            <a:r>
              <a:rPr lang="fr-FR" dirty="0"/>
              <a:t>- </a:t>
            </a:r>
            <a:r>
              <a:rPr lang="fr-FR" b="1" dirty="0"/>
              <a:t>TMS</a:t>
            </a:r>
            <a:r>
              <a:rPr lang="fr-FR" dirty="0"/>
              <a:t>: contraintes posturales, pencher en avant, travail les bras écartés et au dessus du niveau de l’épaule, port de charges lourdes</a:t>
            </a:r>
          </a:p>
          <a:p>
            <a:pPr marL="64008" indent="0">
              <a:buNone/>
            </a:pPr>
            <a:r>
              <a:rPr lang="fr-FR" dirty="0"/>
              <a:t>- </a:t>
            </a:r>
            <a:r>
              <a:rPr lang="fr-FR" b="1" dirty="0"/>
              <a:t>Exposition au bruit</a:t>
            </a:r>
            <a:r>
              <a:rPr lang="fr-FR" dirty="0"/>
              <a:t>: frappe du marteau, chasse sur les cercles métalliques, bruit des machines..</a:t>
            </a:r>
          </a:p>
        </p:txBody>
      </p:sp>
    </p:spTree>
    <p:extLst>
      <p:ext uri="{BB962C8B-B14F-4D97-AF65-F5344CB8AC3E}">
        <p14:creationId xmlns:p14="http://schemas.microsoft.com/office/powerpoint/2010/main" val="3267779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43B291-6B80-4D9E-BBB5-F4211F948AB0}"/>
              </a:ext>
            </a:extLst>
          </p:cNvPr>
          <p:cNvSpPr>
            <a:spLocks noGrp="1"/>
          </p:cNvSpPr>
          <p:nvPr>
            <p:ph type="title"/>
          </p:nvPr>
        </p:nvSpPr>
        <p:spPr/>
        <p:txBody>
          <a:bodyPr/>
          <a:lstStyle/>
          <a:p>
            <a:r>
              <a:rPr lang="fr-FR" b="1" dirty="0"/>
              <a:t>Tonnelier de réparation</a:t>
            </a:r>
          </a:p>
        </p:txBody>
      </p:sp>
      <p:sp>
        <p:nvSpPr>
          <p:cNvPr id="3" name="Espace réservé du contenu 2">
            <a:extLst>
              <a:ext uri="{FF2B5EF4-FFF2-40B4-BE49-F238E27FC236}">
                <a16:creationId xmlns:a16="http://schemas.microsoft.com/office/drawing/2014/main" xmlns="" id="{3200E7B0-734A-449D-8A34-C398EFF5691F}"/>
              </a:ext>
            </a:extLst>
          </p:cNvPr>
          <p:cNvSpPr>
            <a:spLocks noGrp="1"/>
          </p:cNvSpPr>
          <p:nvPr>
            <p:ph idx="1"/>
          </p:nvPr>
        </p:nvSpPr>
        <p:spPr/>
        <p:txBody>
          <a:bodyPr>
            <a:normAutofit/>
          </a:bodyPr>
          <a:lstStyle/>
          <a:p>
            <a:r>
              <a:rPr lang="fr-FR" b="1" u="sng" dirty="0"/>
              <a:t>Exposition aux poussières de bois</a:t>
            </a:r>
            <a:r>
              <a:rPr lang="fr-FR" b="1" dirty="0"/>
              <a:t>, </a:t>
            </a:r>
            <a:r>
              <a:rPr lang="fr-FR" dirty="0"/>
              <a:t>usinage des pièces de bois, nettoyage des zones de production</a:t>
            </a:r>
          </a:p>
          <a:p>
            <a:r>
              <a:rPr lang="fr-FR" b="1" dirty="0"/>
              <a:t>Travail au froid, </a:t>
            </a:r>
            <a:r>
              <a:rPr lang="fr-FR" dirty="0"/>
              <a:t>atelier doit être ventilé et chauffé, chantiers…</a:t>
            </a:r>
          </a:p>
          <a:p>
            <a:r>
              <a:rPr lang="fr-FR" b="1" dirty="0"/>
              <a:t>Chute de plain pied</a:t>
            </a:r>
            <a:r>
              <a:rPr lang="fr-FR" dirty="0"/>
              <a:t>, présence de câbles, de tuyaux</a:t>
            </a:r>
          </a:p>
          <a:p>
            <a:r>
              <a:rPr lang="fr-FR" b="1" dirty="0"/>
              <a:t>Chute de hauteur </a:t>
            </a:r>
            <a:r>
              <a:rPr lang="fr-FR" dirty="0"/>
              <a:t>( tonneau, plate-formes, échelles…)</a:t>
            </a:r>
          </a:p>
        </p:txBody>
      </p:sp>
    </p:spTree>
    <p:extLst>
      <p:ext uri="{BB962C8B-B14F-4D97-AF65-F5344CB8AC3E}">
        <p14:creationId xmlns:p14="http://schemas.microsoft.com/office/powerpoint/2010/main" val="1819955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D9890C-1072-4B08-82AA-D4DAE31D09FC}"/>
              </a:ext>
            </a:extLst>
          </p:cNvPr>
          <p:cNvSpPr>
            <a:spLocks noGrp="1"/>
          </p:cNvSpPr>
          <p:nvPr>
            <p:ph type="title"/>
          </p:nvPr>
        </p:nvSpPr>
        <p:spPr/>
        <p:txBody>
          <a:bodyPr/>
          <a:lstStyle/>
          <a:p>
            <a:r>
              <a:rPr lang="fr-FR" b="1" dirty="0"/>
              <a:t>Tonnelier de réparation</a:t>
            </a:r>
          </a:p>
        </p:txBody>
      </p:sp>
      <p:sp>
        <p:nvSpPr>
          <p:cNvPr id="3" name="Espace réservé du contenu 2">
            <a:extLst>
              <a:ext uri="{FF2B5EF4-FFF2-40B4-BE49-F238E27FC236}">
                <a16:creationId xmlns:a16="http://schemas.microsoft.com/office/drawing/2014/main" xmlns="" id="{59CDC5EA-D69A-418A-B4BE-9745B004ECDF}"/>
              </a:ext>
            </a:extLst>
          </p:cNvPr>
          <p:cNvSpPr>
            <a:spLocks noGrp="1"/>
          </p:cNvSpPr>
          <p:nvPr>
            <p:ph idx="1"/>
          </p:nvPr>
        </p:nvSpPr>
        <p:spPr/>
        <p:txBody>
          <a:bodyPr>
            <a:normAutofit/>
          </a:bodyPr>
          <a:lstStyle/>
          <a:p>
            <a:r>
              <a:rPr lang="fr-FR" b="1" dirty="0"/>
              <a:t>Troubles du sommeil, </a:t>
            </a:r>
            <a:r>
              <a:rPr lang="fr-FR" dirty="0"/>
              <a:t>de la vigilance,</a:t>
            </a:r>
          </a:p>
          <a:p>
            <a:pPr marL="64008" indent="0">
              <a:buNone/>
            </a:pPr>
            <a:r>
              <a:rPr lang="fr-FR" dirty="0"/>
              <a:t>    Possible hausse d’activité saisonnière</a:t>
            </a:r>
          </a:p>
          <a:p>
            <a:r>
              <a:rPr lang="fr-FR" b="1" dirty="0"/>
              <a:t>Blessures, coupures</a:t>
            </a:r>
            <a:r>
              <a:rPr lang="fr-FR" dirty="0"/>
              <a:t>, amputations, coup de marteau, usage de machines dangereuses, manipulation de barriques</a:t>
            </a:r>
          </a:p>
          <a:p>
            <a:r>
              <a:rPr lang="fr-FR" b="1" dirty="0"/>
              <a:t>Entretien des outils </a:t>
            </a:r>
            <a:r>
              <a:rPr lang="fr-FR" dirty="0"/>
              <a:t>et matériels, vérification des machines, maintenance du poste… </a:t>
            </a:r>
          </a:p>
          <a:p>
            <a:endParaRPr lang="fr-FR" dirty="0"/>
          </a:p>
        </p:txBody>
      </p:sp>
    </p:spTree>
    <p:extLst>
      <p:ext uri="{BB962C8B-B14F-4D97-AF65-F5344CB8AC3E}">
        <p14:creationId xmlns:p14="http://schemas.microsoft.com/office/powerpoint/2010/main" val="2290211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3EE463-5398-4396-BAD6-DF2E04C4549E}"/>
              </a:ext>
            </a:extLst>
          </p:cNvPr>
          <p:cNvSpPr>
            <a:spLocks noGrp="1"/>
          </p:cNvSpPr>
          <p:nvPr>
            <p:ph type="title"/>
          </p:nvPr>
        </p:nvSpPr>
        <p:spPr/>
        <p:txBody>
          <a:bodyPr/>
          <a:lstStyle/>
          <a:p>
            <a:r>
              <a:rPr lang="fr-FR" b="1" dirty="0"/>
              <a:t>Conseils de prévention</a:t>
            </a:r>
          </a:p>
        </p:txBody>
      </p:sp>
      <p:sp>
        <p:nvSpPr>
          <p:cNvPr id="3" name="Espace réservé du contenu 2">
            <a:extLst>
              <a:ext uri="{FF2B5EF4-FFF2-40B4-BE49-F238E27FC236}">
                <a16:creationId xmlns:a16="http://schemas.microsoft.com/office/drawing/2014/main" xmlns="" id="{51E9191F-28C6-4C6E-A305-FF0F9048CC18}"/>
              </a:ext>
            </a:extLst>
          </p:cNvPr>
          <p:cNvSpPr>
            <a:spLocks noGrp="1"/>
          </p:cNvSpPr>
          <p:nvPr>
            <p:ph idx="1"/>
          </p:nvPr>
        </p:nvSpPr>
        <p:spPr/>
        <p:txBody>
          <a:bodyPr/>
          <a:lstStyle/>
          <a:p>
            <a:r>
              <a:rPr lang="fr-FR" b="1" dirty="0"/>
              <a:t>Bonne gestuelle </a:t>
            </a:r>
            <a:r>
              <a:rPr lang="fr-FR" dirty="0"/>
              <a:t>pour protéger ses articulations, échauffements/étirements, utiliser les aides mécaniques, technique de bascule de la barrique…</a:t>
            </a:r>
          </a:p>
          <a:p>
            <a:r>
              <a:rPr lang="fr-FR" b="1" dirty="0"/>
              <a:t>Protéger son audition </a:t>
            </a:r>
            <a:r>
              <a:rPr lang="fr-FR" dirty="0"/>
              <a:t>par le port de protection, aménagement des locaux, des machines…</a:t>
            </a:r>
          </a:p>
          <a:p>
            <a:r>
              <a:rPr lang="fr-FR" b="1" dirty="0"/>
              <a:t>Travail à la chaleur, </a:t>
            </a:r>
            <a:r>
              <a:rPr lang="fr-FR" dirty="0"/>
              <a:t>s’hydrater</a:t>
            </a:r>
          </a:p>
          <a:p>
            <a:r>
              <a:rPr lang="fr-FR" b="1" dirty="0"/>
              <a:t>Éviter les coupures, </a:t>
            </a:r>
            <a:r>
              <a:rPr lang="fr-FR" dirty="0"/>
              <a:t>blessures</a:t>
            </a:r>
          </a:p>
        </p:txBody>
      </p:sp>
    </p:spTree>
    <p:extLst>
      <p:ext uri="{BB962C8B-B14F-4D97-AF65-F5344CB8AC3E}">
        <p14:creationId xmlns:p14="http://schemas.microsoft.com/office/powerpoint/2010/main" val="58248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3BF209D-D415-4C97-A3CC-BBA136490738}"/>
              </a:ext>
            </a:extLst>
          </p:cNvPr>
          <p:cNvSpPr>
            <a:spLocks noGrp="1"/>
          </p:cNvSpPr>
          <p:nvPr>
            <p:ph type="title"/>
          </p:nvPr>
        </p:nvSpPr>
        <p:spPr/>
        <p:txBody>
          <a:bodyPr/>
          <a:lstStyle/>
          <a:p>
            <a:r>
              <a:rPr lang="fr-FR" b="1" dirty="0"/>
              <a:t>Conseils de Prevention</a:t>
            </a:r>
          </a:p>
        </p:txBody>
      </p:sp>
      <p:sp>
        <p:nvSpPr>
          <p:cNvPr id="3" name="Espace réservé du contenu 2">
            <a:extLst>
              <a:ext uri="{FF2B5EF4-FFF2-40B4-BE49-F238E27FC236}">
                <a16:creationId xmlns:a16="http://schemas.microsoft.com/office/drawing/2014/main" xmlns="" id="{0F187F31-057C-4235-8A3B-DAA85F240979}"/>
              </a:ext>
            </a:extLst>
          </p:cNvPr>
          <p:cNvSpPr>
            <a:spLocks noGrp="1"/>
          </p:cNvSpPr>
          <p:nvPr>
            <p:ph idx="1"/>
          </p:nvPr>
        </p:nvSpPr>
        <p:spPr/>
        <p:txBody>
          <a:bodyPr>
            <a:normAutofit fontScale="85000" lnSpcReduction="20000"/>
          </a:bodyPr>
          <a:lstStyle/>
          <a:p>
            <a:r>
              <a:rPr lang="fr-FR" b="1" dirty="0"/>
              <a:t>Prévenir la fatigue</a:t>
            </a:r>
            <a:r>
              <a:rPr lang="fr-FR" dirty="0"/>
              <a:t>, les troubles du sommeil: sieste de &lt;30 min, alimentation équilibrée, activité physique régulière…</a:t>
            </a:r>
          </a:p>
          <a:p>
            <a:r>
              <a:rPr lang="fr-FR" b="1" dirty="0"/>
              <a:t>Eviter les chutes</a:t>
            </a:r>
            <a:r>
              <a:rPr lang="fr-FR" dirty="0"/>
              <a:t>, porter des chaussures de sécurité antidérapantes, axes dégagés de circulation</a:t>
            </a:r>
          </a:p>
          <a:p>
            <a:r>
              <a:rPr lang="fr-FR" b="1" dirty="0"/>
              <a:t>Signaler tout ATCD </a:t>
            </a:r>
            <a:r>
              <a:rPr lang="fr-FR" dirty="0"/>
              <a:t>de diabète, vertige, épilepsie, convulsion, produits psychotropes</a:t>
            </a:r>
          </a:p>
          <a:p>
            <a:r>
              <a:rPr lang="fr-FR" b="1" dirty="0"/>
              <a:t>Protection contre les poussières de bois: </a:t>
            </a:r>
            <a:r>
              <a:rPr lang="fr-FR" dirty="0"/>
              <a:t>nettoyage des sols, proscrire balai et soufflettes</a:t>
            </a:r>
          </a:p>
          <a:p>
            <a:pPr marL="64008" indent="0">
              <a:buNone/>
            </a:pPr>
            <a:r>
              <a:rPr lang="fr-FR" dirty="0"/>
              <a:t>    Utiliser de masque FFP3 NR 																</a:t>
            </a:r>
          </a:p>
        </p:txBody>
      </p:sp>
    </p:spTree>
    <p:extLst>
      <p:ext uri="{BB962C8B-B14F-4D97-AF65-F5344CB8AC3E}">
        <p14:creationId xmlns:p14="http://schemas.microsoft.com/office/powerpoint/2010/main" val="664471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a:p>
            <a:endParaRPr lang="fr-FR" dirty="0"/>
          </a:p>
          <a:p>
            <a:endParaRPr lang="fr-FR" dirty="0"/>
          </a:p>
          <a:p>
            <a:pPr marL="64008" indent="0">
              <a:buNone/>
            </a:pPr>
            <a:r>
              <a:rPr lang="fr-FR" b="1" dirty="0"/>
              <a:t>       MERCI DE VOTRE ATTENTION</a:t>
            </a:r>
          </a:p>
        </p:txBody>
      </p:sp>
    </p:spTree>
    <p:extLst>
      <p:ext uri="{BB962C8B-B14F-4D97-AF65-F5344CB8AC3E}">
        <p14:creationId xmlns:p14="http://schemas.microsoft.com/office/powerpoint/2010/main" val="342530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Missions de l’ Opérateur de conditionnement</a:t>
            </a:r>
          </a:p>
        </p:txBody>
      </p:sp>
      <p:sp>
        <p:nvSpPr>
          <p:cNvPr id="3" name="Espace réservé du contenu 2"/>
          <p:cNvSpPr>
            <a:spLocks noGrp="1"/>
          </p:cNvSpPr>
          <p:nvPr>
            <p:ph idx="1"/>
          </p:nvPr>
        </p:nvSpPr>
        <p:spPr>
          <a:xfrm>
            <a:off x="457200" y="1882808"/>
            <a:ext cx="8229600" cy="4572000"/>
          </a:xfrm>
        </p:spPr>
        <p:txBody>
          <a:bodyPr>
            <a:normAutofit/>
          </a:bodyPr>
          <a:lstStyle/>
          <a:p>
            <a:pPr marL="64008" indent="0">
              <a:buNone/>
            </a:pPr>
            <a:endParaRPr lang="fr-FR" dirty="0"/>
          </a:p>
          <a:p>
            <a:pPr marL="64008" indent="0">
              <a:buNone/>
            </a:pPr>
            <a:endParaRPr lang="fr-FR" dirty="0"/>
          </a:p>
          <a:p>
            <a:pPr marL="64008" indent="0">
              <a:buNone/>
            </a:pPr>
            <a:r>
              <a:rPr lang="fr-FR" dirty="0"/>
              <a:t>&gt;  Conditionnement et qualité du Produit mise en forme, emballage, contrôle des produits, mise en coffret</a:t>
            </a:r>
          </a:p>
          <a:p>
            <a:pPr marL="64008" indent="0">
              <a:buNone/>
            </a:pPr>
            <a:r>
              <a:rPr lang="fr-FR" dirty="0"/>
              <a:t>   &gt;  Manipule les entrées ou sorties des produits (mise en palettes)</a:t>
            </a:r>
          </a:p>
        </p:txBody>
      </p:sp>
    </p:spTree>
    <p:extLst>
      <p:ext uri="{BB962C8B-B14F-4D97-AF65-F5344CB8AC3E}">
        <p14:creationId xmlns:p14="http://schemas.microsoft.com/office/powerpoint/2010/main" val="410538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Postes variables des opérateurs/l’entreprise</a:t>
            </a:r>
          </a:p>
        </p:txBody>
      </p:sp>
      <p:sp>
        <p:nvSpPr>
          <p:cNvPr id="3" name="Espace réservé du contenu 2"/>
          <p:cNvSpPr>
            <a:spLocks noGrp="1"/>
          </p:cNvSpPr>
          <p:nvPr>
            <p:ph idx="1"/>
          </p:nvPr>
        </p:nvSpPr>
        <p:spPr/>
        <p:txBody>
          <a:bodyPr/>
          <a:lstStyle/>
          <a:p>
            <a:r>
              <a:rPr lang="fr-FR" b="1" u="sng" dirty="0"/>
              <a:t>Suivant la grosseur de l’entreprise, il y a quelques variabilités de tâches:</a:t>
            </a:r>
          </a:p>
          <a:p>
            <a:pPr marL="64008" indent="0">
              <a:buNone/>
            </a:pPr>
            <a:r>
              <a:rPr lang="fr-FR" dirty="0"/>
              <a:t>- horaires en équipe, rotation sur les postes en ligne, cadence de la ligne…</a:t>
            </a:r>
          </a:p>
          <a:p>
            <a:pPr marL="64008" indent="0">
              <a:buNone/>
            </a:pPr>
            <a:r>
              <a:rPr lang="fr-FR" dirty="0"/>
              <a:t>- mécanisation  du poste, présence de robot pour éviter les contraintes répétitives ou de manutention</a:t>
            </a:r>
          </a:p>
          <a:p>
            <a:pPr marL="64008" indent="0">
              <a:buNone/>
            </a:pPr>
            <a:r>
              <a:rPr lang="fr-FR" dirty="0"/>
              <a:t>- Prévention à l’exposition au bruit des bouteilles, des machines…</a:t>
            </a:r>
          </a:p>
        </p:txBody>
      </p:sp>
    </p:spTree>
    <p:extLst>
      <p:ext uri="{BB962C8B-B14F-4D97-AF65-F5344CB8AC3E}">
        <p14:creationId xmlns:p14="http://schemas.microsoft.com/office/powerpoint/2010/main" val="226130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3B91D7-E27D-41FE-9EE3-420434AFC9A4}"/>
              </a:ext>
            </a:extLst>
          </p:cNvPr>
          <p:cNvSpPr>
            <a:spLocks noGrp="1"/>
          </p:cNvSpPr>
          <p:nvPr>
            <p:ph type="title"/>
          </p:nvPr>
        </p:nvSpPr>
        <p:spPr/>
        <p:txBody>
          <a:bodyPr/>
          <a:lstStyle/>
          <a:p>
            <a:r>
              <a:rPr lang="fr-FR" b="1" dirty="0"/>
              <a:t>Chez Rémy Martin</a:t>
            </a:r>
          </a:p>
        </p:txBody>
      </p:sp>
      <p:sp>
        <p:nvSpPr>
          <p:cNvPr id="3" name="Espace réservé du contenu 2">
            <a:extLst>
              <a:ext uri="{FF2B5EF4-FFF2-40B4-BE49-F238E27FC236}">
                <a16:creationId xmlns:a16="http://schemas.microsoft.com/office/drawing/2014/main" xmlns="" id="{21C4B72B-DC04-4E36-AE13-E1C6AB8E571E}"/>
              </a:ext>
            </a:extLst>
          </p:cNvPr>
          <p:cNvSpPr>
            <a:spLocks noGrp="1"/>
          </p:cNvSpPr>
          <p:nvPr>
            <p:ph idx="1"/>
          </p:nvPr>
        </p:nvSpPr>
        <p:spPr>
          <a:xfrm>
            <a:off x="457200" y="1882808"/>
            <a:ext cx="5626968" cy="4572000"/>
          </a:xfrm>
        </p:spPr>
        <p:txBody>
          <a:bodyPr/>
          <a:lstStyle/>
          <a:p>
            <a:r>
              <a:rPr lang="fr-FR" dirty="0"/>
              <a:t>Il existe des lignes automatiques et manuelles de conditionnement</a:t>
            </a:r>
          </a:p>
          <a:p>
            <a:r>
              <a:rPr lang="fr-FR" dirty="0"/>
              <a:t>Mécanisation par robots ou aide  les postes les plus contraignants (dépalettiseur, mise en cartons…)</a:t>
            </a:r>
          </a:p>
        </p:txBody>
      </p:sp>
      <p:pic>
        <p:nvPicPr>
          <p:cNvPr id="5" name="Image 4">
            <a:extLst>
              <a:ext uri="{FF2B5EF4-FFF2-40B4-BE49-F238E27FC236}">
                <a16:creationId xmlns:a16="http://schemas.microsoft.com/office/drawing/2014/main" xmlns="" id="{0DD885BF-17BD-470C-9BB3-62B2CA876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735" y="1556792"/>
            <a:ext cx="3035829" cy="2276872"/>
          </a:xfrm>
          <a:prstGeom prst="rect">
            <a:avLst/>
          </a:prstGeom>
        </p:spPr>
      </p:pic>
    </p:spTree>
    <p:extLst>
      <p:ext uri="{BB962C8B-B14F-4D97-AF65-F5344CB8AC3E}">
        <p14:creationId xmlns:p14="http://schemas.microsoft.com/office/powerpoint/2010/main" val="224065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3B91D7-E27D-41FE-9EE3-420434AFC9A4}"/>
              </a:ext>
            </a:extLst>
          </p:cNvPr>
          <p:cNvSpPr>
            <a:spLocks noGrp="1"/>
          </p:cNvSpPr>
          <p:nvPr>
            <p:ph type="title"/>
          </p:nvPr>
        </p:nvSpPr>
        <p:spPr/>
        <p:txBody>
          <a:bodyPr/>
          <a:lstStyle/>
          <a:p>
            <a:r>
              <a:rPr lang="fr-FR" b="1" dirty="0"/>
              <a:t>Chez Rémy Martin</a:t>
            </a:r>
          </a:p>
        </p:txBody>
      </p:sp>
      <p:sp>
        <p:nvSpPr>
          <p:cNvPr id="3" name="Espace réservé du contenu 2">
            <a:extLst>
              <a:ext uri="{FF2B5EF4-FFF2-40B4-BE49-F238E27FC236}">
                <a16:creationId xmlns:a16="http://schemas.microsoft.com/office/drawing/2014/main" xmlns="" id="{21C4B72B-DC04-4E36-AE13-E1C6AB8E571E}"/>
              </a:ext>
            </a:extLst>
          </p:cNvPr>
          <p:cNvSpPr>
            <a:spLocks noGrp="1"/>
          </p:cNvSpPr>
          <p:nvPr>
            <p:ph idx="1"/>
          </p:nvPr>
        </p:nvSpPr>
        <p:spPr>
          <a:xfrm>
            <a:off x="683568" y="2492896"/>
            <a:ext cx="8229600" cy="3562416"/>
          </a:xfrm>
        </p:spPr>
        <p:txBody>
          <a:bodyPr/>
          <a:lstStyle/>
          <a:p>
            <a:r>
              <a:rPr lang="fr-FR" dirty="0"/>
              <a:t>Rotation des opérateurs sur les postes</a:t>
            </a:r>
          </a:p>
          <a:p>
            <a:endParaRPr lang="fr-FR" dirty="0"/>
          </a:p>
          <a:p>
            <a:r>
              <a:rPr lang="fr-FR" dirty="0"/>
              <a:t>Études ergonomiques des postes</a:t>
            </a:r>
          </a:p>
          <a:p>
            <a:pPr marL="64008" indent="0">
              <a:buNone/>
            </a:pPr>
            <a:endParaRPr lang="fr-FR" dirty="0"/>
          </a:p>
          <a:p>
            <a:r>
              <a:rPr lang="fr-FR" dirty="0"/>
              <a:t>Equipements des opérateurs…</a:t>
            </a:r>
          </a:p>
        </p:txBody>
      </p:sp>
    </p:spTree>
    <p:extLst>
      <p:ext uri="{BB962C8B-B14F-4D97-AF65-F5344CB8AC3E}">
        <p14:creationId xmlns:p14="http://schemas.microsoft.com/office/powerpoint/2010/main" val="31245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Ordonnance de Prévention</a:t>
            </a:r>
          </a:p>
        </p:txBody>
      </p:sp>
      <p:sp>
        <p:nvSpPr>
          <p:cNvPr id="3" name="Espace réservé du contenu 2"/>
          <p:cNvSpPr>
            <a:spLocks noGrp="1"/>
          </p:cNvSpPr>
          <p:nvPr>
            <p:ph idx="1"/>
          </p:nvPr>
        </p:nvSpPr>
        <p:spPr>
          <a:xfrm>
            <a:off x="457200" y="1882808"/>
            <a:ext cx="5410944" cy="4572000"/>
          </a:xfrm>
        </p:spPr>
        <p:txBody>
          <a:bodyPr>
            <a:normAutofit fontScale="85000" lnSpcReduction="20000"/>
          </a:bodyPr>
          <a:lstStyle/>
          <a:p>
            <a:r>
              <a:rPr lang="fr-FR" u="sng" dirty="0"/>
              <a:t>Principaux Risques de l’opérateur :</a:t>
            </a:r>
          </a:p>
          <a:p>
            <a:endParaRPr lang="fr-FR" u="sng" dirty="0"/>
          </a:p>
          <a:p>
            <a:pPr marL="64008" indent="0">
              <a:buNone/>
            </a:pPr>
            <a:r>
              <a:rPr lang="fr-FR" dirty="0"/>
              <a:t>       - </a:t>
            </a:r>
            <a:r>
              <a:rPr lang="fr-FR" b="1" dirty="0"/>
              <a:t>TMS</a:t>
            </a:r>
            <a:r>
              <a:rPr lang="fr-FR" dirty="0"/>
              <a:t> : atteinte articulaire, tendinites des épaules, coudes, syndrome du canal carpien, lombalgies, cervicalgies </a:t>
            </a:r>
          </a:p>
          <a:p>
            <a:pPr marL="64008" indent="0">
              <a:buNone/>
            </a:pPr>
            <a:endParaRPr lang="fr-FR" dirty="0"/>
          </a:p>
          <a:p>
            <a:pPr marL="64008" indent="0">
              <a:buNone/>
            </a:pPr>
            <a:r>
              <a:rPr lang="fr-FR" dirty="0"/>
              <a:t>       - </a:t>
            </a:r>
            <a:r>
              <a:rPr lang="fr-FR" b="1" dirty="0"/>
              <a:t>Postures</a:t>
            </a:r>
            <a:r>
              <a:rPr lang="fr-FR" dirty="0"/>
              <a:t> : station debout prolongée ou assise </a:t>
            </a:r>
          </a:p>
          <a:p>
            <a:pPr marL="64008" indent="0">
              <a:buNone/>
            </a:pPr>
            <a:endParaRPr lang="fr-FR" dirty="0"/>
          </a:p>
          <a:p>
            <a:pPr marL="64008" indent="0">
              <a:buNone/>
            </a:pPr>
            <a:r>
              <a:rPr lang="fr-FR" dirty="0"/>
              <a:t>       </a:t>
            </a:r>
          </a:p>
        </p:txBody>
      </p:sp>
      <p:pic>
        <p:nvPicPr>
          <p:cNvPr id="5" name="Image 4">
            <a:extLst>
              <a:ext uri="{FF2B5EF4-FFF2-40B4-BE49-F238E27FC236}">
                <a16:creationId xmlns:a16="http://schemas.microsoft.com/office/drawing/2014/main" xmlns="" id="{19432A0F-792F-45FA-B943-1D62BCFE2D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59599" y="2417465"/>
            <a:ext cx="2852936" cy="2427734"/>
          </a:xfrm>
          <a:prstGeom prst="rect">
            <a:avLst/>
          </a:prstGeom>
        </p:spPr>
      </p:pic>
      <p:sp>
        <p:nvSpPr>
          <p:cNvPr id="6" name="Ellipse 5">
            <a:extLst>
              <a:ext uri="{FF2B5EF4-FFF2-40B4-BE49-F238E27FC236}">
                <a16:creationId xmlns:a16="http://schemas.microsoft.com/office/drawing/2014/main" xmlns="" id="{D59676A8-95FD-48C6-891C-027D52CDF577}"/>
              </a:ext>
            </a:extLst>
          </p:cNvPr>
          <p:cNvSpPr/>
          <p:nvPr/>
        </p:nvSpPr>
        <p:spPr>
          <a:xfrm>
            <a:off x="6732240" y="2492896"/>
            <a:ext cx="86409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830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Conseils de prévention</a:t>
            </a:r>
          </a:p>
        </p:txBody>
      </p:sp>
      <p:sp>
        <p:nvSpPr>
          <p:cNvPr id="3" name="Espace réservé du contenu 2"/>
          <p:cNvSpPr>
            <a:spLocks noGrp="1"/>
          </p:cNvSpPr>
          <p:nvPr>
            <p:ph idx="1"/>
          </p:nvPr>
        </p:nvSpPr>
        <p:spPr/>
        <p:txBody>
          <a:bodyPr>
            <a:normAutofit/>
          </a:bodyPr>
          <a:lstStyle/>
          <a:p>
            <a:r>
              <a:rPr lang="fr-FR" b="1" dirty="0"/>
              <a:t>Adopter une bonne gestuelle</a:t>
            </a:r>
            <a:r>
              <a:rPr lang="fr-FR" dirty="0"/>
              <a:t>, pousser les charges plutôt que les tirer, rapprocher le point de préhension…</a:t>
            </a:r>
          </a:p>
          <a:p>
            <a:r>
              <a:rPr lang="fr-FR" b="1" dirty="0"/>
              <a:t>Station debout et/ou assise </a:t>
            </a:r>
            <a:r>
              <a:rPr lang="fr-FR" dirty="0"/>
              <a:t>prolongée, pause régulière, tapis anti fatigue…</a:t>
            </a:r>
          </a:p>
          <a:p>
            <a:pPr marL="64008" indent="0">
              <a:buNone/>
            </a:pPr>
            <a:endParaRPr lang="fr-FR" dirty="0"/>
          </a:p>
          <a:p>
            <a:pPr>
              <a:buFontTx/>
              <a:buChar char="-"/>
            </a:pPr>
            <a:endParaRPr lang="fr-FR" dirty="0"/>
          </a:p>
          <a:p>
            <a:endParaRPr lang="fr-FR" dirty="0"/>
          </a:p>
        </p:txBody>
      </p:sp>
    </p:spTree>
    <p:extLst>
      <p:ext uri="{BB962C8B-B14F-4D97-AF65-F5344CB8AC3E}">
        <p14:creationId xmlns:p14="http://schemas.microsoft.com/office/powerpoint/2010/main" val="3770868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1565</TotalTime>
  <Words>1391</Words>
  <Application>Microsoft Office PowerPoint</Application>
  <PresentationFormat>Affichage à l'écran (4:3)</PresentationFormat>
  <Paragraphs>186</Paragraphs>
  <Slides>38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Calibri</vt:lpstr>
      <vt:lpstr>Century Gothic</vt:lpstr>
      <vt:lpstr>Verdana</vt:lpstr>
      <vt:lpstr>Wingdings 2</vt:lpstr>
      <vt:lpstr>Verve</vt:lpstr>
      <vt:lpstr>Visite de la Maison Rémy Martin Cointreau</vt:lpstr>
      <vt:lpstr>Effectif de l’Entreprise</vt:lpstr>
      <vt:lpstr>Missions de l’ Opérateur de conditionnement</vt:lpstr>
      <vt:lpstr>Missions de l’ Opérateur de conditionnement</vt:lpstr>
      <vt:lpstr>Postes variables des opérateurs/l’entreprise</vt:lpstr>
      <vt:lpstr>Chez Rémy Martin</vt:lpstr>
      <vt:lpstr>Chez Rémy Martin</vt:lpstr>
      <vt:lpstr>Ordonnance de Prévention</vt:lpstr>
      <vt:lpstr>Conseils de prévention</vt:lpstr>
      <vt:lpstr>Ordonnance de Prévention</vt:lpstr>
      <vt:lpstr>Autre risque: Le BRUIT</vt:lpstr>
      <vt:lpstr>Ordonnance de Prévention</vt:lpstr>
      <vt:lpstr>Conseils de prévention</vt:lpstr>
      <vt:lpstr>Agent de Chais</vt:lpstr>
      <vt:lpstr>Quelques photos</vt:lpstr>
      <vt:lpstr>Agent de chais</vt:lpstr>
      <vt:lpstr>photos</vt:lpstr>
      <vt:lpstr>Chez Rémy Martin</vt:lpstr>
      <vt:lpstr>Ordonnance de prévention</vt:lpstr>
      <vt:lpstr>Conseils de prévention</vt:lpstr>
      <vt:lpstr>Ordonnance de prévention</vt:lpstr>
      <vt:lpstr>Conseils de prévention</vt:lpstr>
      <vt:lpstr>Ordonnance de prévention</vt:lpstr>
      <vt:lpstr>Conseils de prévention</vt:lpstr>
      <vt:lpstr>Tonneliers chez Rémy Martin</vt:lpstr>
      <vt:lpstr>Composition d’un fût</vt:lpstr>
      <vt:lpstr>Quelques photos</vt:lpstr>
      <vt:lpstr>La réparation de fûts</vt:lpstr>
      <vt:lpstr>Utilisation d’outils dangereux</vt:lpstr>
      <vt:lpstr>Outils dangereux</vt:lpstr>
      <vt:lpstr>Autres outils dangereux</vt:lpstr>
      <vt:lpstr>Autres outils</vt:lpstr>
      <vt:lpstr>Tonnelier de réparation</vt:lpstr>
      <vt:lpstr>Tonnelier de réparation</vt:lpstr>
      <vt:lpstr>Tonnelier de réparation</vt:lpstr>
      <vt:lpstr>Conseils de prévention</vt:lpstr>
      <vt:lpstr>Conseils de Prevention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Evolutions de la Réglementation en Santé Travail</dc:title>
  <dc:creator>Sylvie Royer</dc:creator>
  <cp:lastModifiedBy>Mathilde CHARRUE</cp:lastModifiedBy>
  <cp:revision>128</cp:revision>
  <cp:lastPrinted>2019-05-24T14:14:49Z</cp:lastPrinted>
  <dcterms:created xsi:type="dcterms:W3CDTF">2018-02-13T13:00:07Z</dcterms:created>
  <dcterms:modified xsi:type="dcterms:W3CDTF">2019-06-27T08:53:49Z</dcterms:modified>
</cp:coreProperties>
</file>