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76" r:id="rId8"/>
    <p:sldId id="259" r:id="rId9"/>
    <p:sldId id="263" r:id="rId10"/>
    <p:sldId id="264" r:id="rId11"/>
    <p:sldId id="265" r:id="rId12"/>
    <p:sldId id="266" r:id="rId13"/>
    <p:sldId id="281" r:id="rId14"/>
    <p:sldId id="283" r:id="rId15"/>
    <p:sldId id="282" r:id="rId16"/>
    <p:sldId id="267" r:id="rId17"/>
    <p:sldId id="269" r:id="rId18"/>
    <p:sldId id="272" r:id="rId19"/>
    <p:sldId id="284" r:id="rId20"/>
    <p:sldId id="285" r:id="rId21"/>
    <p:sldId id="277" r:id="rId22"/>
    <p:sldId id="271" r:id="rId23"/>
    <p:sldId id="274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9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6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42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7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9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9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6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7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3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5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93974C-7BBF-4347-A479-381E575E38F2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207087-63F1-4560-BA65-6024737A8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9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654629"/>
            <a:ext cx="7156996" cy="1732036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SURVEILLANCE </a:t>
            </a:r>
            <a:br>
              <a:rPr lang="fr-FR" sz="3600" dirty="0" smtClean="0">
                <a:latin typeface="Calibri" panose="020F0502020204030204" pitchFamily="34" charset="0"/>
              </a:rPr>
            </a:br>
            <a:r>
              <a:rPr lang="fr-FR" sz="3600" dirty="0" smtClean="0">
                <a:latin typeface="Calibri" panose="020F0502020204030204" pitchFamily="34" charset="0"/>
              </a:rPr>
              <a:t>POST EXPOSITION </a:t>
            </a:r>
            <a:br>
              <a:rPr lang="fr-FR" sz="3600" dirty="0" smtClean="0">
                <a:latin typeface="Calibri" panose="020F0502020204030204" pitchFamily="34" charset="0"/>
              </a:rPr>
            </a:br>
            <a:r>
              <a:rPr lang="fr-FR" sz="3600" dirty="0" smtClean="0">
                <a:latin typeface="Calibri" panose="020F0502020204030204" pitchFamily="34" charset="0"/>
              </a:rPr>
              <a:t>AUX POUSSIERES DE BOIS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Journée de la SSTPC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18/06/2019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23" y="318480"/>
            <a:ext cx="2792210" cy="3712786"/>
          </a:xfrm>
          <a:prstGeom prst="rect">
            <a:avLst/>
          </a:prstGeom>
        </p:spPr>
      </p:pic>
      <p:pic>
        <p:nvPicPr>
          <p:cNvPr id="1026" name="Picture 2" descr="http://campus.cerimes.fr/orl/enseignement/cavitebuccale/site/html/images/figure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45" y="4483461"/>
            <a:ext cx="52197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66355" y="6078582"/>
            <a:ext cx="445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</a:rPr>
              <a:t>S. Krompholtz, médecin du travail, ASSTV86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Physiopathologie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9234" y="2403565"/>
            <a:ext cx="10450285" cy="3779521"/>
          </a:xfrm>
        </p:spPr>
        <p:txBody>
          <a:bodyPr>
            <a:noAutofit/>
          </a:bodyPr>
          <a:lstStyle/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 smtClean="0">
                <a:latin typeface="Calibri" panose="020F0502020204030204" pitchFamily="34" charset="0"/>
              </a:rPr>
              <a:t>50 </a:t>
            </a:r>
            <a:r>
              <a:rPr lang="fr-FR" altLang="fr-FR" dirty="0">
                <a:latin typeface="Calibri" panose="020F0502020204030204" pitchFamily="34" charset="0"/>
              </a:rPr>
              <a:t>% des poussières de </a:t>
            </a:r>
            <a:r>
              <a:rPr lang="fr-FR" altLang="fr-FR" dirty="0" smtClean="0">
                <a:latin typeface="Calibri" panose="020F0502020204030204" pitchFamily="34" charset="0"/>
              </a:rPr>
              <a:t>bois = arrêt </a:t>
            </a:r>
            <a:r>
              <a:rPr lang="fr-FR" altLang="fr-FR" dirty="0">
                <a:latin typeface="Calibri" panose="020F0502020204030204" pitchFamily="34" charset="0"/>
              </a:rPr>
              <a:t>dans la partie antérieure des fosses </a:t>
            </a:r>
            <a:r>
              <a:rPr lang="fr-FR" altLang="fr-FR" dirty="0" smtClean="0">
                <a:latin typeface="Calibri" panose="020F0502020204030204" pitchFamily="34" charset="0"/>
              </a:rPr>
              <a:t>nasales 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 smtClean="0">
                <a:latin typeface="Calibri" panose="020F0502020204030204" pitchFamily="34" charset="0"/>
              </a:rPr>
              <a:t>Drainage des autres </a:t>
            </a:r>
            <a:r>
              <a:rPr lang="fr-FR" altLang="fr-FR" dirty="0">
                <a:latin typeface="Calibri" panose="020F0502020204030204" pitchFamily="34" charset="0"/>
              </a:rPr>
              <a:t>particules de grandes tailles </a:t>
            </a:r>
            <a:r>
              <a:rPr lang="fr-FR" altLang="fr-FR" dirty="0" smtClean="0">
                <a:latin typeface="Calibri" panose="020F0502020204030204" pitchFamily="34" charset="0"/>
              </a:rPr>
              <a:t>au </a:t>
            </a:r>
            <a:r>
              <a:rPr lang="fr-FR" altLang="fr-FR" dirty="0">
                <a:latin typeface="Calibri" panose="020F0502020204030204" pitchFamily="34" charset="0"/>
              </a:rPr>
              <a:t>niveau de la </a:t>
            </a:r>
            <a:r>
              <a:rPr lang="fr-FR" altLang="fr-FR" dirty="0">
                <a:solidFill>
                  <a:srgbClr val="002060"/>
                </a:solidFill>
                <a:latin typeface="Calibri" panose="020F0502020204030204" pitchFamily="34" charset="0"/>
              </a:rPr>
              <a:t>fente respiratoire </a:t>
            </a:r>
            <a:r>
              <a:rPr lang="fr-FR" altLang="fr-FR" dirty="0" smtClean="0">
                <a:latin typeface="Calibri" panose="020F0502020204030204" pitchFamily="34" charset="0"/>
              </a:rPr>
              <a:t>jusqu’au </a:t>
            </a:r>
            <a:r>
              <a:rPr lang="fr-FR" altLang="fr-FR" dirty="0" err="1">
                <a:latin typeface="Calibri" panose="020F0502020204030204" pitchFamily="34" charset="0"/>
              </a:rPr>
              <a:t>cavum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 smtClean="0">
                <a:latin typeface="Calibri" panose="020F0502020204030204" pitchFamily="34" charset="0"/>
              </a:rPr>
              <a:t>Dépôt de particules micrométriques</a:t>
            </a:r>
            <a:r>
              <a:rPr lang="fr-FR" altLang="fr-FR" dirty="0">
                <a:latin typeface="Calibri" panose="020F0502020204030204" pitchFamily="34" charset="0"/>
              </a:rPr>
              <a:t> </a:t>
            </a:r>
            <a:r>
              <a:rPr lang="fr-FR" altLang="fr-FR" dirty="0" smtClean="0">
                <a:latin typeface="Calibri" panose="020F0502020204030204" pitchFamily="34" charset="0"/>
              </a:rPr>
              <a:t>au </a:t>
            </a:r>
            <a:r>
              <a:rPr lang="fr-FR" altLang="fr-FR" dirty="0">
                <a:latin typeface="Calibri" panose="020F0502020204030204" pitchFamily="34" charset="0"/>
              </a:rPr>
              <a:t>niveau des cornets </a:t>
            </a:r>
            <a:r>
              <a:rPr lang="fr-FR" altLang="fr-FR" dirty="0" smtClean="0">
                <a:latin typeface="Calibri" panose="020F0502020204030204" pitchFamily="34" charset="0"/>
              </a:rPr>
              <a:t>moyens : </a:t>
            </a:r>
            <a:r>
              <a:rPr lang="fr-FR" altLang="fr-FR" dirty="0">
                <a:latin typeface="Calibri" panose="020F0502020204030204" pitchFamily="34" charset="0"/>
              </a:rPr>
              <a:t>persistance des poussières fines &gt; 2 h après arrêt exposition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>
                <a:latin typeface="Calibri" panose="020F0502020204030204" pitchFamily="34" charset="0"/>
              </a:rPr>
              <a:t>R</a:t>
            </a:r>
            <a:r>
              <a:rPr lang="fr-FR" altLang="fr-FR" dirty="0" smtClean="0">
                <a:latin typeface="Calibri" panose="020F0502020204030204" pitchFamily="34" charset="0"/>
              </a:rPr>
              <a:t>épétition des expositions </a:t>
            </a:r>
            <a:r>
              <a:rPr lang="fr-FR" altLang="fr-F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dirty="0" smtClean="0">
                <a:latin typeface="Calibri" panose="020F0502020204030204" pitchFamily="34" charset="0"/>
              </a:rPr>
              <a:t> </a:t>
            </a:r>
            <a:r>
              <a:rPr lang="fr-FR" altLang="fr-FR" dirty="0">
                <a:latin typeface="Calibri" panose="020F0502020204030204" pitchFamily="34" charset="0"/>
              </a:rPr>
              <a:t>métaplasie cubique de l'épithélium </a:t>
            </a:r>
            <a:r>
              <a:rPr lang="fr-FR" altLang="fr-FR" dirty="0" smtClean="0">
                <a:latin typeface="Calibri" panose="020F0502020204030204" pitchFamily="34" charset="0"/>
              </a:rPr>
              <a:t>respiratoire : lien </a:t>
            </a:r>
            <a:r>
              <a:rPr lang="fr-FR" altLang="fr-FR" dirty="0">
                <a:latin typeface="Calibri" panose="020F0502020204030204" pitchFamily="34" charset="0"/>
              </a:rPr>
              <a:t>avec ADK </a:t>
            </a:r>
            <a:r>
              <a:rPr lang="fr-FR" altLang="fr-FR" dirty="0" err="1">
                <a:latin typeface="Calibri" panose="020F0502020204030204" pitchFamily="34" charset="0"/>
              </a:rPr>
              <a:t>nasosinusien</a:t>
            </a:r>
            <a:r>
              <a:rPr lang="fr-FR" altLang="fr-FR" dirty="0">
                <a:latin typeface="Calibri" panose="020F0502020204030204" pitchFamily="34" charset="0"/>
              </a:rPr>
              <a:t> (action carcinogène mécanique irritative </a:t>
            </a:r>
            <a:r>
              <a:rPr lang="fr-FR" altLang="fr-FR" dirty="0" smtClean="0">
                <a:latin typeface="Calibri" panose="020F0502020204030204" pitchFamily="34" charset="0"/>
              </a:rPr>
              <a:t>présumée, +/ - action « chimique » par les tanins des bois…)</a:t>
            </a:r>
            <a:endParaRPr lang="fr-FR" altLang="fr-FR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8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Signes cliniques : non spécifiques et tardifs dans l’évolution de la maladie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>
                <a:latin typeface="Calibri" panose="020F0502020204030204" pitchFamily="34" charset="0"/>
              </a:rPr>
              <a:t>UNILATERAUX</a:t>
            </a:r>
            <a:r>
              <a:rPr lang="fr-FR" dirty="0" smtClean="0">
                <a:latin typeface="Calibri" panose="020F0502020204030204" pitchFamily="34" charset="0"/>
              </a:rPr>
              <a:t> dans 98% des cas.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La persistance de ces symptômes &gt; 3 mois ou l’aggravation d’une 	symptomatologie préexistante doit alerter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latin typeface="Calibri" panose="020F0502020204030204" pitchFamily="34" charset="0"/>
              </a:rPr>
              <a:t>Obstruction nasale (79%)              Rhinorrhée muco-purulente (27%)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latin typeface="Calibri" panose="020F0502020204030204" pitchFamily="34" charset="0"/>
              </a:rPr>
              <a:t>Epistaxis spontanée  (51%)           Tumeur visible au niveau de la narine (29%)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 smtClean="0">
                <a:latin typeface="Calibri" panose="020F0502020204030204" pitchFamily="34" charset="0"/>
              </a:rPr>
              <a:t>(% présence au moment du diagnostic)</a:t>
            </a:r>
          </a:p>
        </p:txBody>
      </p:sp>
    </p:spTree>
    <p:extLst>
      <p:ext uri="{BB962C8B-B14F-4D97-AF65-F5344CB8AC3E}">
        <p14:creationId xmlns:p14="http://schemas.microsoft.com/office/powerpoint/2010/main" val="25846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3600" dirty="0" smtClean="0">
                <a:latin typeface="Calibri" panose="020F0502020204030204" pitchFamily="34" charset="0"/>
              </a:rPr>
              <a:t/>
            </a:r>
            <a:br>
              <a:rPr lang="fr-FR" altLang="fr-FR" sz="3600" dirty="0" smtClean="0">
                <a:latin typeface="Calibri" panose="020F0502020204030204" pitchFamily="34" charset="0"/>
              </a:rPr>
            </a:br>
            <a:r>
              <a:rPr lang="fr-FR" altLang="fr-FR" sz="3600" dirty="0" smtClean="0">
                <a:latin typeface="Calibri" panose="020F0502020204030204" pitchFamily="34" charset="0"/>
              </a:rPr>
              <a:t>Plus </a:t>
            </a:r>
            <a:r>
              <a:rPr lang="fr-FR" altLang="fr-FR" sz="3600" dirty="0">
                <a:latin typeface="Calibri" panose="020F0502020204030204" pitchFamily="34" charset="0"/>
              </a:rPr>
              <a:t>rares et plus tardifs, souvent </a:t>
            </a:r>
            <a:r>
              <a:rPr lang="fr-FR" altLang="fr-FR" sz="3600" dirty="0" smtClean="0">
                <a:latin typeface="Calibri" panose="020F0502020204030204" pitchFamily="34" charset="0"/>
              </a:rPr>
              <a:t>le signe </a:t>
            </a:r>
            <a:br>
              <a:rPr lang="fr-FR" altLang="fr-FR" sz="3600" dirty="0" smtClean="0">
                <a:latin typeface="Calibri" panose="020F0502020204030204" pitchFamily="34" charset="0"/>
              </a:rPr>
            </a:br>
            <a:r>
              <a:rPr lang="fr-FR" altLang="fr-FR" sz="3600" dirty="0" smtClean="0">
                <a:latin typeface="Calibri" panose="020F0502020204030204" pitchFamily="34" charset="0"/>
              </a:rPr>
              <a:t>d’un envahissement </a:t>
            </a:r>
            <a:r>
              <a:rPr lang="fr-FR" altLang="fr-FR" sz="3600" dirty="0">
                <a:latin typeface="Calibri" panose="020F0502020204030204" pitchFamily="34" charset="0"/>
              </a:rPr>
              <a:t>régional 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 smtClean="0">
                <a:latin typeface="Calibri" panose="020F0502020204030204" pitchFamily="34" charset="0"/>
              </a:rPr>
              <a:t>Douleurs sinusiennes (20%)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 smtClean="0">
                <a:latin typeface="Calibri" panose="020F0502020204030204" pitchFamily="34" charset="0"/>
              </a:rPr>
              <a:t>Exophtalmie (11%), diplopie (9%) , baisse de l’acuité visuelle,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 smtClean="0">
                <a:latin typeface="Calibri" panose="020F0502020204030204" pitchFamily="34" charset="0"/>
              </a:rPr>
              <a:t>Adénopathie </a:t>
            </a:r>
            <a:r>
              <a:rPr lang="fr-FR" altLang="fr-FR" dirty="0">
                <a:latin typeface="Calibri" panose="020F0502020204030204" pitchFamily="34" charset="0"/>
              </a:rPr>
              <a:t>cervicale : 1% au diagnostic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dirty="0">
                <a:latin typeface="Calibri" panose="020F0502020204030204" pitchFamily="34" charset="0"/>
              </a:rPr>
              <a:t>Signes d'atteinte neuro-méningée = signes d'extension </a:t>
            </a:r>
            <a:r>
              <a:rPr lang="fr-FR" altLang="fr-FR" dirty="0" smtClean="0">
                <a:latin typeface="Calibri" panose="020F0502020204030204" pitchFamily="34" charset="0"/>
              </a:rPr>
              <a:t>intracrânienne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2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Quel examen pour le dépistage ciblé de l’ADK </a:t>
            </a:r>
            <a:r>
              <a:rPr lang="fr-FR" sz="3200" dirty="0" err="1" smtClean="0">
                <a:latin typeface="Calibri" panose="020F0502020204030204" pitchFamily="34" charset="0"/>
              </a:rPr>
              <a:t>naso</a:t>
            </a:r>
            <a:r>
              <a:rPr lang="fr-FR" sz="3200" dirty="0" smtClean="0">
                <a:latin typeface="Calibri" panose="020F0502020204030204" pitchFamily="34" charset="0"/>
              </a:rPr>
              <a:t>-sinusien ?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Arrêté du 28 février </a:t>
            </a:r>
            <a:r>
              <a:rPr lang="fr-FR" dirty="0" smtClean="0">
                <a:latin typeface="Calibri" panose="020F0502020204030204" pitchFamily="34" charset="0"/>
              </a:rPr>
              <a:t>1995 :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Pour les inactifs - principalement les travailleurs retraités :</a:t>
            </a:r>
          </a:p>
          <a:p>
            <a:r>
              <a:rPr lang="fr-FR" dirty="0">
                <a:latin typeface="Calibri" panose="020F0502020204030204" pitchFamily="34" charset="0"/>
              </a:rPr>
              <a:t>« un examen médical par un médecin spécialiste ORL tous les deux ans, des radiographies pulmonaires et des sinus de la face, complétées si nécessaire par 5 à 6 coupes frontales d’un scanner des sinus tous les deux ans » </a:t>
            </a:r>
          </a:p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</a:rPr>
              <a:t>= Recommandations obsolètes ! Modifié par l’arrêté du 6 décembre 2011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29" y="2556932"/>
            <a:ext cx="4083833" cy="23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Quel examen pour le dépistage ciblé de l’ADK </a:t>
            </a:r>
            <a:r>
              <a:rPr lang="fr-FR" sz="3200" dirty="0" err="1" smtClean="0">
                <a:latin typeface="Calibri" panose="020F0502020204030204" pitchFamily="34" charset="0"/>
              </a:rPr>
              <a:t>naso</a:t>
            </a:r>
            <a:r>
              <a:rPr lang="fr-FR" sz="3200" dirty="0" smtClean="0">
                <a:latin typeface="Calibri" panose="020F0502020204030204" pitchFamily="34" charset="0"/>
              </a:rPr>
              <a:t>-sinusien ?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Radiographie des sinus</a:t>
            </a:r>
            <a:r>
              <a:rPr lang="fr-FR" dirty="0">
                <a:latin typeface="Calibri" panose="020F0502020204030204" pitchFamily="34" charset="0"/>
              </a:rPr>
              <a:t> : examen non </a:t>
            </a:r>
            <a:r>
              <a:rPr lang="fr-FR" dirty="0" smtClean="0">
                <a:latin typeface="Calibri" panose="020F0502020204030204" pitchFamily="34" charset="0"/>
              </a:rPr>
              <a:t>recommandé, ni pour le dépistage, ni pour diagnostic ni pour </a:t>
            </a:r>
            <a:r>
              <a:rPr lang="fr-FR" dirty="0">
                <a:latin typeface="Calibri" panose="020F0502020204030204" pitchFamily="34" charset="0"/>
              </a:rPr>
              <a:t>le bilan d'extension des tumeurs </a:t>
            </a:r>
            <a:r>
              <a:rPr lang="fr-FR" dirty="0" err="1" smtClean="0">
                <a:latin typeface="Calibri" panose="020F0502020204030204" pitchFamily="34" charset="0"/>
              </a:rPr>
              <a:t>naso</a:t>
            </a:r>
            <a:r>
              <a:rPr lang="fr-FR" dirty="0" smtClean="0">
                <a:latin typeface="Calibri" panose="020F0502020204030204" pitchFamily="34" charset="0"/>
              </a:rPr>
              <a:t>-sinusiennes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</a:rPr>
              <a:t>TDM injectée </a:t>
            </a:r>
            <a:r>
              <a:rPr lang="fr-FR" dirty="0">
                <a:latin typeface="Calibri" panose="020F0502020204030204" pitchFamily="34" charset="0"/>
              </a:rPr>
              <a:t>: irradiant ++, sensibilisant (produit de contraste), utile au bilan d'extension mais mauvais examen dans le cadre d'un dépistage (10 à 50% de faux positifs</a:t>
            </a:r>
            <a:r>
              <a:rPr lang="fr-FR" dirty="0" smtClean="0">
                <a:latin typeface="Calibri" panose="020F0502020204030204" pitchFamily="34" charset="0"/>
              </a:rPr>
              <a:t>)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</a:rPr>
              <a:t>IRM injectée</a:t>
            </a:r>
            <a:r>
              <a:rPr lang="fr-FR" dirty="0">
                <a:latin typeface="Calibri" panose="020F0502020204030204" pitchFamily="34" charset="0"/>
              </a:rPr>
              <a:t> : bonne discrimination des tissus mous, mais coûteux, peu </a:t>
            </a:r>
            <a:r>
              <a:rPr lang="fr-FR" dirty="0" smtClean="0">
                <a:latin typeface="Calibri" panose="020F0502020204030204" pitchFamily="34" charset="0"/>
              </a:rPr>
              <a:t>accessible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Quel examen pour le dépistage ciblé de l’ADK </a:t>
            </a:r>
            <a:r>
              <a:rPr lang="fr-FR" sz="3200" dirty="0" err="1" smtClean="0">
                <a:latin typeface="Calibri" panose="020F0502020204030204" pitchFamily="34" charset="0"/>
              </a:rPr>
              <a:t>naso</a:t>
            </a:r>
            <a:r>
              <a:rPr lang="fr-FR" sz="3200" dirty="0" smtClean="0">
                <a:latin typeface="Calibri" panose="020F0502020204030204" pitchFamily="34" charset="0"/>
              </a:rPr>
              <a:t>-sinusien ?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</a:rPr>
              <a:t>Nasofibroscopie</a:t>
            </a:r>
            <a:r>
              <a:rPr lang="fr-FR" dirty="0" smtClean="0">
                <a:latin typeface="Calibri" panose="020F0502020204030204" pitchFamily="34" charset="0"/>
              </a:rPr>
              <a:t> :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Examen </a:t>
            </a:r>
            <a:r>
              <a:rPr lang="fr-FR" dirty="0">
                <a:latin typeface="Calibri" panose="020F0502020204030204" pitchFamily="34" charset="0"/>
              </a:rPr>
              <a:t>permettant la visualisation directe des fosses nasales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Simple</a:t>
            </a:r>
            <a:r>
              <a:rPr lang="fr-FR" dirty="0">
                <a:latin typeface="Calibri" panose="020F0502020204030204" pitchFamily="34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</a:rPr>
              <a:t>rapide (&lt; 5’), </a:t>
            </a:r>
            <a:r>
              <a:rPr lang="fr-FR" dirty="0" err="1">
                <a:latin typeface="Calibri" panose="020F0502020204030204" pitchFamily="34" charset="0"/>
              </a:rPr>
              <a:t>atraumatique</a:t>
            </a:r>
            <a:r>
              <a:rPr lang="fr-FR" dirty="0">
                <a:latin typeface="Calibri" panose="020F0502020204030204" pitchFamily="34" charset="0"/>
              </a:rPr>
              <a:t>, </a:t>
            </a:r>
            <a:r>
              <a:rPr lang="fr-FR" dirty="0" smtClean="0">
                <a:latin typeface="Calibri" panose="020F0502020204030204" pitchFamily="34" charset="0"/>
              </a:rPr>
              <a:t>indolore dans &gt;90% des cas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Réalisé en consultation par l' ORL</a:t>
            </a:r>
          </a:p>
          <a:p>
            <a:r>
              <a:rPr lang="fr-FR" dirty="0">
                <a:latin typeface="Calibri" panose="020F0502020204030204" pitchFamily="34" charset="0"/>
              </a:rPr>
              <a:t>Permet la visualisation directe de la tumeur et la réalisation de biopsies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= Examen </a:t>
            </a:r>
            <a:r>
              <a:rPr lang="fr-FR" dirty="0">
                <a:latin typeface="Calibri" panose="020F0502020204030204" pitchFamily="34" charset="0"/>
              </a:rPr>
              <a:t>retenu pour le </a:t>
            </a:r>
            <a:r>
              <a:rPr lang="fr-FR" dirty="0" smtClean="0">
                <a:latin typeface="Calibri" panose="020F0502020204030204" pitchFamily="34" charset="0"/>
              </a:rPr>
              <a:t>dépistage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Recommandation de la SFMT 2011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Examen ORL avec </a:t>
            </a:r>
            <a:r>
              <a:rPr lang="fr-FR" dirty="0" err="1">
                <a:latin typeface="Calibri" panose="020F0502020204030204" pitchFamily="34" charset="0"/>
              </a:rPr>
              <a:t>nasofibroscopie</a:t>
            </a:r>
            <a:r>
              <a:rPr lang="fr-FR" dirty="0">
                <a:latin typeface="Calibri" panose="020F0502020204030204" pitchFamily="34" charset="0"/>
              </a:rPr>
              <a:t> tous les 2 ans</a:t>
            </a:r>
          </a:p>
          <a:p>
            <a:r>
              <a:rPr lang="fr-FR" dirty="0">
                <a:latin typeface="Calibri" panose="020F0502020204030204" pitchFamily="34" charset="0"/>
              </a:rPr>
              <a:t>À partir de 30 ans après le début de l'exposition</a:t>
            </a:r>
          </a:p>
          <a:p>
            <a:r>
              <a:rPr lang="fr-FR" dirty="0">
                <a:latin typeface="Calibri" panose="020F0502020204030204" pitchFamily="34" charset="0"/>
              </a:rPr>
              <a:t>Pour les salariés exposés ou ayant été exposés </a:t>
            </a:r>
            <a:r>
              <a:rPr lang="fr-FR" dirty="0" smtClean="0">
                <a:latin typeface="Calibri" panose="020F0502020204030204" pitchFamily="34" charset="0"/>
              </a:rPr>
              <a:t> &gt; </a:t>
            </a:r>
            <a:r>
              <a:rPr lang="fr-FR" dirty="0">
                <a:latin typeface="Calibri" panose="020F0502020204030204" pitchFamily="34" charset="0"/>
              </a:rPr>
              <a:t>ou = 12 mois cumulés lors de tâches </a:t>
            </a:r>
            <a:r>
              <a:rPr lang="fr-FR" dirty="0" smtClean="0">
                <a:latin typeface="Calibri" panose="020F0502020204030204" pitchFamily="34" charset="0"/>
              </a:rPr>
              <a:t>d'usinage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ou </a:t>
            </a:r>
            <a:r>
              <a:rPr lang="fr-FR" dirty="0">
                <a:latin typeface="Calibri" panose="020F0502020204030204" pitchFamily="34" charset="0"/>
              </a:rPr>
              <a:t>toute activité documentée exposant à &gt; 1 mg/m3 de poussières de bois</a:t>
            </a:r>
            <a:r>
              <a:rPr lang="fr-FR" dirty="0" smtClean="0">
                <a:latin typeface="Calibri" panose="020F0502020204030204" pitchFamily="34" charset="0"/>
              </a:rPr>
              <a:t>.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Prévention : par l’employeur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6932"/>
            <a:ext cx="9703525" cy="33189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Evaluer l’empoussièrement : mesure annuelle par un organisme accrédité : respect de la VLEP 8H : &lt; 1mg/m3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Intégrer le risque au Document Unique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Réduire l’exposition à la source : dispositif de captage des poussières, dont l’efficacité est régulièrement vérifiée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Vigilance lors du nettoyage : proscrire balai et soufflette. Aspiration +++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En dernier recours : masque au moins FFP2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Rédiger et transmettre les attestations d’exposition pour chaque salarié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Prévention : rôle des services de santé au travail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Poussières de bois = CMR = déclaration en SIR au service de santé au travail par l’employeur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Lors de l’examen d’embauche et des examens et visites périodiques : information ++ du salarié au sujet des risques, des moyens de se protéger, des signes cliniques devant alerter le salarié et les modalités de la surveillance médicale (idéalement : remettre au salarié un document écrit en complément)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Intégration du risque à la fiche d’entreprise</a:t>
            </a:r>
          </a:p>
        </p:txBody>
      </p:sp>
    </p:spTree>
    <p:extLst>
      <p:ext uri="{BB962C8B-B14F-4D97-AF65-F5344CB8AC3E}">
        <p14:creationId xmlns:p14="http://schemas.microsoft.com/office/powerpoint/2010/main" val="20093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0" y="1376219"/>
            <a:ext cx="3183675" cy="45026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86282" y="166255"/>
            <a:ext cx="653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 courrier type et un document type figurent en annexe des recommandations de 2011 de la SFMT 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327" y="1437064"/>
            <a:ext cx="2345434" cy="43809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616363" y="6067773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 974   paru en 2006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06327" y="6034004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 6192 paru en 2015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Sommaire :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 smtClean="0">
                <a:latin typeface="Calibri" panose="020F0502020204030204" pitchFamily="34" charset="0"/>
              </a:rPr>
              <a:t>Les poussières de bois et les salariés exposés</a:t>
            </a:r>
          </a:p>
          <a:p>
            <a:r>
              <a:rPr lang="fr-FR" sz="2600" dirty="0" smtClean="0">
                <a:latin typeface="Calibri" panose="020F0502020204030204" pitchFamily="34" charset="0"/>
              </a:rPr>
              <a:t>L’adénocarcinome de la fente olfactive : de la physiopathologie au pronostic</a:t>
            </a:r>
          </a:p>
          <a:p>
            <a:r>
              <a:rPr lang="fr-FR" sz="2600" dirty="0" smtClean="0">
                <a:latin typeface="Calibri" panose="020F0502020204030204" pitchFamily="34" charset="0"/>
              </a:rPr>
              <a:t>Les recommandations de la SFMT de 2011 pour le suivi post expo</a:t>
            </a:r>
          </a:p>
          <a:p>
            <a:r>
              <a:rPr lang="fr-FR" sz="2600" dirty="0" smtClean="0">
                <a:latin typeface="Calibri" panose="020F0502020204030204" pitchFamily="34" charset="0"/>
              </a:rPr>
              <a:t>Les maillons de la chaine de la prévention de l’exposition aux poussières de bois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9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28" y="254774"/>
            <a:ext cx="3981909" cy="56315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173" y="332508"/>
            <a:ext cx="3871982" cy="54760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52509" y="6188364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 6029  mars 2010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88937" y="6188363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 978  parution 2006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Prévention secondaire : rôle des services de santé au travail et de la médecine de ville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Traçabilité des expositions dans le dossier médical santé-travail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Lors de la vie professionnelle : dépistage de l’ADK </a:t>
            </a:r>
            <a:r>
              <a:rPr lang="fr-FR" dirty="0" err="1" smtClean="0">
                <a:latin typeface="Calibri" panose="020F0502020204030204" pitchFamily="34" charset="0"/>
              </a:rPr>
              <a:t>naso</a:t>
            </a:r>
            <a:r>
              <a:rPr lang="fr-FR" dirty="0" smtClean="0">
                <a:latin typeface="Calibri" panose="020F0502020204030204" pitchFamily="34" charset="0"/>
              </a:rPr>
              <a:t>-sinusien par la recherche systématique de symptômes évocateurs lors des examens périodiques, proposition de </a:t>
            </a:r>
            <a:r>
              <a:rPr lang="fr-FR" dirty="0" err="1" smtClean="0">
                <a:latin typeface="Calibri" panose="020F0502020204030204" pitchFamily="34" charset="0"/>
              </a:rPr>
              <a:t>nasofibroscopie</a:t>
            </a:r>
            <a:r>
              <a:rPr lang="fr-FR" dirty="0" smtClean="0">
                <a:latin typeface="Calibri" panose="020F0502020204030204" pitchFamily="34" charset="0"/>
              </a:rPr>
              <a:t> de dépistage tous les 2 ans, à partir de 30 ans après le début de l’exposition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A la fin de la carrière : remise d’une attestation d’exposition pour permettre le relai du suivi post-exposition par le médecin traitant (prise en charge par le Fonds d’action sanitaire et sociale)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Ne pas occulter les autres risques des travailleurs du bois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455817"/>
            <a:ext cx="10069285" cy="3614057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Bruit ++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Rhinite, conjonctivite allergique, allergies cutanées et respiratoires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Pneumopathie d’hypersensibilité, mais aussi : BPCO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Risque d’accidents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Troubles musculo-squelettiques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Exposition à d’autres </a:t>
            </a:r>
            <a:r>
              <a:rPr lang="fr-FR" dirty="0" err="1" smtClean="0">
                <a:latin typeface="Calibri" panose="020F0502020204030204" pitchFamily="34" charset="0"/>
              </a:rPr>
              <a:t>cmr</a:t>
            </a:r>
            <a:r>
              <a:rPr lang="fr-FR" dirty="0">
                <a:latin typeface="Calibri" panose="020F0502020204030204" pitchFamily="34" charset="0"/>
              </a:rPr>
              <a:t> (</a:t>
            </a:r>
            <a:r>
              <a:rPr lang="fr-FR" dirty="0" smtClean="0">
                <a:latin typeface="Calibri" panose="020F0502020204030204" pitchFamily="34" charset="0"/>
              </a:rPr>
              <a:t>formaldéhyde, silice et amiante pour les travailleur du </a:t>
            </a:r>
            <a:r>
              <a:rPr lang="fr-FR" dirty="0" err="1" smtClean="0">
                <a:latin typeface="Calibri" panose="020F0502020204030204" pitchFamily="34" charset="0"/>
              </a:rPr>
              <a:t>btp</a:t>
            </a:r>
            <a:r>
              <a:rPr lang="fr-FR" dirty="0" smtClean="0">
                <a:latin typeface="Calibri" panose="020F0502020204030204" pitchFamily="34" charset="0"/>
              </a:rPr>
              <a:t>), et exposition à des substances chimiques dangereuses (traitement du bois…)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Merci de votre attention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43" y="2683338"/>
            <a:ext cx="4668412" cy="3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Poussières de bois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8903" y="2556932"/>
            <a:ext cx="10493827" cy="3318936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= particules émises lors d’opération de transformation ou d’usinage du bois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CANCEROGENE CERTAIN (1) par le CIRC (quelque soit le type de bois)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Travaux de charpenterie et menuiserie = cancérogène probable (2b)</a:t>
            </a:r>
            <a:r>
              <a:rPr lang="fr-FR" dirty="0">
                <a:latin typeface="Calibri" panose="020F0502020204030204" pitchFamily="34" charset="0"/>
              </a:rPr>
              <a:t> par le CIRC 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Soumises à VLEP contraignante sur 8 h de 1mg/m3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Environ 370 000 salariés déclarent y être exposés (SUMER 2010)</a:t>
            </a:r>
          </a:p>
        </p:txBody>
      </p:sp>
    </p:spTree>
    <p:extLst>
      <p:ext uri="{BB962C8B-B14F-4D97-AF65-F5344CB8AC3E}">
        <p14:creationId xmlns:p14="http://schemas.microsoft.com/office/powerpoint/2010/main" val="1179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22396" y="1887083"/>
            <a:ext cx="5889625" cy="3925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66651" y="696322"/>
            <a:ext cx="9601200" cy="1303337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La filière Bois en France</a:t>
            </a:r>
            <a:endParaRPr lang="fr-FR" sz="3200" dirty="0">
              <a:latin typeface="Calibri" panose="020F0502020204030204" pitchFamily="34" charset="0"/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19446333">
            <a:off x="1762743" y="3538463"/>
            <a:ext cx="627017" cy="1358538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5402" y="2560319"/>
            <a:ext cx="1561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98%= poussières &lt;1mg/m3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28754" y="2285999"/>
            <a:ext cx="4018955" cy="63137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857101" y="2734698"/>
            <a:ext cx="774373" cy="303908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courbée vers la droite 13"/>
          <p:cNvSpPr/>
          <p:nvPr/>
        </p:nvSpPr>
        <p:spPr>
          <a:xfrm rot="8786750">
            <a:off x="9391338" y="1897269"/>
            <a:ext cx="836023" cy="211555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300754" y="4067606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de 4mg à 7mg/m3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81897" y="5267935"/>
            <a:ext cx="1271452" cy="50584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738231" y="5812971"/>
            <a:ext cx="294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= </a:t>
            </a:r>
            <a:r>
              <a:rPr lang="fr-FR" dirty="0" err="1" smtClean="0">
                <a:latin typeface="Calibri" panose="020F0502020204030204" pitchFamily="34" charset="0"/>
              </a:rPr>
              <a:t>co</a:t>
            </a:r>
            <a:r>
              <a:rPr lang="fr-FR" dirty="0" smtClean="0">
                <a:latin typeface="Calibri" panose="020F0502020204030204" pitchFamily="34" charset="0"/>
              </a:rPr>
              <a:t> expo </a:t>
            </a:r>
            <a:r>
              <a:rPr lang="fr-FR" dirty="0" err="1" smtClean="0">
                <a:latin typeface="Calibri" panose="020F0502020204030204" pitchFamily="34" charset="0"/>
              </a:rPr>
              <a:t>formaldehyde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32412" y="1584961"/>
            <a:ext cx="9601200" cy="368077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2008 : campagne de contrôle par inspection du travail et CARSAT sur 3000 établissements du secteur Bois :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&lt; 1  tiers évaluent le risque d’exposition aux poussières de bois dans leur document unique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Contrôle annuel d’empoussièrement rarement effectués, avec dépassement fréquent de la VLEP quand ils sont fait</a:t>
            </a:r>
          </a:p>
          <a:p>
            <a:r>
              <a:rPr lang="fr-FR" b="1" dirty="0" smtClean="0">
                <a:latin typeface="Calibri" panose="020F0502020204030204" pitchFamily="34" charset="0"/>
              </a:rPr>
              <a:t>+ Secteur BTP </a:t>
            </a:r>
            <a:r>
              <a:rPr lang="fr-FR" dirty="0" smtClean="0">
                <a:latin typeface="Calibri" panose="020F0502020204030204" pitchFamily="34" charset="0"/>
              </a:rPr>
              <a:t>: concernerait la moitié des salariés se déclarants exposés aux poussières de bois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9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Adénocarcinome </a:t>
            </a:r>
            <a:r>
              <a:rPr lang="fr-FR" dirty="0" err="1" smtClean="0">
                <a:latin typeface="Calibri" panose="020F0502020204030204" pitchFamily="34" charset="0"/>
              </a:rPr>
              <a:t>naso</a:t>
            </a:r>
            <a:r>
              <a:rPr lang="fr-FR" dirty="0" smtClean="0">
                <a:latin typeface="Calibri" panose="020F0502020204030204" pitchFamily="34" charset="0"/>
              </a:rPr>
              <a:t>-sinusien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Cancer ORL rare : 0,9 à 1,5 cas pour 100 000 p/an/F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90</a:t>
            </a:r>
            <a:r>
              <a:rPr lang="fr-FR" dirty="0">
                <a:latin typeface="Calibri" panose="020F0502020204030204" pitchFamily="34" charset="0"/>
              </a:rPr>
              <a:t>% des patients atteints = exposition au poussières de bois (autre expo pro possible : cuir). Tableau de maladie professionnelle : RG47B et </a:t>
            </a:r>
            <a:r>
              <a:rPr lang="fr-FR" dirty="0" smtClean="0">
                <a:latin typeface="Calibri" panose="020F0502020204030204" pitchFamily="34" charset="0"/>
              </a:rPr>
              <a:t>RA36C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Latence moyenne au diagnostic = 40 ans après le début de l’exposition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80 cas déclarés et reconnus en MP par an, en France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2</a:t>
            </a:r>
            <a:r>
              <a:rPr 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dirty="0" smtClean="0">
                <a:latin typeface="Calibri" panose="020F0502020204030204" pitchFamily="34" charset="0"/>
              </a:rPr>
              <a:t> cancer professionnel en terme de déclarations</a:t>
            </a:r>
          </a:p>
        </p:txBody>
      </p:sp>
    </p:spTree>
    <p:extLst>
      <p:ext uri="{BB962C8B-B14F-4D97-AF65-F5344CB8AC3E}">
        <p14:creationId xmlns:p14="http://schemas.microsoft.com/office/powerpoint/2010/main" val="3952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Adénocarcinome </a:t>
            </a:r>
            <a:r>
              <a:rPr lang="fr-FR" dirty="0" err="1" smtClean="0">
                <a:latin typeface="Calibri" panose="020F0502020204030204" pitchFamily="34" charset="0"/>
              </a:rPr>
              <a:t>naso</a:t>
            </a:r>
            <a:r>
              <a:rPr lang="fr-FR" dirty="0" smtClean="0">
                <a:latin typeface="Calibri" panose="020F0502020204030204" pitchFamily="34" charset="0"/>
              </a:rPr>
              <a:t>-sinusien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Age moyen au diagnostic = 60 ans, (10 % avant 50 ans)</a:t>
            </a:r>
          </a:p>
          <a:p>
            <a:r>
              <a:rPr lang="fr-FR" dirty="0">
                <a:latin typeface="Calibri" panose="020F0502020204030204" pitchFamily="34" charset="0"/>
              </a:rPr>
              <a:t>Se développe au dépend de la muqueuse de la fente olfactive (puis : extension à l’os ethmoïdal </a:t>
            </a:r>
            <a:r>
              <a:rPr lang="fr-FR" dirty="0" smtClean="0">
                <a:latin typeface="Calibri" panose="020F0502020204030204" pitchFamily="34" charset="0"/>
              </a:rPr>
              <a:t>++)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Evolution : lente, avec envahissement locorégional progressif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Symptomatologie non spécifique = diagnostic tardif (stade T3 et + dans 79% des cas)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Risque : envahissement cérébral = aucune survie à 5 ans</a:t>
            </a:r>
          </a:p>
        </p:txBody>
      </p:sp>
    </p:spTree>
    <p:extLst>
      <p:ext uri="{BB962C8B-B14F-4D97-AF65-F5344CB8AC3E}">
        <p14:creationId xmlns:p14="http://schemas.microsoft.com/office/powerpoint/2010/main" val="27813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31965"/>
              </p:ext>
            </p:extLst>
          </p:nvPr>
        </p:nvGraphicFramePr>
        <p:xfrm>
          <a:off x="435429" y="269965"/>
          <a:ext cx="11303726" cy="632242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356954"/>
                <a:gridCol w="3402633"/>
                <a:gridCol w="3571651"/>
                <a:gridCol w="1972488"/>
              </a:tblGrid>
              <a:tr h="50863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STADE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TRAITEMENT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Survie à 5 ans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97682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1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2,6% au diagnostic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Tumeur d'une seule région 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éthmoidale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sans lyse osseuse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Chirurgie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resection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endonasale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92 %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11100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2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18,4 % au diagnostic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Tumeur étendue à plusieurs régions éthmoidales sans lyse osseuse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Chirurgie (résection endonasale) +/- radiothérapie externe post-opératoire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92 %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126937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58 % au diagnostic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Tumeur avec lyse d'une paroi osseuse sauf lame criblée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Chirurgie par voie transfaciale ou mixte + radiothérapie externe post-opératoire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83 %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121899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T4a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10,5 % au diagnostic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Tumeur avec lyse de la lame criblée sans extension intracrânienne ni invasion de la dure mère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Chirurgie par voie transfaciale ou mixte + radiothérapie externe post-opératoire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53 %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</a:tr>
              <a:tr h="123849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T4b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10,5 % au diagnostic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Tumeur avec lyse de la lame criblée avec extension intracrânienne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Chirurgie par voie mixte (si pas d'extension orbitaire) + radiothérapie externe +/- chimiothérapie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25 % à 2 ans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0 % à 5 ans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409303" y="2743200"/>
            <a:ext cx="2751908" cy="1567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9962605" y="2917371"/>
            <a:ext cx="1480458" cy="2386149"/>
          </a:xfrm>
          <a:prstGeom prst="downArrow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7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5" y="1280020"/>
            <a:ext cx="6569448" cy="447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2525484" y="740228"/>
            <a:ext cx="7167155" cy="805543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La fosse nasale est divisée en 2 compartiments </a:t>
            </a:r>
            <a:r>
              <a:rPr lang="fr-FR" sz="3200" dirty="0" smtClean="0"/>
              <a:t>:</a:t>
            </a:r>
            <a:endParaRPr lang="fr-FR" sz="32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577098" y="4173277"/>
            <a:ext cx="1140822" cy="88827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5691" y="4676503"/>
            <a:ext cx="276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Fente respiratoire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321578" y="2942124"/>
            <a:ext cx="465908" cy="14212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11680" y="3260425"/>
            <a:ext cx="245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Fente olfactive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25022" y="1280020"/>
            <a:ext cx="41115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</a:rPr>
              <a:t>Le compartiment supérieur : </a:t>
            </a: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 fente olfactive. 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Espace aérien étroit à flux lent entre la paroi </a:t>
            </a:r>
            <a:r>
              <a:rPr lang="fr-FR" sz="2400" dirty="0" err="1" smtClean="0">
                <a:latin typeface="Calibri" panose="020F0502020204030204" pitchFamily="34" charset="0"/>
              </a:rPr>
              <a:t>turbinale</a:t>
            </a:r>
            <a:r>
              <a:rPr lang="fr-FR" sz="2400" dirty="0" smtClean="0">
                <a:latin typeface="Calibri" panose="020F0502020204030204" pitchFamily="34" charset="0"/>
              </a:rPr>
              <a:t> du labyrinthe ethmoïdal et la paroi septale.</a:t>
            </a:r>
            <a:endParaRPr lang="fr-FR" sz="2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</a:rPr>
              <a:t>Le compartiment inférieur : 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fente respiratoire</a:t>
            </a:r>
            <a:r>
              <a:rPr lang="fr-FR" sz="2400" dirty="0" smtClean="0">
                <a:latin typeface="Calibri" panose="020F0502020204030204" pitchFamily="34" charset="0"/>
              </a:rPr>
              <a:t>, 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avec un passage à flux rapide de l’air le long du plancher de la fosse nasale et du cornet inférieur. </a:t>
            </a:r>
            <a:endParaRPr lang="fr-F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900</TotalTime>
  <Words>1160</Words>
  <Application>Microsoft Office PowerPoint</Application>
  <PresentationFormat>Grand écran</PresentationFormat>
  <Paragraphs>142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Microsoft YaHei</vt:lpstr>
      <vt:lpstr>Arial</vt:lpstr>
      <vt:lpstr>Calibri</vt:lpstr>
      <vt:lpstr>Garamond</vt:lpstr>
      <vt:lpstr>Lucida Sans Unicode</vt:lpstr>
      <vt:lpstr>Times New Roman</vt:lpstr>
      <vt:lpstr>Wingdings</vt:lpstr>
      <vt:lpstr>Organique</vt:lpstr>
      <vt:lpstr>SURVEILLANCE  POST EXPOSITION  AUX POUSSIERES DE BOIS</vt:lpstr>
      <vt:lpstr>Sommaire :</vt:lpstr>
      <vt:lpstr>Poussières de bois</vt:lpstr>
      <vt:lpstr>La filière Bois en France</vt:lpstr>
      <vt:lpstr>Présentation PowerPoint</vt:lpstr>
      <vt:lpstr>Adénocarcinome naso-sinusien </vt:lpstr>
      <vt:lpstr>Adénocarcinome naso-sinusien </vt:lpstr>
      <vt:lpstr>Présentation PowerPoint</vt:lpstr>
      <vt:lpstr>La fosse nasale est divisée en 2 compartiments :</vt:lpstr>
      <vt:lpstr>Physiopathologie</vt:lpstr>
      <vt:lpstr>Signes cliniques : non spécifiques et tardifs dans l’évolution de la maladie</vt:lpstr>
      <vt:lpstr> Plus rares et plus tardifs, souvent le signe  d’un envahissement régional : </vt:lpstr>
      <vt:lpstr>Quel examen pour le dépistage ciblé de l’ADK naso-sinusien ?</vt:lpstr>
      <vt:lpstr>Quel examen pour le dépistage ciblé de l’ADK naso-sinusien ?</vt:lpstr>
      <vt:lpstr>Quel examen pour le dépistage ciblé de l’ADK naso-sinusien ?</vt:lpstr>
      <vt:lpstr>Recommandation de la SFMT 2011</vt:lpstr>
      <vt:lpstr>Prévention : par l’employeur</vt:lpstr>
      <vt:lpstr>Prévention : rôle des services de santé au travail</vt:lpstr>
      <vt:lpstr>Présentation PowerPoint</vt:lpstr>
      <vt:lpstr>Présentation PowerPoint</vt:lpstr>
      <vt:lpstr>Prévention secondaire : rôle des services de santé au travail et de la médecine de ville</vt:lpstr>
      <vt:lpstr>Ne pas occulter les autres risques des travailleurs du bois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 POST EXPOSITION  AUX POUSSIERES DE BOIS</dc:title>
  <dc:creator>Sophie Krompholtz</dc:creator>
  <cp:lastModifiedBy>Mathilde CHARRUE</cp:lastModifiedBy>
  <cp:revision>36</cp:revision>
  <dcterms:created xsi:type="dcterms:W3CDTF">2019-06-16T08:18:41Z</dcterms:created>
  <dcterms:modified xsi:type="dcterms:W3CDTF">2019-06-21T10:03:36Z</dcterms:modified>
</cp:coreProperties>
</file>