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7" r:id="rId5"/>
    <p:sldId id="268" r:id="rId6"/>
    <p:sldId id="269" r:id="rId7"/>
    <p:sldId id="262" r:id="rId8"/>
    <p:sldId id="270" r:id="rId9"/>
    <p:sldId id="264" r:id="rId10"/>
    <p:sldId id="265" r:id="rId11"/>
    <p:sldId id="259" r:id="rId12"/>
    <p:sldId id="271" r:id="rId13"/>
    <p:sldId id="260" r:id="rId14"/>
    <p:sldId id="272" r:id="rId15"/>
    <p:sldId id="273" r:id="rId16"/>
    <p:sldId id="274" r:id="rId17"/>
    <p:sldId id="257"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32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526EDCC-B455-6740-B6B0-DB2064AAF82D}"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C7323F-C13F-DD48-8B75-6A7A088E36C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EDCC-B455-6740-B6B0-DB2064AAF82D}" type="datetimeFigureOut">
              <a:rPr lang="fr-FR" smtClean="0"/>
              <a:pPr/>
              <a:t>22/10/2018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7323F-C13F-DD48-8B75-6A7A088E36C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d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3297" y="341586"/>
            <a:ext cx="8034903" cy="3083035"/>
          </a:xfrm>
        </p:spPr>
        <p:txBody>
          <a:bodyPr>
            <a:noAutofit/>
          </a:bodyPr>
          <a:lstStyle/>
          <a:p>
            <a:r>
              <a:rPr lang="fr-FR" sz="4000" dirty="0" smtClean="0"/>
              <a:t>Reconnaissance et occultation </a:t>
            </a:r>
            <a:br>
              <a:rPr lang="fr-FR" sz="4000" dirty="0" smtClean="0"/>
            </a:br>
            <a:r>
              <a:rPr lang="fr-FR" sz="4000" dirty="0" smtClean="0"/>
              <a:t>des cancers professionnels : </a:t>
            </a:r>
            <a:br>
              <a:rPr lang="fr-FR" sz="4000" dirty="0" smtClean="0"/>
            </a:br>
            <a:r>
              <a:rPr lang="fr-FR" sz="4000" dirty="0" smtClean="0"/>
              <a:t>le droit à réparation </a:t>
            </a:r>
            <a:br>
              <a:rPr lang="fr-FR" sz="4000" dirty="0" smtClean="0"/>
            </a:br>
            <a:r>
              <a:rPr lang="fr-FR" sz="4000" dirty="0" smtClean="0"/>
              <a:t>à l’épreuve de la pratique</a:t>
            </a:r>
            <a:endParaRPr lang="fr-FR" sz="4000" dirty="0"/>
          </a:p>
        </p:txBody>
      </p:sp>
      <p:sp>
        <p:nvSpPr>
          <p:cNvPr id="3" name="Sous-titre 2"/>
          <p:cNvSpPr>
            <a:spLocks noGrp="1"/>
          </p:cNvSpPr>
          <p:nvPr>
            <p:ph type="subTitle" idx="1"/>
          </p:nvPr>
        </p:nvSpPr>
        <p:spPr>
          <a:xfrm>
            <a:off x="685800" y="3993929"/>
            <a:ext cx="7772400" cy="621864"/>
          </a:xfrm>
        </p:spPr>
        <p:txBody>
          <a:bodyPr>
            <a:noAutofit/>
          </a:bodyPr>
          <a:lstStyle/>
          <a:p>
            <a:r>
              <a:rPr lang="fr-FR" sz="1800" i="1" dirty="0" smtClean="0"/>
              <a:t>Anne Marchand, </a:t>
            </a:r>
            <a:r>
              <a:rPr lang="fr-FR" sz="1800" i="1" dirty="0" err="1" smtClean="0"/>
              <a:t>post-doctorante</a:t>
            </a:r>
            <a:r>
              <a:rPr lang="fr-FR" sz="1800" i="1" dirty="0" smtClean="0"/>
              <a:t> en sociologie, </a:t>
            </a:r>
            <a:br>
              <a:rPr lang="fr-FR" sz="1800" i="1" dirty="0" smtClean="0"/>
            </a:br>
            <a:r>
              <a:rPr lang="fr-FR" sz="1800" i="1" dirty="0" smtClean="0"/>
              <a:t>Giscop93, IRIS, Université Paris 13</a:t>
            </a:r>
            <a:endParaRPr lang="fr-FR" sz="1800" i="1" dirty="0"/>
          </a:p>
        </p:txBody>
      </p:sp>
      <p:sp>
        <p:nvSpPr>
          <p:cNvPr id="5" name="ZoneTexte 4"/>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
        <p:nvSpPr>
          <p:cNvPr id="6" name="Rectangle 5"/>
          <p:cNvSpPr/>
          <p:nvPr/>
        </p:nvSpPr>
        <p:spPr>
          <a:xfrm>
            <a:off x="849586" y="5341289"/>
            <a:ext cx="2903850" cy="369332"/>
          </a:xfrm>
          <a:prstGeom prst="rect">
            <a:avLst/>
          </a:prstGeom>
        </p:spPr>
        <p:txBody>
          <a:bodyPr wrap="square">
            <a:spAutoFit/>
          </a:bodyPr>
          <a:lstStyle/>
          <a:p>
            <a:r>
              <a:rPr lang="fr-FR"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L’espace de travail et ses ambivalences</a:t>
            </a:r>
            <a:endParaRPr lang="fr-FR" sz="4000" dirty="0"/>
          </a:p>
        </p:txBody>
      </p:sp>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pic>
        <p:nvPicPr>
          <p:cNvPr id="5" name="Image 4" descr="cancero.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654300" y="1305034"/>
            <a:ext cx="3835400" cy="482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528551"/>
          </a:xfrm>
        </p:spPr>
        <p:txBody>
          <a:bodyPr>
            <a:noAutofit/>
          </a:bodyPr>
          <a:lstStyle/>
          <a:p>
            <a:r>
              <a:rPr lang="fr-FR" sz="2800" i="1" dirty="0" smtClean="0"/>
              <a:t>Un espace de subordination</a:t>
            </a:r>
            <a:br>
              <a:rPr lang="fr-FR" sz="2800" i="1" dirty="0" smtClean="0"/>
            </a:br>
            <a:r>
              <a:rPr lang="fr-FR" sz="2800" i="1" dirty="0" smtClean="0"/>
              <a:t> qui restreint fortement </a:t>
            </a:r>
            <a:br>
              <a:rPr lang="fr-FR" sz="2800" i="1" dirty="0" smtClean="0"/>
            </a:br>
            <a:r>
              <a:rPr lang="fr-FR" sz="2800" i="1" dirty="0" smtClean="0"/>
              <a:t>les conditions d’accès à la connaissance</a:t>
            </a:r>
            <a:endParaRPr lang="fr-FR" sz="2800" i="1" dirty="0"/>
          </a:p>
        </p:txBody>
      </p:sp>
      <p:sp>
        <p:nvSpPr>
          <p:cNvPr id="5" name="Espace réservé du contenu 2"/>
          <p:cNvSpPr>
            <a:spLocks noGrp="1"/>
          </p:cNvSpPr>
          <p:nvPr>
            <p:ph idx="1"/>
          </p:nvPr>
        </p:nvSpPr>
        <p:spPr>
          <a:xfrm>
            <a:off x="457200" y="2085427"/>
            <a:ext cx="8229600" cy="4040735"/>
          </a:xfrm>
        </p:spPr>
        <p:txBody>
          <a:bodyPr>
            <a:normAutofit/>
          </a:bodyPr>
          <a:lstStyle/>
          <a:p>
            <a:pPr lvl="0">
              <a:spcAft>
                <a:spcPts val="1000"/>
              </a:spcAft>
            </a:pPr>
            <a:r>
              <a:rPr lang="fr-FR" sz="2800" dirty="0" smtClean="0"/>
              <a:t>Le secret de fabrication</a:t>
            </a:r>
          </a:p>
          <a:p>
            <a:pPr lvl="0">
              <a:spcAft>
                <a:spcPts val="1000"/>
              </a:spcAft>
            </a:pPr>
            <a:r>
              <a:rPr lang="fr-FR" sz="2800" dirty="0" smtClean="0"/>
              <a:t>La répression syndicale</a:t>
            </a:r>
          </a:p>
          <a:p>
            <a:pPr lvl="0">
              <a:spcAft>
                <a:spcPts val="1000"/>
              </a:spcAft>
            </a:pPr>
            <a:r>
              <a:rPr lang="fr-FR" sz="2800" dirty="0" smtClean="0"/>
              <a:t>L’occultation ou la minimisation</a:t>
            </a:r>
            <a:endParaRPr lang="fr-F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528551"/>
          </a:xfrm>
        </p:spPr>
        <p:txBody>
          <a:bodyPr>
            <a:noAutofit/>
          </a:bodyPr>
          <a:lstStyle/>
          <a:p>
            <a:r>
              <a:rPr lang="fr-FR" sz="2800" i="1" dirty="0" smtClean="0"/>
              <a:t>L’illusion d’être collectivement </a:t>
            </a:r>
            <a:br>
              <a:rPr lang="fr-FR" sz="2800" i="1" dirty="0" smtClean="0"/>
            </a:br>
            <a:r>
              <a:rPr lang="fr-FR" sz="2800" i="1" dirty="0" smtClean="0"/>
              <a:t>et individuellement protégé</a:t>
            </a:r>
            <a:endParaRPr lang="fr-FR" sz="2800" i="1" dirty="0"/>
          </a:p>
        </p:txBody>
      </p:sp>
      <p:sp>
        <p:nvSpPr>
          <p:cNvPr id="5" name="Espace réservé du contenu 2"/>
          <p:cNvSpPr>
            <a:spLocks noGrp="1"/>
          </p:cNvSpPr>
          <p:nvPr>
            <p:ph idx="1"/>
          </p:nvPr>
        </p:nvSpPr>
        <p:spPr>
          <a:xfrm>
            <a:off x="457200" y="2085427"/>
            <a:ext cx="8229600" cy="4040735"/>
          </a:xfrm>
        </p:spPr>
        <p:txBody>
          <a:bodyPr>
            <a:normAutofit/>
          </a:bodyPr>
          <a:lstStyle/>
          <a:p>
            <a:pPr lvl="0">
              <a:spcAft>
                <a:spcPts val="1000"/>
              </a:spcAft>
            </a:pPr>
            <a:r>
              <a:rPr lang="fr-FR" sz="2800" dirty="0" smtClean="0"/>
              <a:t>Le lait et autres « drogues empiriques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ait-hausser (1).jpg"/>
          <p:cNvPicPr>
            <a:picLocks noChangeAspect="1"/>
          </p:cNvPicPr>
          <p:nvPr/>
        </p:nvPicPr>
        <p:blipFill>
          <a:blip r:embed="rId2"/>
          <a:stretch>
            <a:fillRect/>
          </a:stretch>
        </p:blipFill>
        <p:spPr>
          <a:xfrm>
            <a:off x="457200" y="761022"/>
            <a:ext cx="8277809" cy="49788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528551"/>
          </a:xfrm>
        </p:spPr>
        <p:txBody>
          <a:bodyPr>
            <a:noAutofit/>
          </a:bodyPr>
          <a:lstStyle/>
          <a:p>
            <a:r>
              <a:rPr lang="fr-FR" sz="2800" i="1" dirty="0" smtClean="0"/>
              <a:t>L’illusion d’être collectivement </a:t>
            </a:r>
            <a:br>
              <a:rPr lang="fr-FR" sz="2800" i="1" dirty="0" smtClean="0"/>
            </a:br>
            <a:r>
              <a:rPr lang="fr-FR" sz="2800" i="1" dirty="0" smtClean="0"/>
              <a:t>et individuellement protégé</a:t>
            </a:r>
            <a:endParaRPr lang="fr-FR" sz="2800" i="1" dirty="0"/>
          </a:p>
        </p:txBody>
      </p:sp>
      <p:sp>
        <p:nvSpPr>
          <p:cNvPr id="5" name="Espace réservé du contenu 2"/>
          <p:cNvSpPr>
            <a:spLocks noGrp="1"/>
          </p:cNvSpPr>
          <p:nvPr>
            <p:ph idx="1"/>
          </p:nvPr>
        </p:nvSpPr>
        <p:spPr>
          <a:xfrm>
            <a:off x="457200" y="2085427"/>
            <a:ext cx="8229600" cy="4040735"/>
          </a:xfrm>
        </p:spPr>
        <p:txBody>
          <a:bodyPr>
            <a:normAutofit/>
          </a:bodyPr>
          <a:lstStyle/>
          <a:p>
            <a:pPr lvl="0">
              <a:spcAft>
                <a:spcPts val="1000"/>
              </a:spcAft>
            </a:pPr>
            <a:r>
              <a:rPr lang="fr-FR" sz="2800" dirty="0" smtClean="0"/>
              <a:t>Le lait et autres « drogues empiriques »</a:t>
            </a:r>
          </a:p>
          <a:p>
            <a:pPr lvl="0">
              <a:spcAft>
                <a:spcPts val="1000"/>
              </a:spcAft>
            </a:pPr>
            <a:r>
              <a:rPr lang="fr-FR" sz="2800" dirty="0" smtClean="0"/>
              <a:t>La surveillance médicale renforcée</a:t>
            </a:r>
          </a:p>
          <a:p>
            <a:pPr lvl="0">
              <a:spcAft>
                <a:spcPts val="1000"/>
              </a:spcAft>
            </a:pPr>
            <a:r>
              <a:rPr lang="fr-FR" sz="2800" dirty="0" smtClean="0"/>
              <a:t>Les équipements de protection individuelle</a:t>
            </a:r>
          </a:p>
          <a:p>
            <a:pPr lvl="0">
              <a:spcAft>
                <a:spcPts val="1000"/>
              </a:spcAft>
            </a:pPr>
            <a:r>
              <a:rPr lang="fr-FR" sz="2800" dirty="0" smtClean="0"/>
              <a:t>Les normes du travail « bien fait »</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528551"/>
          </a:xfrm>
        </p:spPr>
        <p:txBody>
          <a:bodyPr>
            <a:noAutofit/>
          </a:bodyPr>
          <a:lstStyle/>
          <a:p>
            <a:r>
              <a:rPr lang="fr-FR" sz="2800" i="1" dirty="0" smtClean="0"/>
              <a:t>Un espace de valorisation sociale </a:t>
            </a:r>
            <a:br>
              <a:rPr lang="fr-FR" sz="2800" i="1" dirty="0" smtClean="0"/>
            </a:br>
            <a:r>
              <a:rPr lang="fr-FR" sz="2800" i="1" dirty="0" smtClean="0"/>
              <a:t>et d’attachement</a:t>
            </a:r>
            <a:endParaRPr lang="fr-FR" sz="2800" i="1" dirty="0"/>
          </a:p>
        </p:txBody>
      </p:sp>
      <p:sp>
        <p:nvSpPr>
          <p:cNvPr id="5" name="Espace réservé du contenu 2"/>
          <p:cNvSpPr>
            <a:spLocks noGrp="1"/>
          </p:cNvSpPr>
          <p:nvPr>
            <p:ph idx="1"/>
          </p:nvPr>
        </p:nvSpPr>
        <p:spPr>
          <a:xfrm>
            <a:off x="457200" y="2085427"/>
            <a:ext cx="8229600" cy="4040735"/>
          </a:xfrm>
        </p:spPr>
        <p:txBody>
          <a:bodyPr>
            <a:normAutofit/>
          </a:bodyPr>
          <a:lstStyle/>
          <a:p>
            <a:pPr lvl="0">
              <a:spcAft>
                <a:spcPts val="1000"/>
              </a:spcAft>
            </a:pPr>
            <a:r>
              <a:rPr lang="fr-FR" sz="2800" dirty="0" smtClean="0"/>
              <a:t>Pourvoyeur d’identité sociale</a:t>
            </a:r>
          </a:p>
          <a:p>
            <a:pPr lvl="0">
              <a:spcAft>
                <a:spcPts val="1000"/>
              </a:spcAft>
            </a:pPr>
            <a:r>
              <a:rPr lang="fr-FR" sz="2800" dirty="0" smtClean="0"/>
              <a:t>Rétribution symbolique et matérielles : ne pas mordre la main qui a nourri</a:t>
            </a:r>
          </a:p>
          <a:p>
            <a:pPr lvl="0">
              <a:spcAft>
                <a:spcPts val="1000"/>
              </a:spcAft>
            </a:pPr>
            <a:r>
              <a:rPr lang="fr-FR" sz="2800" dirty="0" smtClean="0"/>
              <a:t>Modernisation/archaïsme</a:t>
            </a:r>
          </a:p>
          <a:p>
            <a:pPr lvl="0">
              <a:spcAft>
                <a:spcPts val="1000"/>
              </a:spcAft>
            </a:pPr>
            <a:r>
              <a:rPr lang="fr-FR" sz="2800" dirty="0" smtClean="0"/>
              <a:t>Les risques du métier : accommodement</a:t>
            </a:r>
            <a:endParaRPr lang="fr-F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528551"/>
          </a:xfrm>
        </p:spPr>
        <p:txBody>
          <a:bodyPr>
            <a:noAutofit/>
          </a:bodyPr>
          <a:lstStyle/>
          <a:p>
            <a:r>
              <a:rPr lang="fr-FR" sz="2800" i="1" dirty="0" smtClean="0"/>
              <a:t>Un espace d’arbitrage entre des risques </a:t>
            </a:r>
            <a:br>
              <a:rPr lang="fr-FR" sz="2800" i="1" dirty="0" smtClean="0"/>
            </a:br>
            <a:r>
              <a:rPr lang="fr-FR" sz="2800" i="1" dirty="0" smtClean="0"/>
              <a:t>de différentes natures</a:t>
            </a:r>
            <a:endParaRPr lang="fr-FR" sz="2800" i="1" dirty="0"/>
          </a:p>
        </p:txBody>
      </p:sp>
      <p:sp>
        <p:nvSpPr>
          <p:cNvPr id="5" name="Espace réservé du contenu 2"/>
          <p:cNvSpPr>
            <a:spLocks noGrp="1"/>
          </p:cNvSpPr>
          <p:nvPr>
            <p:ph idx="1"/>
          </p:nvPr>
        </p:nvSpPr>
        <p:spPr>
          <a:xfrm>
            <a:off x="457200" y="2085427"/>
            <a:ext cx="8229600" cy="4040735"/>
          </a:xfrm>
        </p:spPr>
        <p:txBody>
          <a:bodyPr>
            <a:normAutofit/>
          </a:bodyPr>
          <a:lstStyle/>
          <a:p>
            <a:pPr lvl="0">
              <a:spcAft>
                <a:spcPts val="1000"/>
              </a:spcAft>
            </a:pPr>
            <a:r>
              <a:rPr lang="fr-FR" sz="2800" dirty="0" smtClean="0"/>
              <a:t>Risques à effets immédiats/effets différés</a:t>
            </a:r>
          </a:p>
          <a:p>
            <a:pPr lvl="0">
              <a:spcAft>
                <a:spcPts val="1000"/>
              </a:spcAft>
            </a:pPr>
            <a:r>
              <a:rPr lang="fr-FR" sz="2800" dirty="0" smtClean="0"/>
              <a:t>Risques perceptibles/imperceptibles</a:t>
            </a:r>
          </a:p>
          <a:p>
            <a:pPr lvl="0">
              <a:spcAft>
                <a:spcPts val="1000"/>
              </a:spcAft>
            </a:pPr>
            <a:r>
              <a:rPr lang="fr-FR" sz="2800" dirty="0" smtClean="0"/>
              <a:t>Risques visibles/invisibles</a:t>
            </a:r>
          </a:p>
          <a:p>
            <a:pPr lvl="0">
              <a:spcAft>
                <a:spcPts val="1000"/>
              </a:spcAft>
            </a:pPr>
            <a:r>
              <a:rPr lang="fr-FR" sz="2800" dirty="0" smtClean="0"/>
              <a:t>La question du pouvoir d’agir</a:t>
            </a:r>
            <a:endParaRPr lang="fr-F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a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276970" y="1567990"/>
            <a:ext cx="3867029" cy="5290009"/>
          </a:xfrm>
          <a:prstGeom prst="rect">
            <a:avLst/>
          </a:prstGeom>
        </p:spPr>
      </p:pic>
      <p:sp>
        <p:nvSpPr>
          <p:cNvPr id="7" name="Titre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4000" dirty="0" smtClean="0">
                <a:latin typeface="+mj-lt"/>
                <a:ea typeface="+mj-ea"/>
                <a:cs typeface="+mj-cs"/>
              </a:rPr>
              <a:t>Merci pour votre attention</a:t>
            </a:r>
            <a:endParaRPr kumimoji="0" lang="fr-FR" sz="4000" i="0" u="none" strike="noStrike" kern="1200" cap="none" spc="0" normalizeH="0" baseline="0" noProof="0" dirty="0">
              <a:ln>
                <a:noFill/>
              </a:ln>
              <a:solidFill>
                <a:schemeClr val="tx1"/>
              </a:solidFill>
              <a:effectLst/>
              <a:uLnTx/>
              <a:uFillTx/>
              <a:latin typeface="+mj-lt"/>
              <a:ea typeface="+mj-ea"/>
              <a:cs typeface="+mj-cs"/>
            </a:endParaRPr>
          </a:p>
        </p:txBody>
      </p:sp>
      <p:sp>
        <p:nvSpPr>
          <p:cNvPr id="10" name="ZoneTexte 3"/>
          <p:cNvSpPr txBox="1">
            <a:spLocks noChangeArrowheads="1"/>
          </p:cNvSpPr>
          <p:nvPr/>
        </p:nvSpPr>
        <p:spPr bwMode="auto">
          <a:xfrm>
            <a:off x="609600" y="2057400"/>
            <a:ext cx="4469965" cy="1754188"/>
          </a:xfrm>
          <a:prstGeom prst="rect">
            <a:avLst/>
          </a:prstGeom>
          <a:noFill/>
          <a:ln w="9525">
            <a:noFill/>
            <a:miter lim="800000"/>
            <a:headEnd/>
            <a:tailEnd/>
          </a:ln>
        </p:spPr>
        <p:txBody>
          <a:bodyPr wrap="square">
            <a:prstTxWarp prst="textNoShape">
              <a:avLst/>
            </a:prstTxWarp>
            <a:spAutoFit/>
          </a:bodyPr>
          <a:lstStyle/>
          <a:p>
            <a:r>
              <a:rPr lang="fr-FR" dirty="0"/>
              <a:t>Remerciements :</a:t>
            </a:r>
          </a:p>
          <a:p>
            <a:endParaRPr lang="fr-FR" dirty="0"/>
          </a:p>
          <a:p>
            <a:r>
              <a:rPr lang="fr-FR" dirty="0"/>
              <a:t>Les patients et leur famille</a:t>
            </a:r>
          </a:p>
          <a:p>
            <a:r>
              <a:rPr lang="fr-FR" dirty="0"/>
              <a:t>Le Collectif d’experts du Giscop93</a:t>
            </a:r>
          </a:p>
          <a:p>
            <a:r>
              <a:rPr lang="fr-FR" dirty="0"/>
              <a:t>L’Assurance maladie de la Seine-Saint-Denis</a:t>
            </a:r>
          </a:p>
          <a:p>
            <a:r>
              <a:rPr lang="fr-FR" dirty="0"/>
              <a:t>L’Institut national du cancer (INCA)</a:t>
            </a:r>
          </a:p>
        </p:txBody>
      </p:sp>
      <p:sp>
        <p:nvSpPr>
          <p:cNvPr id="11" name="Titre 1"/>
          <p:cNvSpPr txBox="1">
            <a:spLocks/>
          </p:cNvSpPr>
          <p:nvPr/>
        </p:nvSpPr>
        <p:spPr>
          <a:xfrm>
            <a:off x="609600" y="4880133"/>
            <a:ext cx="4469965"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4000" dirty="0" smtClean="0">
                <a:latin typeface="+mj-lt"/>
                <a:ea typeface="+mj-ea"/>
                <a:cs typeface="+mj-cs"/>
              </a:rPr>
              <a:t>Des questions ?</a:t>
            </a:r>
            <a:endParaRPr kumimoji="0" lang="fr-FR" sz="40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Quelques chiffres</a:t>
            </a:r>
            <a:endParaRPr lang="fr-FR" sz="4000" dirty="0"/>
          </a:p>
        </p:txBody>
      </p:sp>
      <p:sp>
        <p:nvSpPr>
          <p:cNvPr id="3" name="Espace réservé du contenu 2"/>
          <p:cNvSpPr>
            <a:spLocks noGrp="1"/>
          </p:cNvSpPr>
          <p:nvPr>
            <p:ph idx="1"/>
          </p:nvPr>
        </p:nvSpPr>
        <p:spPr>
          <a:xfrm>
            <a:off x="457200" y="1417638"/>
            <a:ext cx="8229600" cy="4708525"/>
          </a:xfrm>
        </p:spPr>
        <p:txBody>
          <a:bodyPr>
            <a:normAutofit lnSpcReduction="10000"/>
          </a:bodyPr>
          <a:lstStyle/>
          <a:p>
            <a:pPr lvl="0">
              <a:spcAft>
                <a:spcPts val="600"/>
              </a:spcAft>
            </a:pPr>
            <a:r>
              <a:rPr lang="fr-FR" sz="2800" dirty="0" smtClean="0"/>
              <a:t>12 </a:t>
            </a:r>
            <a:r>
              <a:rPr lang="fr-FR" sz="2800" dirty="0"/>
              <a:t>% des salariés exposés à des cancérogènes :</a:t>
            </a:r>
            <a:r>
              <a:rPr lang="fr-FR" sz="2800" dirty="0" smtClean="0"/>
              <a:t> </a:t>
            </a:r>
            <a:br>
              <a:rPr lang="fr-FR" sz="2800" dirty="0" smtClean="0"/>
            </a:br>
            <a:r>
              <a:rPr lang="fr-FR" sz="2800" dirty="0" smtClean="0"/>
              <a:t>70</a:t>
            </a:r>
            <a:r>
              <a:rPr lang="fr-FR" sz="2800" dirty="0"/>
              <a:t> % sont ouvriers (</a:t>
            </a:r>
            <a:r>
              <a:rPr lang="fr-FR" sz="2800" dirty="0" smtClean="0"/>
              <a:t>Sumer 2010)</a:t>
            </a:r>
            <a:endParaRPr lang="fr-FR" sz="2800" dirty="0"/>
          </a:p>
          <a:p>
            <a:pPr lvl="0">
              <a:spcAft>
                <a:spcPts val="600"/>
              </a:spcAft>
            </a:pPr>
            <a:r>
              <a:rPr lang="fr-FR" sz="2800" dirty="0"/>
              <a:t>1 872 cancers reconnus en MP en 2016 (</a:t>
            </a:r>
            <a:r>
              <a:rPr lang="fr-FR" sz="2800" dirty="0" err="1" smtClean="0"/>
              <a:t>Cnamts</a:t>
            </a:r>
            <a:r>
              <a:rPr lang="fr-FR" sz="2800" dirty="0" smtClean="0"/>
              <a:t>), soit à 0,4% des cas de cancer…</a:t>
            </a:r>
          </a:p>
          <a:p>
            <a:pPr lvl="0">
              <a:spcAft>
                <a:spcPts val="600"/>
              </a:spcAft>
            </a:pPr>
            <a:r>
              <a:rPr lang="fr-FR" sz="2800" dirty="0" smtClean="0"/>
              <a:t>… contre 14 </a:t>
            </a:r>
            <a:r>
              <a:rPr lang="fr-FR" sz="2800" dirty="0"/>
              <a:t>000 à 30 000 nouveaux cas</a:t>
            </a:r>
            <a:r>
              <a:rPr lang="fr-FR" sz="2800" dirty="0" smtClean="0"/>
              <a:t> de cancer/an</a:t>
            </a:r>
            <a:br>
              <a:rPr lang="fr-FR" sz="2800" dirty="0" smtClean="0"/>
            </a:br>
            <a:r>
              <a:rPr lang="fr-FR" sz="2800" dirty="0" smtClean="0"/>
              <a:t>d’origine </a:t>
            </a:r>
            <a:r>
              <a:rPr lang="fr-FR" sz="2800" dirty="0"/>
              <a:t>professionnelle</a:t>
            </a:r>
            <a:r>
              <a:rPr lang="fr-FR" sz="2800" dirty="0" smtClean="0"/>
              <a:t> </a:t>
            </a:r>
            <a:br>
              <a:rPr lang="fr-FR" sz="2800" dirty="0" smtClean="0"/>
            </a:br>
            <a:r>
              <a:rPr lang="fr-FR" sz="2800" dirty="0" smtClean="0"/>
              <a:t>(Plan cancer 2014-2019)</a:t>
            </a:r>
          </a:p>
          <a:p>
            <a:pPr lvl="0">
              <a:spcAft>
                <a:spcPts val="600"/>
              </a:spcAft>
            </a:pPr>
            <a:r>
              <a:rPr lang="fr-FR" sz="2800" dirty="0" smtClean="0"/>
              <a:t>695 millions d’euros </a:t>
            </a:r>
            <a:br>
              <a:rPr lang="fr-FR" sz="2800" dirty="0" smtClean="0"/>
            </a:br>
            <a:r>
              <a:rPr lang="fr-FR" sz="2800" dirty="0" smtClean="0"/>
              <a:t>à 1,3 milliards de transfert </a:t>
            </a:r>
            <a:br>
              <a:rPr lang="fr-FR" sz="2800" dirty="0" smtClean="0"/>
            </a:br>
            <a:r>
              <a:rPr lang="fr-FR" sz="2800" dirty="0" smtClean="0"/>
              <a:t>en 2014</a:t>
            </a:r>
            <a:endParaRPr lang="fr-FR" sz="2800" dirty="0"/>
          </a:p>
        </p:txBody>
      </p:sp>
      <p:pic>
        <p:nvPicPr>
          <p:cNvPr id="4" name="Image 3" descr="miracl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37897" y="3723709"/>
            <a:ext cx="3470314" cy="2690929"/>
          </a:xfrm>
          <a:prstGeom prst="rect">
            <a:avLst/>
          </a:prstGeom>
        </p:spPr>
      </p:pic>
      <p:sp>
        <p:nvSpPr>
          <p:cNvPr id="5" name="ZoneTexte 4"/>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Se percevoir victime : </a:t>
            </a:r>
            <a:br>
              <a:rPr lang="fr-FR" sz="4000" dirty="0" smtClean="0"/>
            </a:br>
            <a:r>
              <a:rPr lang="fr-FR" sz="4000" dirty="0" smtClean="0"/>
              <a:t>un processus complexe</a:t>
            </a:r>
            <a:endParaRPr lang="fr-FR" sz="4000" dirty="0"/>
          </a:p>
        </p:txBody>
      </p:sp>
      <p:sp>
        <p:nvSpPr>
          <p:cNvPr id="3" name="Espace réservé du contenu 2"/>
          <p:cNvSpPr>
            <a:spLocks noGrp="1"/>
          </p:cNvSpPr>
          <p:nvPr>
            <p:ph idx="1"/>
          </p:nvPr>
        </p:nvSpPr>
        <p:spPr/>
        <p:txBody>
          <a:bodyPr>
            <a:noAutofit/>
          </a:bodyPr>
          <a:lstStyle/>
          <a:p>
            <a:pPr lvl="0">
              <a:spcAft>
                <a:spcPts val="1000"/>
              </a:spcAft>
            </a:pPr>
            <a:r>
              <a:rPr lang="fr-FR" sz="2800" i="1" dirty="0" err="1" smtClean="0"/>
              <a:t>Naming</a:t>
            </a:r>
            <a:r>
              <a:rPr lang="fr-FR" sz="2800" i="1" dirty="0" smtClean="0"/>
              <a:t>, </a:t>
            </a:r>
            <a:r>
              <a:rPr lang="fr-FR" sz="2800" i="1" dirty="0" err="1" smtClean="0"/>
              <a:t>Claiming</a:t>
            </a:r>
            <a:r>
              <a:rPr lang="fr-FR" sz="2800" i="1" dirty="0" smtClean="0"/>
              <a:t>, </a:t>
            </a:r>
            <a:r>
              <a:rPr lang="fr-FR" sz="2800" i="1" dirty="0" err="1" smtClean="0"/>
              <a:t>Blaming</a:t>
            </a:r>
            <a:r>
              <a:rPr lang="fr-FR" sz="2800" i="1" dirty="0" smtClean="0"/>
              <a:t> </a:t>
            </a:r>
            <a:r>
              <a:rPr lang="fr-FR" sz="2800" dirty="0" smtClean="0"/>
              <a:t>(</a:t>
            </a:r>
            <a:r>
              <a:rPr lang="fr-FR" sz="2800" dirty="0" err="1" smtClean="0"/>
              <a:t>Felstiner</a:t>
            </a:r>
            <a:r>
              <a:rPr lang="fr-FR" sz="2800" dirty="0" smtClean="0"/>
              <a:t> and </a:t>
            </a:r>
            <a:r>
              <a:rPr lang="fr-FR" sz="2800" i="1" dirty="0" smtClean="0"/>
              <a:t>al.</a:t>
            </a:r>
            <a:r>
              <a:rPr lang="fr-FR" sz="2800" dirty="0" smtClean="0"/>
              <a:t>)</a:t>
            </a:r>
            <a:r>
              <a:rPr lang="fr-FR" sz="2800" i="1" dirty="0" smtClean="0"/>
              <a:t> : </a:t>
            </a:r>
            <a:br>
              <a:rPr lang="fr-FR" sz="2800" i="1" dirty="0" smtClean="0"/>
            </a:br>
            <a:r>
              <a:rPr lang="fr-FR" sz="2800" i="1" dirty="0" smtClean="0"/>
              <a:t>réaliser, reprocher, réclamer</a:t>
            </a:r>
          </a:p>
          <a:p>
            <a:pPr lvl="0">
              <a:spcAft>
                <a:spcPts val="1000"/>
              </a:spcAft>
            </a:pPr>
            <a:r>
              <a:rPr lang="fr-FR" sz="2800" dirty="0" smtClean="0"/>
              <a:t>Trois espaces d’investigation:</a:t>
            </a:r>
          </a:p>
          <a:p>
            <a:pPr lvl="2">
              <a:buFont typeface="Wingdings" charset="2"/>
              <a:buChar char="ü"/>
            </a:pPr>
            <a:r>
              <a:rPr lang="fr-FR" sz="2000" dirty="0" smtClean="0"/>
              <a:t>Les perceptions et possibilités des patients eux-mêmes</a:t>
            </a:r>
          </a:p>
          <a:p>
            <a:pPr lvl="2">
              <a:buFont typeface="Wingdings" charset="2"/>
              <a:buChar char="ü"/>
            </a:pPr>
            <a:r>
              <a:rPr lang="fr-FR" sz="2000" dirty="0" smtClean="0"/>
              <a:t>La genèse de la catégorie cancer professionnel </a:t>
            </a:r>
            <a:br>
              <a:rPr lang="fr-FR" sz="2000" dirty="0" smtClean="0"/>
            </a:br>
            <a:r>
              <a:rPr lang="fr-FR" sz="2000" dirty="0" smtClean="0"/>
              <a:t>et la mise en place du dispositif dédié à faire évoluer le système de réparation (1900-1938 et 1980-1995)</a:t>
            </a:r>
          </a:p>
          <a:p>
            <a:pPr lvl="2">
              <a:buFont typeface="Wingdings" charset="2"/>
              <a:buChar char="ü"/>
            </a:pPr>
            <a:r>
              <a:rPr lang="fr-FR" sz="2000" dirty="0" smtClean="0"/>
              <a:t>Les coulisses de l’instruction en cancer professionnel</a:t>
            </a:r>
          </a:p>
          <a:p>
            <a:pPr>
              <a:spcAft>
                <a:spcPts val="1000"/>
              </a:spcAft>
            </a:pPr>
            <a:r>
              <a:rPr lang="fr-FR" sz="2800" dirty="0" smtClean="0"/>
              <a:t>« Passer du sentiment de subir un destin biologique </a:t>
            </a:r>
            <a:br>
              <a:rPr lang="fr-FR" sz="2800" dirty="0" smtClean="0"/>
            </a:br>
            <a:r>
              <a:rPr lang="fr-FR" sz="2800" dirty="0" smtClean="0"/>
              <a:t>à celui d’être victime d’une injustice » (Pollak)</a:t>
            </a:r>
          </a:p>
          <a:p>
            <a:pPr lvl="2">
              <a:spcAft>
                <a:spcPts val="1000"/>
              </a:spcAft>
              <a:buFont typeface="Wingdings" charset="2"/>
              <a:buChar char="ü"/>
            </a:pPr>
            <a:endParaRPr lang="fr-FR" sz="2000" dirty="0"/>
          </a:p>
        </p:txBody>
      </p:sp>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362"/>
          </a:xfrm>
        </p:spPr>
        <p:txBody>
          <a:bodyPr>
            <a:noAutofit/>
          </a:bodyPr>
          <a:lstStyle/>
          <a:p>
            <a:r>
              <a:rPr lang="fr-FR" sz="4000" dirty="0" smtClean="0"/>
              <a:t>Terrain d’enquête et méthodologie</a:t>
            </a:r>
            <a:endParaRPr lang="fr-FR" sz="4000" dirty="0"/>
          </a:p>
        </p:txBody>
      </p:sp>
      <p:sp>
        <p:nvSpPr>
          <p:cNvPr id="9" name="ZoneTexte 5"/>
          <p:cNvSpPr txBox="1">
            <a:spLocks noChangeArrowheads="1"/>
          </p:cNvSpPr>
          <p:nvPr/>
        </p:nvSpPr>
        <p:spPr bwMode="auto">
          <a:xfrm>
            <a:off x="893627" y="925400"/>
            <a:ext cx="7793173" cy="707886"/>
          </a:xfrm>
          <a:prstGeom prst="rect">
            <a:avLst/>
          </a:prstGeom>
          <a:noFill/>
          <a:ln w="9525">
            <a:noFill/>
            <a:miter lim="800000"/>
            <a:headEnd/>
            <a:tailEnd/>
          </a:ln>
        </p:spPr>
        <p:txBody>
          <a:bodyPr wrap="square">
            <a:prstTxWarp prst="textNoShape">
              <a:avLst/>
            </a:prstTxWarp>
            <a:spAutoFit/>
          </a:bodyPr>
          <a:lstStyle/>
          <a:p>
            <a:pPr algn="ctr"/>
            <a:r>
              <a:rPr lang="fr-FR" sz="2000" dirty="0"/>
              <a:t>Groupement d’intérêt scientifique</a:t>
            </a:r>
            <a:r>
              <a:rPr lang="fr-FR" sz="2000" dirty="0" smtClean="0"/>
              <a:t> sur </a:t>
            </a:r>
            <a:r>
              <a:rPr lang="fr-FR" sz="2000" dirty="0"/>
              <a:t>les cancers d’origine professionnelle</a:t>
            </a:r>
            <a:r>
              <a:rPr lang="fr-FR" sz="2000" dirty="0" smtClean="0"/>
              <a:t> en </a:t>
            </a:r>
            <a:r>
              <a:rPr lang="fr-FR" sz="2000" dirty="0"/>
              <a:t>Seine-Saint-Denis</a:t>
            </a:r>
          </a:p>
        </p:txBody>
      </p:sp>
      <p:sp>
        <p:nvSpPr>
          <p:cNvPr id="10" name="ZoneTexte 9"/>
          <p:cNvSpPr txBox="1"/>
          <p:nvPr/>
        </p:nvSpPr>
        <p:spPr>
          <a:xfrm>
            <a:off x="893627" y="2336306"/>
            <a:ext cx="7337149" cy="369332"/>
          </a:xfrm>
          <a:prstGeom prst="rect">
            <a:avLst/>
          </a:prstGeom>
          <a:noFill/>
        </p:spPr>
        <p:txBody>
          <a:bodyPr wrap="square" rtlCol="0">
            <a:spAutoFit/>
          </a:bodyPr>
          <a:lstStyle/>
          <a:p>
            <a:endParaRPr lang="fr-FR" dirty="0"/>
          </a:p>
        </p:txBody>
      </p:sp>
      <p:sp>
        <p:nvSpPr>
          <p:cNvPr id="11" name="Rectangle à coins arrondis 10"/>
          <p:cNvSpPr/>
          <p:nvPr/>
        </p:nvSpPr>
        <p:spPr>
          <a:xfrm>
            <a:off x="4459734" y="2179506"/>
            <a:ext cx="1385763" cy="136564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b="1" dirty="0" smtClean="0">
                <a:solidFill>
                  <a:schemeClr val="bg1"/>
                </a:solidFill>
                <a:latin typeface="Calibri" pitchFamily="34" charset="0"/>
                <a:cs typeface="Calibri" pitchFamily="34" charset="0"/>
              </a:rPr>
              <a:t>Patient atteint d’un cancer</a:t>
            </a:r>
            <a:endParaRPr lang="fr-FR" sz="2200" b="1" dirty="0">
              <a:solidFill>
                <a:schemeClr val="bg1"/>
              </a:solidFill>
              <a:latin typeface="Calibri" pitchFamily="34" charset="0"/>
              <a:cs typeface="Calibri" pitchFamily="34" charset="0"/>
            </a:endParaRPr>
          </a:p>
        </p:txBody>
      </p:sp>
      <p:sp>
        <p:nvSpPr>
          <p:cNvPr id="12" name="Flèche gauche 1"/>
          <p:cNvSpPr/>
          <p:nvPr/>
        </p:nvSpPr>
        <p:spPr>
          <a:xfrm>
            <a:off x="300484" y="1973165"/>
            <a:ext cx="4159250" cy="17287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2200" b="1" dirty="0" smtClean="0">
                <a:latin typeface="Calibri" pitchFamily="34" charset="0"/>
              </a:rPr>
              <a:t>Évaluation rétrospective</a:t>
            </a:r>
            <a:endParaRPr lang="fr-FR" altLang="fr-FR" sz="2200" b="1" dirty="0">
              <a:latin typeface="Calibri" pitchFamily="34" charset="0"/>
            </a:endParaRPr>
          </a:p>
        </p:txBody>
      </p:sp>
      <p:sp>
        <p:nvSpPr>
          <p:cNvPr id="13" name="Flèche gauche 100"/>
          <p:cNvSpPr/>
          <p:nvPr/>
        </p:nvSpPr>
        <p:spPr>
          <a:xfrm flipH="1">
            <a:off x="5845497" y="1973165"/>
            <a:ext cx="2974975" cy="1728787"/>
          </a:xfrm>
          <a:prstGeom prst="leftArrow">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2200" b="1" dirty="0" smtClean="0">
                <a:latin typeface="Calibri" pitchFamily="34" charset="0"/>
              </a:rPr>
              <a:t>Suivi prospectif</a:t>
            </a:r>
            <a:endParaRPr lang="fr-FR" sz="2200" b="1" dirty="0"/>
          </a:p>
        </p:txBody>
      </p:sp>
      <p:sp>
        <p:nvSpPr>
          <p:cNvPr id="14" name="Rectangle à coins arrondis 13"/>
          <p:cNvSpPr/>
          <p:nvPr/>
        </p:nvSpPr>
        <p:spPr>
          <a:xfrm>
            <a:off x="4255920" y="3706812"/>
            <a:ext cx="172878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Consentement à participer</a:t>
            </a:r>
          </a:p>
        </p:txBody>
      </p:sp>
      <p:sp>
        <p:nvSpPr>
          <p:cNvPr id="15" name="Rectangle à coins arrondis 14"/>
          <p:cNvSpPr/>
          <p:nvPr/>
        </p:nvSpPr>
        <p:spPr>
          <a:xfrm>
            <a:off x="1669102" y="3706812"/>
            <a:ext cx="172878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Entretien parcours pro.</a:t>
            </a:r>
          </a:p>
        </p:txBody>
      </p:sp>
      <p:sp>
        <p:nvSpPr>
          <p:cNvPr id="21" name="Rectangle à coins arrondis 20"/>
          <p:cNvSpPr/>
          <p:nvPr/>
        </p:nvSpPr>
        <p:spPr>
          <a:xfrm>
            <a:off x="1669101" y="4815943"/>
            <a:ext cx="17287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Expertise des expositions</a:t>
            </a:r>
          </a:p>
        </p:txBody>
      </p:sp>
      <p:sp>
        <p:nvSpPr>
          <p:cNvPr id="22" name="Rectangle à coins arrondis 21"/>
          <p:cNvSpPr/>
          <p:nvPr/>
        </p:nvSpPr>
        <p:spPr>
          <a:xfrm>
            <a:off x="4255919" y="4815944"/>
            <a:ext cx="1728788"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Préconisation CMI</a:t>
            </a:r>
          </a:p>
        </p:txBody>
      </p:sp>
      <p:cxnSp>
        <p:nvCxnSpPr>
          <p:cNvPr id="23" name="Connecteur droit avec flèche 22"/>
          <p:cNvCxnSpPr/>
          <p:nvPr/>
        </p:nvCxnSpPr>
        <p:spPr>
          <a:xfrm>
            <a:off x="2571138" y="4368464"/>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6501988" y="3706813"/>
            <a:ext cx="1728788"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Établissement du CMI</a:t>
            </a:r>
          </a:p>
        </p:txBody>
      </p:sp>
      <p:cxnSp>
        <p:nvCxnSpPr>
          <p:cNvPr id="25" name="Connecteur droit avec flèche 24"/>
          <p:cNvCxnSpPr/>
          <p:nvPr/>
        </p:nvCxnSpPr>
        <p:spPr>
          <a:xfrm rot="10800000">
            <a:off x="3397890" y="4084636"/>
            <a:ext cx="8580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21" idx="3"/>
            <a:endCxn id="22" idx="1"/>
          </p:cNvCxnSpPr>
          <p:nvPr/>
        </p:nvCxnSpPr>
        <p:spPr>
          <a:xfrm>
            <a:off x="3397889" y="5104075"/>
            <a:ext cx="8580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5400000" flipH="1" flipV="1">
            <a:off x="5703147" y="4349095"/>
            <a:ext cx="1105955" cy="429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3238501" y="2142400"/>
            <a:ext cx="1143000" cy="1219200"/>
          </a:xfrm>
          <a:prstGeom prst="ellipse">
            <a:avLst/>
          </a:prstGeom>
          <a:ln w="12700" cap="flat" cmpd="sng" algn="ctr">
            <a:solidFill>
              <a:schemeClr val="bg1">
                <a:lumMod val="65000"/>
              </a:schemeClr>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12" name="Connecteur droit 11"/>
          <p:cNvCxnSpPr/>
          <p:nvPr/>
        </p:nvCxnSpPr>
        <p:spPr>
          <a:xfrm rot="5400000">
            <a:off x="3580606" y="1913006"/>
            <a:ext cx="457200" cy="1588"/>
          </a:xfrm>
          <a:prstGeom prst="line">
            <a:avLst/>
          </a:prstGeom>
          <a:ln w="3175" cap="flat" cmpd="sng" algn="ctr">
            <a:solidFill>
              <a:schemeClr val="tx2">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3238501" y="2294800"/>
            <a:ext cx="1143000" cy="830997"/>
          </a:xfrm>
          <a:prstGeom prst="rect">
            <a:avLst/>
          </a:prstGeom>
          <a:noFill/>
        </p:spPr>
        <p:txBody>
          <a:bodyPr wrap="square" rtlCol="0" anchor="ctr">
            <a:spAutoFit/>
          </a:bodyPr>
          <a:lstStyle/>
          <a:p>
            <a:pPr algn="ctr"/>
            <a:r>
              <a:rPr lang="fr-FR" sz="1200" dirty="0" smtClean="0">
                <a:solidFill>
                  <a:schemeClr val="bg1">
                    <a:lumMod val="65000"/>
                  </a:schemeClr>
                </a:solidFill>
              </a:rPr>
              <a:t>Patients atteints </a:t>
            </a:r>
            <a:br>
              <a:rPr lang="fr-FR" sz="1200" dirty="0" smtClean="0">
                <a:solidFill>
                  <a:schemeClr val="bg1">
                    <a:lumMod val="65000"/>
                  </a:schemeClr>
                </a:solidFill>
              </a:rPr>
            </a:br>
            <a:r>
              <a:rPr lang="fr-FR" sz="1200" dirty="0" smtClean="0">
                <a:solidFill>
                  <a:schemeClr val="bg1">
                    <a:lumMod val="65000"/>
                  </a:schemeClr>
                </a:solidFill>
              </a:rPr>
              <a:t>d’un cancer </a:t>
            </a:r>
            <a:br>
              <a:rPr lang="fr-FR" sz="1200" dirty="0" smtClean="0">
                <a:solidFill>
                  <a:schemeClr val="bg1">
                    <a:lumMod val="65000"/>
                  </a:schemeClr>
                </a:solidFill>
              </a:rPr>
            </a:br>
            <a:r>
              <a:rPr lang="fr-FR" sz="1200" dirty="0" smtClean="0">
                <a:solidFill>
                  <a:schemeClr val="bg1">
                    <a:lumMod val="65000"/>
                  </a:schemeClr>
                </a:solidFill>
              </a:rPr>
              <a:t>du poumon</a:t>
            </a:r>
            <a:endParaRPr lang="fr-FR" sz="1200" dirty="0">
              <a:solidFill>
                <a:schemeClr val="bg1">
                  <a:lumMod val="65000"/>
                </a:schemeClr>
              </a:solidFill>
            </a:endParaRPr>
          </a:p>
        </p:txBody>
      </p:sp>
      <p:cxnSp>
        <p:nvCxnSpPr>
          <p:cNvPr id="14" name="Connecteur droit 13"/>
          <p:cNvCxnSpPr>
            <a:endCxn id="16" idx="0"/>
          </p:cNvCxnSpPr>
          <p:nvPr/>
        </p:nvCxnSpPr>
        <p:spPr>
          <a:xfrm rot="16200000" flipH="1">
            <a:off x="3543300" y="3628299"/>
            <a:ext cx="533400" cy="1"/>
          </a:xfrm>
          <a:prstGeom prst="line">
            <a:avLst/>
          </a:prstGeom>
          <a:ln w="3175" cap="flat" cmpd="sng" algn="ctr">
            <a:solidFill>
              <a:schemeClr val="tx2">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3314701" y="3902203"/>
            <a:ext cx="952499" cy="983397"/>
          </a:xfrm>
          <a:prstGeom prst="ellipse">
            <a:avLst/>
          </a:prstGeom>
          <a:ln w="12700" cap="flat" cmpd="sng" algn="ctr">
            <a:solidFill>
              <a:schemeClr val="tx1"/>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6" name="ZoneTexte 15"/>
          <p:cNvSpPr txBox="1"/>
          <p:nvPr/>
        </p:nvSpPr>
        <p:spPr>
          <a:xfrm>
            <a:off x="3238501" y="3895000"/>
            <a:ext cx="1143000" cy="830997"/>
          </a:xfrm>
          <a:prstGeom prst="rect">
            <a:avLst/>
          </a:prstGeom>
          <a:noFill/>
        </p:spPr>
        <p:txBody>
          <a:bodyPr wrap="square" rtlCol="0" anchor="ctr">
            <a:spAutoFit/>
          </a:bodyPr>
          <a:lstStyle/>
          <a:p>
            <a:pPr algn="ctr"/>
            <a:r>
              <a:rPr lang="fr-FR" sz="1200" dirty="0" smtClean="0"/>
              <a:t>Patients éligibles </a:t>
            </a:r>
            <a:br>
              <a:rPr lang="fr-FR" sz="1200" dirty="0" smtClean="0"/>
            </a:br>
            <a:r>
              <a:rPr lang="fr-FR" sz="1200" dirty="0" smtClean="0"/>
              <a:t>au droit </a:t>
            </a:r>
            <a:br>
              <a:rPr lang="fr-FR" sz="1200" dirty="0" smtClean="0"/>
            </a:br>
            <a:r>
              <a:rPr lang="fr-FR" sz="1200" dirty="0" smtClean="0"/>
              <a:t>à réparation</a:t>
            </a:r>
            <a:endParaRPr lang="fr-FR" sz="1200" dirty="0"/>
          </a:p>
        </p:txBody>
      </p:sp>
      <p:cxnSp>
        <p:nvCxnSpPr>
          <p:cNvPr id="17" name="Connecteur droit 16"/>
          <p:cNvCxnSpPr/>
          <p:nvPr/>
        </p:nvCxnSpPr>
        <p:spPr>
          <a:xfrm rot="5400000">
            <a:off x="3582195" y="5113406"/>
            <a:ext cx="457200" cy="1588"/>
          </a:xfrm>
          <a:prstGeom prst="line">
            <a:avLst/>
          </a:prstGeom>
          <a:ln w="3175" cap="flat" cmpd="sng" algn="ctr">
            <a:solidFill>
              <a:schemeClr val="tx2">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124201" y="1228000"/>
            <a:ext cx="1371600" cy="461665"/>
          </a:xfrm>
          <a:prstGeom prst="rect">
            <a:avLst/>
          </a:prstGeom>
          <a:noFill/>
        </p:spPr>
        <p:txBody>
          <a:bodyPr wrap="square" rtlCol="0">
            <a:spAutoFit/>
          </a:bodyPr>
          <a:lstStyle/>
          <a:p>
            <a:pPr algn="ctr"/>
            <a:r>
              <a:rPr lang="fr-FR" sz="1200" i="1" dirty="0" smtClean="0"/>
              <a:t>Evénement sentinelle</a:t>
            </a:r>
            <a:endParaRPr lang="fr-FR" sz="1200" i="1" dirty="0"/>
          </a:p>
        </p:txBody>
      </p:sp>
      <p:cxnSp>
        <p:nvCxnSpPr>
          <p:cNvPr id="19" name="Connecteur droit avec flèche 18"/>
          <p:cNvCxnSpPr>
            <a:stCxn id="11" idx="2"/>
            <a:endCxn id="20" idx="1"/>
          </p:cNvCxnSpPr>
          <p:nvPr/>
        </p:nvCxnSpPr>
        <p:spPr>
          <a:xfrm rot="10800000">
            <a:off x="1828801" y="2749768"/>
            <a:ext cx="1409701" cy="2232"/>
          </a:xfrm>
          <a:prstGeom prst="straightConnector1">
            <a:avLst/>
          </a:prstGeom>
          <a:ln>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28800" y="2518935"/>
            <a:ext cx="1371600" cy="461665"/>
          </a:xfrm>
          <a:prstGeom prst="rect">
            <a:avLst/>
          </a:prstGeom>
          <a:noFill/>
        </p:spPr>
        <p:txBody>
          <a:bodyPr wrap="square" rtlCol="0">
            <a:spAutoFit/>
          </a:bodyPr>
          <a:lstStyle/>
          <a:p>
            <a:pPr algn="ctr"/>
            <a:r>
              <a:rPr lang="fr-FR" sz="1200" dirty="0" smtClean="0">
                <a:solidFill>
                  <a:srgbClr val="A6A6A6"/>
                </a:solidFill>
              </a:rPr>
              <a:t>Enquête rétrospective</a:t>
            </a:r>
            <a:endParaRPr lang="fr-FR" sz="1200" dirty="0">
              <a:solidFill>
                <a:srgbClr val="A6A6A6"/>
              </a:solidFill>
            </a:endParaRPr>
          </a:p>
        </p:txBody>
      </p:sp>
      <p:cxnSp>
        <p:nvCxnSpPr>
          <p:cNvPr id="21" name="Connecteur droit avec flèche 20"/>
          <p:cNvCxnSpPr/>
          <p:nvPr/>
        </p:nvCxnSpPr>
        <p:spPr>
          <a:xfrm>
            <a:off x="4267200" y="4383822"/>
            <a:ext cx="1371600"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267200" y="4123600"/>
            <a:ext cx="1371600" cy="461665"/>
          </a:xfrm>
          <a:prstGeom prst="rect">
            <a:avLst/>
          </a:prstGeom>
          <a:noFill/>
        </p:spPr>
        <p:txBody>
          <a:bodyPr wrap="square" rtlCol="0">
            <a:spAutoFit/>
          </a:bodyPr>
          <a:lstStyle/>
          <a:p>
            <a:pPr algn="ctr"/>
            <a:r>
              <a:rPr lang="fr-FR" sz="1200" dirty="0" smtClean="0"/>
              <a:t>Enquête prospective</a:t>
            </a:r>
            <a:endParaRPr lang="fr-FR" sz="1200" dirty="0"/>
          </a:p>
        </p:txBody>
      </p:sp>
      <p:sp>
        <p:nvSpPr>
          <p:cNvPr id="23" name="ZoneTexte 22"/>
          <p:cNvSpPr txBox="1"/>
          <p:nvPr/>
        </p:nvSpPr>
        <p:spPr>
          <a:xfrm>
            <a:off x="304801" y="1725919"/>
            <a:ext cx="1371599" cy="2092881"/>
          </a:xfrm>
          <a:prstGeom prst="rect">
            <a:avLst/>
          </a:prstGeom>
          <a:noFill/>
        </p:spPr>
        <p:txBody>
          <a:bodyPr wrap="square" rtlCol="0">
            <a:spAutoFit/>
          </a:bodyPr>
          <a:lstStyle/>
          <a:p>
            <a:pPr marL="88900" indent="-88900">
              <a:spcAft>
                <a:spcPts val="1200"/>
              </a:spcAft>
              <a:buFontTx/>
              <a:buChar char="-"/>
            </a:pPr>
            <a:r>
              <a:rPr lang="fr-FR" sz="1000" dirty="0" smtClean="0">
                <a:solidFill>
                  <a:srgbClr val="A6A6A6"/>
                </a:solidFill>
              </a:rPr>
              <a:t> Entretien </a:t>
            </a:r>
            <a:br>
              <a:rPr lang="fr-FR" sz="1000" dirty="0" smtClean="0">
                <a:solidFill>
                  <a:srgbClr val="A6A6A6"/>
                </a:solidFill>
              </a:rPr>
            </a:br>
            <a:r>
              <a:rPr lang="fr-FR" sz="1000" dirty="0" smtClean="0">
                <a:solidFill>
                  <a:srgbClr val="A6A6A6"/>
                </a:solidFill>
              </a:rPr>
              <a:t>de reconstitution </a:t>
            </a:r>
            <a:br>
              <a:rPr lang="fr-FR" sz="1000" dirty="0" smtClean="0">
                <a:solidFill>
                  <a:srgbClr val="A6A6A6"/>
                </a:solidFill>
              </a:rPr>
            </a:br>
            <a:r>
              <a:rPr lang="fr-FR" sz="1000" dirty="0" smtClean="0">
                <a:solidFill>
                  <a:srgbClr val="A6A6A6"/>
                </a:solidFill>
              </a:rPr>
              <a:t>du parcours professionnel</a:t>
            </a:r>
          </a:p>
          <a:p>
            <a:pPr marL="88900" indent="-88900">
              <a:spcAft>
                <a:spcPts val="1200"/>
              </a:spcAft>
              <a:buFontTx/>
              <a:buChar char="-"/>
            </a:pPr>
            <a:r>
              <a:rPr lang="fr-FR" sz="1000" dirty="0" smtClean="0">
                <a:solidFill>
                  <a:srgbClr val="A6A6A6"/>
                </a:solidFill>
              </a:rPr>
              <a:t> Expertise </a:t>
            </a:r>
            <a:br>
              <a:rPr lang="fr-FR" sz="1000" dirty="0" smtClean="0">
                <a:solidFill>
                  <a:srgbClr val="A6A6A6"/>
                </a:solidFill>
              </a:rPr>
            </a:br>
            <a:r>
              <a:rPr lang="fr-FR" sz="1000" dirty="0" smtClean="0">
                <a:solidFill>
                  <a:srgbClr val="A6A6A6"/>
                </a:solidFill>
              </a:rPr>
              <a:t>du parcours</a:t>
            </a:r>
          </a:p>
          <a:p>
            <a:pPr marL="88900" indent="-88900">
              <a:spcAft>
                <a:spcPts val="1200"/>
              </a:spcAft>
              <a:buFontTx/>
              <a:buChar char="-"/>
            </a:pPr>
            <a:r>
              <a:rPr lang="fr-FR" sz="1000" dirty="0" smtClean="0">
                <a:solidFill>
                  <a:srgbClr val="A6A6A6"/>
                </a:solidFill>
              </a:rPr>
              <a:t> Identification  </a:t>
            </a:r>
            <a:br>
              <a:rPr lang="fr-FR" sz="1000" dirty="0" smtClean="0">
                <a:solidFill>
                  <a:srgbClr val="A6A6A6"/>
                </a:solidFill>
              </a:rPr>
            </a:br>
            <a:r>
              <a:rPr lang="fr-FR" sz="1000" dirty="0" smtClean="0">
                <a:solidFill>
                  <a:srgbClr val="A6A6A6"/>
                </a:solidFill>
              </a:rPr>
              <a:t>(ou non) </a:t>
            </a:r>
            <a:br>
              <a:rPr lang="fr-FR" sz="1000" dirty="0" smtClean="0">
                <a:solidFill>
                  <a:srgbClr val="A6A6A6"/>
                </a:solidFill>
              </a:rPr>
            </a:br>
            <a:r>
              <a:rPr lang="fr-FR" sz="1000" dirty="0" smtClean="0">
                <a:solidFill>
                  <a:srgbClr val="A6A6A6"/>
                </a:solidFill>
              </a:rPr>
              <a:t>de cancérogènes présents dans l’activité de travail</a:t>
            </a:r>
            <a:endParaRPr lang="fr-FR" sz="1000" dirty="0">
              <a:solidFill>
                <a:srgbClr val="A6A6A6"/>
              </a:solidFill>
            </a:endParaRPr>
          </a:p>
        </p:txBody>
      </p:sp>
      <p:sp>
        <p:nvSpPr>
          <p:cNvPr id="24" name="Accolade fermante 23"/>
          <p:cNvSpPr/>
          <p:nvPr/>
        </p:nvSpPr>
        <p:spPr>
          <a:xfrm>
            <a:off x="1600200" y="1725919"/>
            <a:ext cx="152400" cy="2092881"/>
          </a:xfrm>
          <a:prstGeom prst="rightBrace">
            <a:avLst/>
          </a:prstGeom>
          <a:ln w="6350" cap="flat" cmpd="sng" algn="ctr">
            <a:solidFill>
              <a:schemeClr val="bg1">
                <a:lumMod val="65000"/>
              </a:schemeClr>
            </a:solidFill>
            <a:prstDash val="solid"/>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cxnSp>
        <p:nvCxnSpPr>
          <p:cNvPr id="25" name="Connecteur en angle 24"/>
          <p:cNvCxnSpPr/>
          <p:nvPr/>
        </p:nvCxnSpPr>
        <p:spPr>
          <a:xfrm>
            <a:off x="1143000" y="3895000"/>
            <a:ext cx="2171701" cy="490410"/>
          </a:xfrm>
          <a:prstGeom prst="bentConnector3">
            <a:avLst>
              <a:gd name="adj1" fmla="val 292"/>
            </a:avLst>
          </a:prstGeom>
          <a:ln w="12700" cap="flat" cmpd="sng" algn="ctr">
            <a:solidFill>
              <a:schemeClr val="tx1"/>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638800" y="4047400"/>
            <a:ext cx="1447800" cy="646331"/>
          </a:xfrm>
          <a:prstGeom prst="rect">
            <a:avLst/>
          </a:prstGeom>
          <a:noFill/>
          <a:ln w="12700">
            <a:solidFill>
              <a:srgbClr val="10253F"/>
            </a:solidFill>
          </a:ln>
        </p:spPr>
        <p:txBody>
          <a:bodyPr wrap="square" rtlCol="0" anchor="ctr">
            <a:spAutoFit/>
          </a:bodyPr>
          <a:lstStyle/>
          <a:p>
            <a:pPr algn="ctr"/>
            <a:r>
              <a:rPr lang="fr-FR" sz="1200" dirty="0" smtClean="0"/>
              <a:t>Accompagnement et soutien</a:t>
            </a:r>
            <a:br>
              <a:rPr lang="fr-FR" sz="1200" dirty="0" smtClean="0"/>
            </a:br>
            <a:r>
              <a:rPr lang="fr-FR" sz="1200" dirty="0" smtClean="0"/>
              <a:t> à l’accès au droit</a:t>
            </a:r>
            <a:endParaRPr lang="fr-FR" sz="1200" dirty="0"/>
          </a:p>
        </p:txBody>
      </p:sp>
      <p:sp>
        <p:nvSpPr>
          <p:cNvPr id="27" name="ZoneTexte 26"/>
          <p:cNvSpPr txBox="1"/>
          <p:nvPr/>
        </p:nvSpPr>
        <p:spPr>
          <a:xfrm>
            <a:off x="6324600" y="2955537"/>
            <a:ext cx="2514600" cy="1015663"/>
          </a:xfrm>
          <a:prstGeom prst="rect">
            <a:avLst/>
          </a:prstGeom>
          <a:noFill/>
        </p:spPr>
        <p:txBody>
          <a:bodyPr wrap="square" rtlCol="0">
            <a:spAutoFit/>
          </a:bodyPr>
          <a:lstStyle/>
          <a:p>
            <a:pPr>
              <a:spcAft>
                <a:spcPts val="1200"/>
              </a:spcAft>
            </a:pPr>
            <a:r>
              <a:rPr lang="fr-FR" sz="1200" dirty="0">
                <a:solidFill>
                  <a:srgbClr val="000000"/>
                </a:solidFill>
              </a:rPr>
              <a:t>F</a:t>
            </a:r>
            <a:r>
              <a:rPr lang="fr-FR" sz="1200" dirty="0" smtClean="0">
                <a:solidFill>
                  <a:srgbClr val="000000"/>
                </a:solidFill>
              </a:rPr>
              <a:t>avorise le recours au droit, </a:t>
            </a:r>
            <a:br>
              <a:rPr lang="fr-FR" sz="1200" dirty="0" smtClean="0">
                <a:solidFill>
                  <a:srgbClr val="000000"/>
                </a:solidFill>
              </a:rPr>
            </a:br>
            <a:r>
              <a:rPr lang="fr-FR" sz="1200" dirty="0" smtClean="0">
                <a:solidFill>
                  <a:srgbClr val="000000"/>
                </a:solidFill>
              </a:rPr>
              <a:t>la reconnaissance </a:t>
            </a:r>
            <a:br>
              <a:rPr lang="fr-FR" sz="1200" dirty="0" smtClean="0">
                <a:solidFill>
                  <a:srgbClr val="000000"/>
                </a:solidFill>
              </a:rPr>
            </a:br>
            <a:r>
              <a:rPr lang="fr-FR" sz="1200" dirty="0" smtClean="0">
                <a:solidFill>
                  <a:srgbClr val="000000"/>
                </a:solidFill>
              </a:rPr>
              <a:t>du risque cancérogène, l’indemnisation en maladie professionnelle, la prévention</a:t>
            </a:r>
          </a:p>
        </p:txBody>
      </p:sp>
      <p:sp>
        <p:nvSpPr>
          <p:cNvPr id="28" name="ZoneTexte 27"/>
          <p:cNvSpPr txBox="1"/>
          <p:nvPr/>
        </p:nvSpPr>
        <p:spPr>
          <a:xfrm>
            <a:off x="6324600" y="4725997"/>
            <a:ext cx="2514600" cy="1938992"/>
          </a:xfrm>
          <a:prstGeom prst="rect">
            <a:avLst/>
          </a:prstGeom>
          <a:noFill/>
        </p:spPr>
        <p:txBody>
          <a:bodyPr wrap="square" rtlCol="0">
            <a:spAutoFit/>
          </a:bodyPr>
          <a:lstStyle/>
          <a:p>
            <a:pPr>
              <a:spcAft>
                <a:spcPts val="1200"/>
              </a:spcAft>
            </a:pPr>
            <a:r>
              <a:rPr lang="fr-FR" sz="1200" dirty="0" smtClean="0"/>
              <a:t>Permet de saisir </a:t>
            </a:r>
            <a:r>
              <a:rPr lang="fr-FR" sz="1200" dirty="0"/>
              <a:t>les </a:t>
            </a:r>
            <a:r>
              <a:rPr lang="fr-FR" sz="1200" dirty="0" smtClean="0"/>
              <a:t>perceptions, </a:t>
            </a:r>
            <a:br>
              <a:rPr lang="fr-FR" sz="1200" dirty="0" smtClean="0"/>
            </a:br>
            <a:r>
              <a:rPr lang="fr-FR" sz="1200" dirty="0" smtClean="0"/>
              <a:t>les pratiques et usages du </a:t>
            </a:r>
            <a:r>
              <a:rPr lang="fr-FR" sz="1200" dirty="0"/>
              <a:t>droit</a:t>
            </a:r>
            <a:r>
              <a:rPr lang="fr-FR" sz="1200" dirty="0" smtClean="0"/>
              <a:t>,</a:t>
            </a:r>
            <a:br>
              <a:rPr lang="fr-FR" sz="1200" dirty="0" smtClean="0"/>
            </a:br>
            <a:r>
              <a:rPr lang="fr-FR" sz="1200" i="1" dirty="0" smtClean="0"/>
              <a:t>en </a:t>
            </a:r>
            <a:r>
              <a:rPr lang="fr-FR" sz="1200" i="1" dirty="0"/>
              <a:t>situation</a:t>
            </a:r>
            <a:r>
              <a:rPr lang="fr-FR" sz="1200" dirty="0"/>
              <a:t>, les formes de reconversion au fil du temps, d’identifier la palette des acteurs concernés, les logiques sociales en présence et la nature des différents obstacles rencontrés (structurels, légaux, organisationnels, économiques, culturels…)</a:t>
            </a:r>
            <a:r>
              <a:rPr lang="fr-FR" sz="1200" dirty="0" smtClean="0"/>
              <a:t> </a:t>
            </a:r>
            <a:endParaRPr lang="fr-FR" sz="1200" dirty="0" smtClean="0">
              <a:solidFill>
                <a:srgbClr val="000000"/>
              </a:solidFill>
            </a:endParaRPr>
          </a:p>
        </p:txBody>
      </p:sp>
      <p:sp>
        <p:nvSpPr>
          <p:cNvPr id="29" name="ZoneTexte 28"/>
          <p:cNvSpPr txBox="1"/>
          <p:nvPr/>
        </p:nvSpPr>
        <p:spPr>
          <a:xfrm rot="16200000">
            <a:off x="5829299" y="3311614"/>
            <a:ext cx="609602" cy="252377"/>
          </a:xfrm>
          <a:prstGeom prst="rect">
            <a:avLst/>
          </a:prstGeom>
          <a:solidFill>
            <a:schemeClr val="tx1">
              <a:alpha val="54000"/>
            </a:schemeClr>
          </a:solidFill>
          <a:ln>
            <a:solidFill>
              <a:schemeClr val="tx1"/>
            </a:solidFill>
          </a:ln>
        </p:spPr>
        <p:txBody>
          <a:bodyPr wrap="square" rtlCol="0" anchor="ctr">
            <a:spAutoFit/>
          </a:bodyPr>
          <a:lstStyle/>
          <a:p>
            <a:pPr algn="ctr"/>
            <a:r>
              <a:rPr lang="fr-FR" sz="1300" b="1" cap="small" dirty="0" smtClean="0">
                <a:solidFill>
                  <a:schemeClr val="bg1"/>
                </a:solidFill>
              </a:rPr>
              <a:t>action</a:t>
            </a:r>
            <a:endParaRPr lang="fr-FR" sz="1300" b="1" cap="small" dirty="0">
              <a:solidFill>
                <a:schemeClr val="bg1"/>
              </a:solidFill>
            </a:endParaRPr>
          </a:p>
        </p:txBody>
      </p:sp>
      <p:sp>
        <p:nvSpPr>
          <p:cNvPr id="30" name="ZoneTexte 29"/>
          <p:cNvSpPr txBox="1"/>
          <p:nvPr/>
        </p:nvSpPr>
        <p:spPr>
          <a:xfrm rot="16200000">
            <a:off x="5638800" y="5483312"/>
            <a:ext cx="990600" cy="252377"/>
          </a:xfrm>
          <a:prstGeom prst="rect">
            <a:avLst/>
          </a:prstGeom>
          <a:solidFill>
            <a:srgbClr val="000000">
              <a:alpha val="54000"/>
            </a:srgbClr>
          </a:solidFill>
          <a:ln>
            <a:solidFill>
              <a:srgbClr val="000000"/>
            </a:solidFill>
          </a:ln>
        </p:spPr>
        <p:txBody>
          <a:bodyPr wrap="square" rtlCol="0" anchor="ctr">
            <a:spAutoFit/>
          </a:bodyPr>
          <a:lstStyle/>
          <a:p>
            <a:pPr algn="ctr"/>
            <a:r>
              <a:rPr lang="fr-FR" sz="1300" b="1" cap="small" dirty="0" smtClean="0">
                <a:solidFill>
                  <a:schemeClr val="bg1"/>
                </a:solidFill>
              </a:rPr>
              <a:t>recherche</a:t>
            </a:r>
            <a:endParaRPr lang="fr-FR" sz="1300" b="1" cap="small" dirty="0">
              <a:solidFill>
                <a:schemeClr val="bg1"/>
              </a:solidFill>
            </a:endParaRPr>
          </a:p>
        </p:txBody>
      </p:sp>
      <p:sp>
        <p:nvSpPr>
          <p:cNvPr id="31" name="Titre 1"/>
          <p:cNvSpPr>
            <a:spLocks noGrp="1"/>
          </p:cNvSpPr>
          <p:nvPr>
            <p:ph type="title"/>
          </p:nvPr>
        </p:nvSpPr>
        <p:spPr>
          <a:xfrm>
            <a:off x="457200" y="274638"/>
            <a:ext cx="8229600" cy="572362"/>
          </a:xfrm>
        </p:spPr>
        <p:txBody>
          <a:bodyPr>
            <a:noAutofit/>
          </a:bodyPr>
          <a:lstStyle/>
          <a:p>
            <a:r>
              <a:rPr lang="fr-FR" sz="2800" i="1" dirty="0" smtClean="0"/>
              <a:t>Un dispositif d’intervention </a:t>
            </a:r>
            <a:br>
              <a:rPr lang="fr-FR" sz="2800" i="1" dirty="0" smtClean="0"/>
            </a:br>
            <a:r>
              <a:rPr lang="fr-FR" sz="2800" i="1" dirty="0" smtClean="0"/>
              <a:t>pour produire de la connaissance</a:t>
            </a:r>
            <a:endParaRPr lang="fr-F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6" grpId="0"/>
      <p:bldP spid="18" grpId="0"/>
      <p:bldP spid="20" grpId="0"/>
      <p:bldP spid="22" grpId="0"/>
      <p:bldP spid="23" grpId="0"/>
      <p:bldP spid="24" grpId="0" animBg="1"/>
      <p:bldP spid="26" grpId="0" animBg="1"/>
      <p:bldP spid="27" grpId="0"/>
      <p:bldP spid="28"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Population d’enquête</a:t>
            </a:r>
            <a:endParaRPr lang="fr-FR" sz="4000" dirty="0"/>
          </a:p>
        </p:txBody>
      </p:sp>
      <p:sp>
        <p:nvSpPr>
          <p:cNvPr id="3" name="Espace réservé du contenu 2"/>
          <p:cNvSpPr>
            <a:spLocks noGrp="1"/>
          </p:cNvSpPr>
          <p:nvPr>
            <p:ph idx="1"/>
          </p:nvPr>
        </p:nvSpPr>
        <p:spPr/>
        <p:txBody>
          <a:bodyPr>
            <a:noAutofit/>
          </a:bodyPr>
          <a:lstStyle/>
          <a:p>
            <a:pPr marL="454025" lvl="1" indent="-360363">
              <a:spcAft>
                <a:spcPts val="1000"/>
              </a:spcAft>
              <a:buFont typeface="Arial"/>
              <a:buChar char="•"/>
            </a:pPr>
            <a:r>
              <a:rPr lang="fr-FR" dirty="0" smtClean="0"/>
              <a:t>Près de 1 400 parcours professionnels reconstitués</a:t>
            </a:r>
          </a:p>
          <a:p>
            <a:pPr marL="454025" lvl="1" indent="-360363">
              <a:spcAft>
                <a:spcPts val="1000"/>
              </a:spcAft>
              <a:buFont typeface="Arial"/>
              <a:buChar char="•"/>
            </a:pPr>
            <a:r>
              <a:rPr lang="fr-FR" dirty="0" smtClean="0"/>
              <a:t>Une majorité d’hommes</a:t>
            </a:r>
          </a:p>
          <a:p>
            <a:pPr marL="454025" lvl="1" indent="-360363">
              <a:spcAft>
                <a:spcPts val="1000"/>
              </a:spcAft>
              <a:buFont typeface="Arial"/>
              <a:buChar char="•"/>
            </a:pPr>
            <a:r>
              <a:rPr lang="fr-FR" dirty="0" smtClean="0"/>
              <a:t>Ouvriers et employés à 80 %</a:t>
            </a:r>
          </a:p>
          <a:p>
            <a:pPr marL="454025" lvl="1" indent="-360363">
              <a:spcAft>
                <a:spcPts val="1000"/>
              </a:spcAft>
              <a:buFont typeface="Arial"/>
              <a:buChar char="•"/>
            </a:pPr>
            <a:r>
              <a:rPr lang="fr-FR" dirty="0" smtClean="0"/>
              <a:t>30% encore en activité au moment du diagnostic</a:t>
            </a:r>
          </a:p>
          <a:p>
            <a:pPr marL="454025" lvl="1" indent="-360363">
              <a:spcAft>
                <a:spcPts val="1000"/>
              </a:spcAft>
              <a:buFont typeface="Arial"/>
              <a:buChar char="•"/>
            </a:pPr>
            <a:r>
              <a:rPr lang="fr-FR" dirty="0" smtClean="0"/>
              <a:t>Une moyenne de 5 emplois par patient (jusqu’à 49)</a:t>
            </a:r>
          </a:p>
        </p:txBody>
      </p:sp>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Le cancer professionnel </a:t>
            </a:r>
            <a:br>
              <a:rPr lang="fr-FR" sz="4000" dirty="0" smtClean="0"/>
            </a:br>
            <a:r>
              <a:rPr lang="fr-FR" sz="4000" dirty="0" smtClean="0"/>
              <a:t>comme impensé</a:t>
            </a:r>
            <a:endParaRPr lang="fr-FR" sz="4000" dirty="0"/>
          </a:p>
        </p:txBody>
      </p:sp>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
        <p:nvSpPr>
          <p:cNvPr id="8" name="Espace réservé du contenu 2"/>
          <p:cNvSpPr>
            <a:spLocks noGrp="1"/>
          </p:cNvSpPr>
          <p:nvPr>
            <p:ph idx="1"/>
          </p:nvPr>
        </p:nvSpPr>
        <p:spPr>
          <a:xfrm>
            <a:off x="457200" y="2273587"/>
            <a:ext cx="8229600" cy="3852576"/>
          </a:xfrm>
        </p:spPr>
        <p:txBody>
          <a:bodyPr>
            <a:noAutofit/>
          </a:bodyPr>
          <a:lstStyle/>
          <a:p>
            <a:pPr marL="454025" lvl="1" indent="-360363">
              <a:spcAft>
                <a:spcPts val="1000"/>
              </a:spcAft>
              <a:buFont typeface="Arial"/>
              <a:buChar char="•"/>
            </a:pPr>
            <a:r>
              <a:rPr lang="fr-FR" dirty="0" smtClean="0"/>
              <a:t>Une maladie à distance du travail</a:t>
            </a:r>
          </a:p>
          <a:p>
            <a:pPr marL="454025" lvl="1" indent="-360363">
              <a:spcAft>
                <a:spcPts val="1000"/>
              </a:spcAft>
              <a:buFont typeface="Arial"/>
              <a:buChar char="•"/>
            </a:pPr>
            <a:r>
              <a:rPr lang="fr-FR" dirty="0" smtClean="0"/>
              <a:t>Des effets différés et aléatoires</a:t>
            </a:r>
          </a:p>
          <a:p>
            <a:pPr marL="454025" lvl="1" indent="-360363">
              <a:spcAft>
                <a:spcPts val="1000"/>
              </a:spcAft>
              <a:buFont typeface="Arial"/>
              <a:buChar char="•"/>
            </a:pPr>
            <a:r>
              <a:rPr lang="fr-FR" dirty="0" smtClean="0"/>
              <a:t>Une absence de signature spécifique</a:t>
            </a:r>
          </a:p>
          <a:p>
            <a:pPr marL="454025" lvl="1" indent="-360363">
              <a:spcAft>
                <a:spcPts val="1000"/>
              </a:spcAft>
              <a:buFont typeface="Arial"/>
              <a:buChar char="•"/>
            </a:pPr>
            <a:r>
              <a:rPr lang="fr-FR" dirty="0" smtClean="0"/>
              <a:t>Des représentations sociales dominantes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pic>
        <p:nvPicPr>
          <p:cNvPr id="7" name="Image 6"/>
          <p:cNvPicPr>
            <a:picLocks noChangeAspect="1"/>
          </p:cNvPicPr>
          <p:nvPr/>
        </p:nvPicPr>
        <p:blipFill>
          <a:blip r:embed="rId2"/>
          <a:stretch>
            <a:fillRect/>
          </a:stretch>
        </p:blipFill>
        <p:spPr>
          <a:xfrm>
            <a:off x="3408661" y="2712624"/>
            <a:ext cx="5322315" cy="3636151"/>
          </a:xfrm>
          <a:prstGeom prst="rect">
            <a:avLst/>
          </a:prstGeom>
        </p:spPr>
      </p:pic>
      <p:pic>
        <p:nvPicPr>
          <p:cNvPr id="8" name="Image 7" descr="general.jpg"/>
          <p:cNvPicPr>
            <a:picLocks noChangeAspect="1"/>
          </p:cNvPicPr>
          <p:nvPr/>
        </p:nvPicPr>
        <p:blipFill>
          <a:blip r:embed="rId3"/>
          <a:stretch>
            <a:fillRect/>
          </a:stretch>
        </p:blipFill>
        <p:spPr>
          <a:xfrm>
            <a:off x="527528" y="326892"/>
            <a:ext cx="6731001" cy="3009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936229"/>
          </a:xfrm>
        </p:spPr>
        <p:txBody>
          <a:bodyPr>
            <a:noAutofit/>
          </a:bodyPr>
          <a:lstStyle/>
          <a:p>
            <a:r>
              <a:rPr lang="fr-FR" sz="4000" dirty="0" smtClean="0"/>
              <a:t>Des salariés dans l’ignorance </a:t>
            </a:r>
            <a:br>
              <a:rPr lang="fr-FR" sz="4000" dirty="0" smtClean="0"/>
            </a:br>
            <a:r>
              <a:rPr lang="fr-FR" sz="4000" dirty="0" smtClean="0"/>
              <a:t>du caractère cancérogène </a:t>
            </a:r>
            <a:br>
              <a:rPr lang="fr-FR" sz="4000" dirty="0" smtClean="0"/>
            </a:br>
            <a:r>
              <a:rPr lang="fr-FR" sz="4000" dirty="0" smtClean="0"/>
              <a:t>de leurs expositions s</a:t>
            </a:r>
            <a:endParaRPr lang="fr-FR" sz="4000" dirty="0"/>
          </a:p>
        </p:txBody>
      </p:sp>
      <p:sp>
        <p:nvSpPr>
          <p:cNvPr id="3" name="Espace réservé du contenu 2"/>
          <p:cNvSpPr>
            <a:spLocks noGrp="1"/>
          </p:cNvSpPr>
          <p:nvPr>
            <p:ph idx="1"/>
          </p:nvPr>
        </p:nvSpPr>
        <p:spPr>
          <a:xfrm>
            <a:off x="457200" y="2461745"/>
            <a:ext cx="8229600" cy="3664417"/>
          </a:xfrm>
        </p:spPr>
        <p:txBody>
          <a:bodyPr>
            <a:normAutofit/>
          </a:bodyPr>
          <a:lstStyle/>
          <a:p>
            <a:pPr lvl="0">
              <a:spcAft>
                <a:spcPts val="1000"/>
              </a:spcAft>
            </a:pPr>
            <a:r>
              <a:rPr lang="fr-FR" sz="2800" dirty="0" smtClean="0"/>
              <a:t>Qu’est-ce que « savoir » ? La notion de </a:t>
            </a:r>
            <a:r>
              <a:rPr lang="fr-FR" sz="2800" i="1" dirty="0" smtClean="0"/>
              <a:t>régime </a:t>
            </a:r>
            <a:br>
              <a:rPr lang="fr-FR" sz="2800" i="1" dirty="0" smtClean="0"/>
            </a:br>
            <a:r>
              <a:rPr lang="fr-FR" sz="2800" i="1" dirty="0" smtClean="0"/>
              <a:t>de perceptibilité</a:t>
            </a:r>
            <a:r>
              <a:rPr lang="fr-FR" sz="2800" dirty="0" smtClean="0"/>
              <a:t> (Michelle Murphy)</a:t>
            </a:r>
          </a:p>
          <a:p>
            <a:pPr lvl="0">
              <a:spcAft>
                <a:spcPts val="1000"/>
              </a:spcAft>
            </a:pPr>
            <a:r>
              <a:rPr lang="fr-FR" sz="2800" dirty="0" smtClean="0"/>
              <a:t>L’amiante: une ignorance qui se prolonge</a:t>
            </a:r>
          </a:p>
          <a:p>
            <a:pPr lvl="0">
              <a:spcAft>
                <a:spcPts val="1000"/>
              </a:spcAft>
            </a:pPr>
            <a:r>
              <a:rPr lang="fr-FR" sz="2800" dirty="0" smtClean="0"/>
              <a:t>Etude sur les plombiers chauffagistes (INRS 2014)</a:t>
            </a:r>
          </a:p>
          <a:p>
            <a:pPr lvl="0">
              <a:spcAft>
                <a:spcPts val="1000"/>
              </a:spcAft>
            </a:pPr>
            <a:r>
              <a:rPr lang="fr-FR" sz="2800" dirty="0" smtClean="0"/>
              <a:t>META : de l’usage « contrôlé » de l’amiante</a:t>
            </a:r>
            <a:br>
              <a:rPr lang="fr-FR" sz="2800" dirty="0" smtClean="0"/>
            </a:br>
            <a:r>
              <a:rPr lang="fr-FR" sz="2800" dirty="0" smtClean="0"/>
              <a:t>aux contours flous de la contamination</a:t>
            </a:r>
            <a:endParaRPr lang="fr-FR" sz="2800" dirty="0"/>
          </a:p>
        </p:txBody>
      </p:sp>
      <p:sp>
        <p:nvSpPr>
          <p:cNvPr id="4" name="ZoneTexte 3"/>
          <p:cNvSpPr txBox="1"/>
          <p:nvPr/>
        </p:nvSpPr>
        <p:spPr>
          <a:xfrm>
            <a:off x="1270000" y="6348775"/>
            <a:ext cx="6332482" cy="307777"/>
          </a:xfrm>
          <a:prstGeom prst="rect">
            <a:avLst/>
          </a:prstGeom>
          <a:noFill/>
        </p:spPr>
        <p:txBody>
          <a:bodyPr wrap="square" rtlCol="0">
            <a:spAutoFit/>
          </a:bodyPr>
          <a:lstStyle/>
          <a:p>
            <a:pPr algn="ctr"/>
            <a:r>
              <a:rPr lang="fr-FR" sz="1400" dirty="0" smtClean="0"/>
              <a:t>Journée de la SSTPC </a:t>
            </a:r>
            <a:r>
              <a:rPr lang="fr-FR" sz="1400" dirty="0"/>
              <a:t>s</a:t>
            </a:r>
            <a:r>
              <a:rPr lang="fr-FR" sz="1400" dirty="0" smtClean="0"/>
              <a:t>ur les risques cancérogènes – Vouillé – 9 octobre 2018</a:t>
            </a:r>
            <a:endParaRPr lang="fr-F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TotalTime>
  <Words>361</Words>
  <Application>Microsoft Office PowerPoint</Application>
  <PresentationFormat>Affichage à l'écran (4:3)</PresentationFormat>
  <Paragraphs>93</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Thème Office</vt:lpstr>
      <vt:lpstr>Reconnaissance et occultation  des cancers professionnels :  le droit à réparation  à l’épreuve de la pratique</vt:lpstr>
      <vt:lpstr>Quelques chiffres</vt:lpstr>
      <vt:lpstr>Se percevoir victime :  un processus complexe</vt:lpstr>
      <vt:lpstr>Terrain d’enquête et méthodologie</vt:lpstr>
      <vt:lpstr>Un dispositif d’intervention  pour produire de la connaissance</vt:lpstr>
      <vt:lpstr>Population d’enquête</vt:lpstr>
      <vt:lpstr>Le cancer professionnel  comme impensé</vt:lpstr>
      <vt:lpstr>Présentation PowerPoint</vt:lpstr>
      <vt:lpstr>Des salariés dans l’ignorance  du caractère cancérogène  de leurs expositions s</vt:lpstr>
      <vt:lpstr>L’espace de travail et ses ambivalences</vt:lpstr>
      <vt:lpstr>Un espace de subordination  qui restreint fortement  les conditions d’accès à la connaissance</vt:lpstr>
      <vt:lpstr>L’illusion d’être collectivement  et individuellement protégé</vt:lpstr>
      <vt:lpstr>Présentation PowerPoint</vt:lpstr>
      <vt:lpstr>L’illusion d’être collectivement  et individuellement protégé</vt:lpstr>
      <vt:lpstr>Un espace de valorisation sociale  et d’attachement</vt:lpstr>
      <vt:lpstr>Un espace d’arbitrage entre des risques  de différentes natures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Reconnaissance et occultation des cancers professionnels : le droit à réparation à l’épreuve de la pratique</dc:title>
  <dc:creator>anne</dc:creator>
  <cp:lastModifiedBy>Mathilde CHARRUE</cp:lastModifiedBy>
  <cp:revision>58</cp:revision>
  <dcterms:created xsi:type="dcterms:W3CDTF">2018-10-08T16:25:37Z</dcterms:created>
  <dcterms:modified xsi:type="dcterms:W3CDTF">2018-10-22T09:10:53Z</dcterms:modified>
</cp:coreProperties>
</file>