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7" r:id="rId8"/>
    <p:sldId id="270" r:id="rId9"/>
    <p:sldId id="262" r:id="rId10"/>
    <p:sldId id="263" r:id="rId11"/>
    <p:sldId id="271" r:id="rId12"/>
    <p:sldId id="268" r:id="rId13"/>
    <p:sldId id="264" r:id="rId14"/>
    <p:sldId id="265" r:id="rId15"/>
    <p:sldId id="266" r:id="rId16"/>
    <p:sldId id="269" r:id="rId17"/>
    <p:sldId id="273" r:id="rId18"/>
    <p:sldId id="274" r:id="rId19"/>
    <p:sldId id="275" r:id="rId20"/>
    <p:sldId id="276" r:id="rId21"/>
    <p:sldId id="277" r:id="rId22"/>
  </p:sldIdLst>
  <p:sldSz cx="9144000" cy="6858000" type="screen4x3"/>
  <p:notesSz cx="6864350" cy="999648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5B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85766" autoAdjust="0"/>
  </p:normalViewPr>
  <p:slideViewPr>
    <p:cSldViewPr>
      <p:cViewPr varScale="1">
        <p:scale>
          <a:sx n="40" d="100"/>
          <a:sy n="40" d="100"/>
        </p:scale>
        <p:origin x="1380" y="42"/>
      </p:cViewPr>
      <p:guideLst>
        <p:guide orient="horz" pos="2160"/>
        <p:guide pos="2880"/>
      </p:guideLst>
    </p:cSldViewPr>
  </p:slideViewPr>
  <p:outlineViewPr>
    <p:cViewPr>
      <p:scale>
        <a:sx n="33" d="100"/>
        <a:sy n="33" d="100"/>
      </p:scale>
      <p:origin x="0" y="514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4552" cy="499824"/>
          </a:xfrm>
          <a:prstGeom prst="rect">
            <a:avLst/>
          </a:prstGeom>
        </p:spPr>
        <p:txBody>
          <a:bodyPr vert="horz" lIns="96341" tIns="48171" rIns="96341" bIns="48171" rtlCol="0"/>
          <a:lstStyle>
            <a:lvl1pPr algn="l">
              <a:defRPr sz="1300"/>
            </a:lvl1pPr>
          </a:lstStyle>
          <a:p>
            <a:endParaRPr lang="fr-FR"/>
          </a:p>
        </p:txBody>
      </p:sp>
      <p:sp>
        <p:nvSpPr>
          <p:cNvPr id="3" name="Espace réservé de la date 2"/>
          <p:cNvSpPr>
            <a:spLocks noGrp="1"/>
          </p:cNvSpPr>
          <p:nvPr>
            <p:ph type="dt" idx="1"/>
          </p:nvPr>
        </p:nvSpPr>
        <p:spPr>
          <a:xfrm>
            <a:off x="3888210" y="0"/>
            <a:ext cx="2974552" cy="499824"/>
          </a:xfrm>
          <a:prstGeom prst="rect">
            <a:avLst/>
          </a:prstGeom>
        </p:spPr>
        <p:txBody>
          <a:bodyPr vert="horz" lIns="96341" tIns="48171" rIns="96341" bIns="48171" rtlCol="0"/>
          <a:lstStyle>
            <a:lvl1pPr algn="r">
              <a:defRPr sz="1300"/>
            </a:lvl1pPr>
          </a:lstStyle>
          <a:p>
            <a:fld id="{CECD7FE4-4652-4264-A699-C0DF2B869684}" type="datetimeFigureOut">
              <a:rPr lang="fr-FR" smtClean="0"/>
              <a:t>22/10/2018</a:t>
            </a:fld>
            <a:endParaRPr lang="fr-FR"/>
          </a:p>
        </p:txBody>
      </p:sp>
      <p:sp>
        <p:nvSpPr>
          <p:cNvPr id="4" name="Espace réservé de l'image des diapositives 3"/>
          <p:cNvSpPr>
            <a:spLocks noGrp="1" noRot="1" noChangeAspect="1"/>
          </p:cNvSpPr>
          <p:nvPr>
            <p:ph type="sldImg" idx="2"/>
          </p:nvPr>
        </p:nvSpPr>
        <p:spPr>
          <a:xfrm>
            <a:off x="933450" y="749300"/>
            <a:ext cx="4997450" cy="3749675"/>
          </a:xfrm>
          <a:prstGeom prst="rect">
            <a:avLst/>
          </a:prstGeom>
          <a:noFill/>
          <a:ln w="12700">
            <a:solidFill>
              <a:prstClr val="black"/>
            </a:solidFill>
          </a:ln>
        </p:spPr>
        <p:txBody>
          <a:bodyPr vert="horz" lIns="96341" tIns="48171" rIns="96341" bIns="48171" rtlCol="0" anchor="ctr"/>
          <a:lstStyle/>
          <a:p>
            <a:endParaRPr lang="fr-FR"/>
          </a:p>
        </p:txBody>
      </p:sp>
      <p:sp>
        <p:nvSpPr>
          <p:cNvPr id="5" name="Espace réservé des commentaires 4"/>
          <p:cNvSpPr>
            <a:spLocks noGrp="1"/>
          </p:cNvSpPr>
          <p:nvPr>
            <p:ph type="body" sz="quarter" idx="3"/>
          </p:nvPr>
        </p:nvSpPr>
        <p:spPr>
          <a:xfrm>
            <a:off x="686435" y="4748332"/>
            <a:ext cx="5491480" cy="4498420"/>
          </a:xfrm>
          <a:prstGeom prst="rect">
            <a:avLst/>
          </a:prstGeom>
        </p:spPr>
        <p:txBody>
          <a:bodyPr vert="horz" lIns="96341" tIns="48171" rIns="96341" bIns="48171"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94929"/>
            <a:ext cx="2974552" cy="499824"/>
          </a:xfrm>
          <a:prstGeom prst="rect">
            <a:avLst/>
          </a:prstGeom>
        </p:spPr>
        <p:txBody>
          <a:bodyPr vert="horz" lIns="96341" tIns="48171" rIns="96341" bIns="48171"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3888210" y="9494929"/>
            <a:ext cx="2974552" cy="499824"/>
          </a:xfrm>
          <a:prstGeom prst="rect">
            <a:avLst/>
          </a:prstGeom>
        </p:spPr>
        <p:txBody>
          <a:bodyPr vert="horz" lIns="96341" tIns="48171" rIns="96341" bIns="48171" rtlCol="0" anchor="b"/>
          <a:lstStyle>
            <a:lvl1pPr algn="r">
              <a:defRPr sz="1300"/>
            </a:lvl1pPr>
          </a:lstStyle>
          <a:p>
            <a:fld id="{889BB5C5-7169-402A-96E1-3A59A62B77C9}" type="slidenum">
              <a:rPr lang="fr-FR" smtClean="0"/>
              <a:t>‹N°›</a:t>
            </a:fld>
            <a:endParaRPr lang="fr-FR"/>
          </a:p>
        </p:txBody>
      </p:sp>
    </p:spTree>
    <p:extLst>
      <p:ext uri="{BB962C8B-B14F-4D97-AF65-F5344CB8AC3E}">
        <p14:creationId xmlns:p14="http://schemas.microsoft.com/office/powerpoint/2010/main" val="378978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2</a:t>
            </a:fld>
            <a:endParaRPr lang="fr-FR"/>
          </a:p>
        </p:txBody>
      </p:sp>
    </p:spTree>
    <p:extLst>
      <p:ext uri="{BB962C8B-B14F-4D97-AF65-F5344CB8AC3E}">
        <p14:creationId xmlns:p14="http://schemas.microsoft.com/office/powerpoint/2010/main" val="1230632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Si</a:t>
            </a:r>
            <a:r>
              <a:rPr lang="fr-FR" baseline="0" dirty="0" smtClean="0"/>
              <a:t> les dispositions du code du travail relatives à l’attestation d’exposition aux agents chimiques dangereux ont été supprimées, celles du code de la sécurité sociale relatives à l’attestation d’exposition aux agents ou procédés cancérogènes, prévues dans le cadre de la surveillance médicale post-professionnelle, sont toujours en vigueur.</a:t>
            </a:r>
          </a:p>
          <a:p>
            <a:r>
              <a:rPr lang="fr-FR" baseline="0" dirty="0" smtClean="0"/>
              <a:t>Ainsi une personne inactive, demandeur d’emploi ou retraitée peut toujours demander à bénéficier d’une surveillance médicale post professionnelle , au titre de l’Art D 461-25 du CSS, comme vu précédemment.</a:t>
            </a:r>
          </a:p>
          <a:p>
            <a:r>
              <a:rPr lang="fr-FR" baseline="0" dirty="0" smtClean="0"/>
              <a:t>Le modèle type d’attestation d’exposition et les modalités d’examens sont fixés par l’arrêté du 28 février 1995 modifié. Son annexe II prévoit les informations demandées au médecin du travail et les  modalités de la surveillance post-professionnelle. Cette liste d’informations n’a pas été modifiée afin de prendre en compte la suppression de la fiche et de l’attestation d’exposition aux agents chimiques dangereux, ainsi que la liste actualisée des travailleurs exposés aux ACD.</a:t>
            </a:r>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13</a:t>
            </a:fld>
            <a:endParaRPr lang="fr-FR"/>
          </a:p>
        </p:txBody>
      </p:sp>
    </p:spTree>
    <p:extLst>
      <p:ext uri="{BB962C8B-B14F-4D97-AF65-F5344CB8AC3E}">
        <p14:creationId xmlns:p14="http://schemas.microsoft.com/office/powerpoint/2010/main" val="2595642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Déclaration dématérialisée par l’employeur pour</a:t>
            </a:r>
            <a:r>
              <a:rPr lang="fr-FR" baseline="0" dirty="0" smtClean="0"/>
              <a:t> le régime général.</a:t>
            </a:r>
            <a:endParaRPr lang="fr-FR" dirty="0" smtClean="0"/>
          </a:p>
          <a:p>
            <a:r>
              <a:rPr lang="fr-FR" dirty="0" smtClean="0"/>
              <a:t>Pour les fonctionnaires et les salariés affiliés aux régimes spéciaux de retraite comportant un dispositif</a:t>
            </a:r>
            <a:r>
              <a:rPr lang="fr-FR" baseline="0" dirty="0" smtClean="0"/>
              <a:t> de reconnaissance et de compensation de la pénibilité listé par le décret n° 2014-1617 du 24 décembre 2014, une adaptation a été effectuée en décembre 2015 par l’insertion du nouvel article D.4161-1-1 du CT: L’employeur doit établir une fiche individuelle de suivi indiquant les facteurs auxquels ils sont exposés au-delà des seuils (exposition, évaluée en cohérence avec l’évaluation des risques professionnels). Cette fiche est conservée par l’employeur pendant 5 ans, et remise au travailleur au terme de chaque année civile. Elle est remise au médecin du travail, à sa demande, dans le cadre de la surveillance médicale du travailleur.</a:t>
            </a:r>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14</a:t>
            </a:fld>
            <a:endParaRPr lang="fr-FR"/>
          </a:p>
        </p:txBody>
      </p:sp>
    </p:spTree>
    <p:extLst>
      <p:ext uri="{BB962C8B-B14F-4D97-AF65-F5344CB8AC3E}">
        <p14:creationId xmlns:p14="http://schemas.microsoft.com/office/powerpoint/2010/main" val="722802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fiche d’exposition</a:t>
            </a:r>
            <a:r>
              <a:rPr lang="fr-FR" baseline="0" dirty="0" smtClean="0"/>
              <a:t> à l’amiante , au titre de la prévention des risques professionnels, indique:</a:t>
            </a:r>
          </a:p>
          <a:p>
            <a:pPr marL="180640" indent="-180640">
              <a:buFontTx/>
              <a:buChar char="-"/>
            </a:pPr>
            <a:r>
              <a:rPr lang="fr-FR" baseline="0" dirty="0" smtClean="0"/>
              <a:t>La nature du travail réalisé, les caractéristiques des matériaux en cause, etc. </a:t>
            </a:r>
          </a:p>
          <a:p>
            <a:pPr marL="180640" indent="-180640">
              <a:buFontTx/>
              <a:buChar char="-"/>
            </a:pPr>
            <a:r>
              <a:rPr lang="fr-FR" baseline="0" dirty="0" smtClean="0"/>
              <a:t>Les dates et les résultats des contrôles </a:t>
            </a:r>
          </a:p>
          <a:p>
            <a:pPr marL="180640" indent="-180640">
              <a:buFontTx/>
              <a:buChar char="-"/>
            </a:pPr>
            <a:r>
              <a:rPr lang="fr-FR" baseline="0" dirty="0" smtClean="0"/>
              <a:t>Les procédés de travail utilisés</a:t>
            </a:r>
          </a:p>
          <a:p>
            <a:pPr marL="180640" indent="-180640">
              <a:buFontTx/>
              <a:buChar char="-"/>
            </a:pPr>
            <a:r>
              <a:rPr lang="fr-FR" baseline="0" dirty="0" smtClean="0"/>
              <a:t>Les moyens de protection collective et individuelle</a:t>
            </a:r>
          </a:p>
          <a:p>
            <a:r>
              <a:rPr lang="fr-FR" baseline="0" dirty="0" smtClean="0"/>
              <a:t>La fiche de sécurité pour les travaux réalisés en milieu hyperbare, toujours au titre de la prévention des risques professionnels, prévoit:</a:t>
            </a:r>
          </a:p>
          <a:p>
            <a:r>
              <a:rPr lang="fr-FR" baseline="0" dirty="0" smtClean="0"/>
              <a:t>-la date et le lieu de l’intervention</a:t>
            </a:r>
          </a:p>
          <a:p>
            <a:r>
              <a:rPr lang="fr-FR" baseline="0" dirty="0" smtClean="0"/>
              <a:t>L’identité des travailleurs concernés</a:t>
            </a:r>
          </a:p>
          <a:p>
            <a:r>
              <a:rPr lang="fr-FR" baseline="0" dirty="0" smtClean="0"/>
              <a:t>Les paramètres relatifs à l’intervention ou aux travaux</a:t>
            </a:r>
          </a:p>
          <a:p>
            <a:r>
              <a:rPr lang="fr-FR" baseline="0" dirty="0" smtClean="0"/>
              <a:t>Les mélanges utilisés</a:t>
            </a:r>
          </a:p>
          <a:p>
            <a:r>
              <a:rPr lang="fr-FR" baseline="0" dirty="0" smtClean="0"/>
              <a:t>La déclaration des expositions se fait au titre de la pénibilité, elle concerne également ces deux risques.</a:t>
            </a:r>
          </a:p>
          <a:p>
            <a:pPr marL="180640" indent="-180640">
              <a:buFontTx/>
              <a:buChar char="-"/>
            </a:pPr>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15</a:t>
            </a:fld>
            <a:endParaRPr lang="fr-FR"/>
          </a:p>
        </p:txBody>
      </p:sp>
    </p:spTree>
    <p:extLst>
      <p:ext uri="{BB962C8B-B14F-4D97-AF65-F5344CB8AC3E}">
        <p14:creationId xmlns:p14="http://schemas.microsoft.com/office/powerpoint/2010/main" val="5000808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Fiche d’exposition aux rayonnements ionisants comprend</a:t>
            </a:r>
            <a:r>
              <a:rPr lang="fr-FR" baseline="0" dirty="0" smtClean="0"/>
              <a:t> les informations suivantes:</a:t>
            </a:r>
          </a:p>
          <a:p>
            <a:pPr marL="180640" indent="-180640">
              <a:buFontTx/>
              <a:buChar char="-"/>
            </a:pPr>
            <a:r>
              <a:rPr lang="fr-FR" baseline="0" dirty="0" smtClean="0"/>
              <a:t>Nature du travail accompli</a:t>
            </a:r>
          </a:p>
          <a:p>
            <a:pPr marL="180640" indent="-180640">
              <a:buFontTx/>
              <a:buChar char="-"/>
            </a:pPr>
            <a:r>
              <a:rPr lang="fr-FR" baseline="0" dirty="0" smtClean="0"/>
              <a:t>Caractéristiques des sources émettrices</a:t>
            </a:r>
          </a:p>
          <a:p>
            <a:pPr marL="180640" indent="-180640">
              <a:buFontTx/>
              <a:buChar char="-"/>
            </a:pPr>
            <a:r>
              <a:rPr lang="fr-FR" baseline="0" dirty="0" smtClean="0"/>
              <a:t>Nature des rayonnements ionisants</a:t>
            </a:r>
          </a:p>
          <a:p>
            <a:pPr marL="180640" indent="-180640">
              <a:buFontTx/>
              <a:buChar char="-"/>
            </a:pPr>
            <a:r>
              <a:rPr lang="fr-FR" baseline="0" dirty="0" smtClean="0"/>
              <a:t>Périodes d’exposition</a:t>
            </a:r>
          </a:p>
          <a:p>
            <a:pPr marL="180640" indent="-180640">
              <a:buFontTx/>
              <a:buChar char="-"/>
            </a:pPr>
            <a:r>
              <a:rPr lang="fr-FR" baseline="0" dirty="0" smtClean="0"/>
              <a:t>Autres risques ou nuisances du poste de travail</a:t>
            </a:r>
          </a:p>
          <a:p>
            <a:r>
              <a:rPr lang="fr-FR" dirty="0" smtClean="0"/>
              <a:t>Fiche d’exposition aux rayonnements optiques</a:t>
            </a:r>
            <a:r>
              <a:rPr lang="fr-FR" baseline="0" dirty="0" smtClean="0"/>
              <a:t> artificiels </a:t>
            </a:r>
            <a:r>
              <a:rPr lang="fr-FR" dirty="0" smtClean="0"/>
              <a:t>comprend les informations suivantes:</a:t>
            </a:r>
          </a:p>
          <a:p>
            <a:r>
              <a:rPr lang="fr-FR" dirty="0" smtClean="0"/>
              <a:t>- nature du travail accompli</a:t>
            </a:r>
          </a:p>
          <a:p>
            <a:pPr marL="180640" indent="-180640">
              <a:buFontTx/>
              <a:buChar char="-"/>
            </a:pPr>
            <a:r>
              <a:rPr lang="fr-FR" dirty="0" smtClean="0"/>
              <a:t>Caractéristiques des sources émettrices</a:t>
            </a:r>
          </a:p>
          <a:p>
            <a:pPr marL="180640" indent="-180640">
              <a:buFontTx/>
              <a:buChar char="-"/>
            </a:pPr>
            <a:r>
              <a:rPr lang="fr-FR" dirty="0" smtClean="0"/>
              <a:t>Natures des rayonnements optiques artificiels</a:t>
            </a:r>
          </a:p>
          <a:p>
            <a:pPr marL="180640" indent="-180640">
              <a:buFontTx/>
              <a:buChar char="-"/>
            </a:pPr>
            <a:r>
              <a:rPr lang="fr-FR" dirty="0" smtClean="0"/>
              <a:t>Cas échéant, résultat des mesurages </a:t>
            </a:r>
          </a:p>
          <a:p>
            <a:pPr marL="180640" indent="-180640">
              <a:buFontTx/>
              <a:buChar char="-"/>
            </a:pPr>
            <a:r>
              <a:rPr lang="fr-FR" dirty="0" smtClean="0"/>
              <a:t>Périodes d’exposition</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16</a:t>
            </a:fld>
            <a:endParaRPr lang="fr-FR"/>
          </a:p>
        </p:txBody>
      </p:sp>
    </p:spTree>
    <p:extLst>
      <p:ext uri="{BB962C8B-B14F-4D97-AF65-F5344CB8AC3E}">
        <p14:creationId xmlns:p14="http://schemas.microsoft.com/office/powerpoint/2010/main" val="8855796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L’arrêté précise qu’en cas d’expositions</a:t>
            </a:r>
            <a:r>
              <a:rPr lang="fr-FR" baseline="0" dirty="0" smtClean="0"/>
              <a:t> multiples, il est établi une attestation pour chaque agent cancérogène et pour chaque entreprise concernée.</a:t>
            </a:r>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17</a:t>
            </a:fld>
            <a:endParaRPr lang="fr-FR"/>
          </a:p>
        </p:txBody>
      </p:sp>
    </p:spTree>
    <p:extLst>
      <p:ext uri="{BB962C8B-B14F-4D97-AF65-F5344CB8AC3E}">
        <p14:creationId xmlns:p14="http://schemas.microsoft.com/office/powerpoint/2010/main" val="49378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Risque susceptible d’entrainer une affection mentionnée aux </a:t>
            </a:r>
            <a:r>
              <a:rPr lang="fr-FR" b="1" dirty="0" smtClean="0"/>
              <a:t>tableaux de MP 25,44,91 et 94</a:t>
            </a:r>
          </a:p>
          <a:p>
            <a:r>
              <a:rPr lang="fr-FR" b="1" dirty="0" smtClean="0"/>
              <a:t>+inhalation de poussières minérales renfermant</a:t>
            </a:r>
            <a:r>
              <a:rPr lang="fr-FR" b="1" baseline="0" dirty="0" smtClean="0"/>
              <a:t> de la silice cristalline, des silicates, du graphite ou de la houille (tableau 25)</a:t>
            </a:r>
          </a:p>
          <a:p>
            <a:r>
              <a:rPr lang="fr-FR" b="1" baseline="0" dirty="0" smtClean="0"/>
              <a:t>+inhalation de poussières minérales ou de fumées, contenant des particules de fer ou d’oxyde de fer (tableau 44)</a:t>
            </a:r>
            <a:endParaRPr lang="fr-FR" b="1" dirty="0" smtClean="0"/>
          </a:p>
          <a:p>
            <a:r>
              <a:rPr lang="fr-FR" b="1" dirty="0" smtClean="0"/>
              <a:t>+ bronchopneumopathie obstructive du mineur de charbon (tableau 91)</a:t>
            </a:r>
          </a:p>
          <a:p>
            <a:r>
              <a:rPr lang="fr-FR" b="1" dirty="0" smtClean="0"/>
              <a:t>+ broncho pneumopathie obstructive du mineur de fer (tableau 94)</a:t>
            </a:r>
          </a:p>
          <a:p>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4</a:t>
            </a:fld>
            <a:endParaRPr lang="fr-FR"/>
          </a:p>
        </p:txBody>
      </p:sp>
    </p:spTree>
    <p:extLst>
      <p:ext uri="{BB962C8B-B14F-4D97-AF65-F5344CB8AC3E}">
        <p14:creationId xmlns:p14="http://schemas.microsoft.com/office/powerpoint/2010/main" val="3009529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En cas de refus de prise en charge, la CPAM notifie sa décision à l’assuré.</a:t>
            </a:r>
            <a:r>
              <a:rPr lang="fr-FR" baseline="0" dirty="0" smtClean="0"/>
              <a:t> Celui-ci a un mois pour contester cette décision et solliciter une expertise médicale (Ar L.141-1 du CSS)</a:t>
            </a:r>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5</a:t>
            </a:fld>
            <a:endParaRPr lang="fr-FR"/>
          </a:p>
        </p:txBody>
      </p:sp>
    </p:spTree>
    <p:extLst>
      <p:ext uri="{BB962C8B-B14F-4D97-AF65-F5344CB8AC3E}">
        <p14:creationId xmlns:p14="http://schemas.microsoft.com/office/powerpoint/2010/main" val="3985178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 suivi médical post-professionnel</a:t>
            </a:r>
            <a:r>
              <a:rPr lang="fr-FR" baseline="0" dirty="0" smtClean="0"/>
              <a:t> a été étendu aux agents des trois fonctions publiques:</a:t>
            </a:r>
          </a:p>
          <a:p>
            <a:r>
              <a:rPr lang="fr-FR" baseline="0" dirty="0" smtClean="0"/>
              <a:t>Décret du 11 décembre 2009 pour la Fonction Publique d’Etat</a:t>
            </a:r>
          </a:p>
          <a:p>
            <a:r>
              <a:rPr lang="fr-FR" baseline="0" dirty="0" smtClean="0"/>
              <a:t>Loi du 5 juillet 2010 pour la Fonction Publique Territoriale</a:t>
            </a:r>
          </a:p>
          <a:p>
            <a:r>
              <a:rPr lang="fr-FR" baseline="0" dirty="0" smtClean="0"/>
              <a:t>Décret du 12 décembre 2013 pour la Fonction Publique Hospitalière </a:t>
            </a:r>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6</a:t>
            </a:fld>
            <a:endParaRPr lang="fr-FR"/>
          </a:p>
        </p:txBody>
      </p:sp>
    </p:spTree>
    <p:extLst>
      <p:ext uri="{BB962C8B-B14F-4D97-AF65-F5344CB8AC3E}">
        <p14:creationId xmlns:p14="http://schemas.microsoft.com/office/powerpoint/2010/main" val="57215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63412">
              <a:defRPr/>
            </a:pPr>
            <a:r>
              <a:rPr lang="fr-FR" sz="1300" dirty="0">
                <a:solidFill>
                  <a:prstClr val="black"/>
                </a:solidFill>
              </a:rPr>
              <a:t>Liste Annexe II Arrêté du 28/02/95:</a:t>
            </a:r>
          </a:p>
          <a:p>
            <a:pPr marL="180640" indent="-180640" defTabSz="963412">
              <a:buFontTx/>
              <a:buChar char="-"/>
              <a:defRPr/>
            </a:pPr>
            <a:r>
              <a:rPr lang="fr-FR" sz="1300" dirty="0">
                <a:solidFill>
                  <a:prstClr val="black"/>
                </a:solidFill>
              </a:rPr>
              <a:t>Amiante</a:t>
            </a:r>
          </a:p>
          <a:p>
            <a:pPr marL="180640" indent="-180640" defTabSz="963412">
              <a:buFontTx/>
              <a:buChar char="-"/>
              <a:defRPr/>
            </a:pPr>
            <a:r>
              <a:rPr lang="fr-FR" sz="1300" dirty="0">
                <a:solidFill>
                  <a:prstClr val="black"/>
                </a:solidFill>
              </a:rPr>
              <a:t>Amine aromatique</a:t>
            </a:r>
          </a:p>
          <a:p>
            <a:pPr marL="180640" indent="-180640" defTabSz="963412">
              <a:buFontTx/>
              <a:buChar char="-"/>
              <a:defRPr/>
            </a:pPr>
            <a:r>
              <a:rPr lang="fr-FR" sz="1300" dirty="0">
                <a:solidFill>
                  <a:prstClr val="black"/>
                </a:solidFill>
              </a:rPr>
              <a:t>Arsenic et dérivés</a:t>
            </a:r>
          </a:p>
          <a:p>
            <a:pPr marL="180640" indent="-180640" defTabSz="963412">
              <a:buFontTx/>
              <a:buChar char="-"/>
              <a:defRPr/>
            </a:pPr>
            <a:r>
              <a:rPr lang="fr-FR" sz="1300" dirty="0">
                <a:solidFill>
                  <a:prstClr val="black"/>
                </a:solidFill>
              </a:rPr>
              <a:t>Bis-</a:t>
            </a:r>
            <a:r>
              <a:rPr lang="fr-FR" sz="1300" dirty="0" err="1">
                <a:solidFill>
                  <a:prstClr val="black"/>
                </a:solidFill>
              </a:rPr>
              <a:t>chlorométhyléther</a:t>
            </a:r>
            <a:endParaRPr lang="fr-FR" sz="1300" dirty="0">
              <a:solidFill>
                <a:prstClr val="black"/>
              </a:solidFill>
            </a:endParaRPr>
          </a:p>
          <a:p>
            <a:pPr marL="180640" indent="-180640" defTabSz="963412">
              <a:buFontTx/>
              <a:buChar char="-"/>
              <a:defRPr/>
            </a:pPr>
            <a:r>
              <a:rPr lang="fr-FR" sz="1300" dirty="0">
                <a:solidFill>
                  <a:prstClr val="black"/>
                </a:solidFill>
              </a:rPr>
              <a:t>Benzène</a:t>
            </a:r>
          </a:p>
          <a:p>
            <a:pPr marL="180640" indent="-180640" defTabSz="963412">
              <a:buFontTx/>
              <a:buChar char="-"/>
              <a:defRPr/>
            </a:pPr>
            <a:r>
              <a:rPr lang="fr-FR" sz="1300" dirty="0">
                <a:solidFill>
                  <a:prstClr val="black"/>
                </a:solidFill>
              </a:rPr>
              <a:t>Chlorure de vinyle monomère</a:t>
            </a:r>
          </a:p>
          <a:p>
            <a:pPr marL="180640" indent="-180640" defTabSz="963412">
              <a:buFontTx/>
              <a:buChar char="-"/>
              <a:defRPr/>
            </a:pPr>
            <a:r>
              <a:rPr lang="fr-FR" sz="1300" dirty="0">
                <a:solidFill>
                  <a:prstClr val="black"/>
                </a:solidFill>
              </a:rPr>
              <a:t>Chrome</a:t>
            </a:r>
          </a:p>
          <a:p>
            <a:pPr marL="180640" indent="-180640" defTabSz="963412">
              <a:buFontTx/>
              <a:buChar char="-"/>
              <a:defRPr/>
            </a:pPr>
            <a:r>
              <a:rPr lang="fr-FR" sz="1300" dirty="0">
                <a:solidFill>
                  <a:prstClr val="black"/>
                </a:solidFill>
              </a:rPr>
              <a:t>Poussières de bois</a:t>
            </a:r>
          </a:p>
          <a:p>
            <a:pPr marL="180640" indent="-180640" defTabSz="963412">
              <a:buFontTx/>
              <a:buChar char="-"/>
              <a:defRPr/>
            </a:pPr>
            <a:r>
              <a:rPr lang="fr-FR" sz="1300" dirty="0">
                <a:solidFill>
                  <a:prstClr val="black"/>
                </a:solidFill>
              </a:rPr>
              <a:t>Rayonnements ionisants</a:t>
            </a:r>
          </a:p>
          <a:p>
            <a:pPr marL="180640" indent="-180640" defTabSz="963412">
              <a:buFontTx/>
              <a:buChar char="-"/>
              <a:defRPr/>
            </a:pPr>
            <a:r>
              <a:rPr lang="fr-FR" sz="1300" dirty="0">
                <a:solidFill>
                  <a:prstClr val="black"/>
                </a:solidFill>
              </a:rPr>
              <a:t>Huiles minérales (dérivés du pétrole)</a:t>
            </a:r>
          </a:p>
          <a:p>
            <a:pPr marL="180640" indent="-180640" defTabSz="963412">
              <a:buFontTx/>
              <a:buChar char="-"/>
              <a:defRPr/>
            </a:pPr>
            <a:r>
              <a:rPr lang="fr-FR" sz="1300" dirty="0">
                <a:solidFill>
                  <a:prstClr val="black"/>
                </a:solidFill>
              </a:rPr>
              <a:t>Oxydes de fer (dans les mines)</a:t>
            </a:r>
          </a:p>
          <a:p>
            <a:pPr marL="180640" indent="-180640" defTabSz="963412">
              <a:buFontTx/>
              <a:buChar char="-"/>
              <a:defRPr/>
            </a:pPr>
            <a:r>
              <a:rPr lang="fr-FR" sz="1300" dirty="0">
                <a:solidFill>
                  <a:prstClr val="black"/>
                </a:solidFill>
              </a:rPr>
              <a:t>Nickel</a:t>
            </a:r>
          </a:p>
          <a:p>
            <a:pPr marL="180640" indent="-180640" defTabSz="963412">
              <a:buFontTx/>
              <a:buChar char="-"/>
              <a:defRPr/>
            </a:pPr>
            <a:r>
              <a:rPr lang="fr-FR" sz="1300" dirty="0" err="1">
                <a:solidFill>
                  <a:prstClr val="black"/>
                </a:solidFill>
              </a:rPr>
              <a:t>nitrosoguanidines</a:t>
            </a:r>
            <a:endParaRPr lang="fr-FR" sz="1300" dirty="0">
              <a:solidFill>
                <a:prstClr val="black"/>
              </a:solidFill>
            </a:endParaRPr>
          </a:p>
          <a:p>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7</a:t>
            </a:fld>
            <a:endParaRPr lang="fr-FR"/>
          </a:p>
        </p:txBody>
      </p:sp>
    </p:spTree>
    <p:extLst>
      <p:ext uri="{BB962C8B-B14F-4D97-AF65-F5344CB8AC3E}">
        <p14:creationId xmlns:p14="http://schemas.microsoft.com/office/powerpoint/2010/main" val="14073796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Pour ces agents,</a:t>
            </a:r>
            <a:r>
              <a:rPr lang="fr-FR" baseline="0" dirty="0" smtClean="0"/>
              <a:t> la réglementation ne prévoit pas les informations nécessaires à produire ni la nature des examens médicaux de post exposition, c’est donc le médecin conseil qui en décide (exemple acétone ou toluène)</a:t>
            </a:r>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9</a:t>
            </a:fld>
            <a:endParaRPr lang="fr-FR"/>
          </a:p>
        </p:txBody>
      </p:sp>
    </p:spTree>
    <p:extLst>
      <p:ext uri="{BB962C8B-B14F-4D97-AF65-F5344CB8AC3E}">
        <p14:creationId xmlns:p14="http://schemas.microsoft.com/office/powerpoint/2010/main" val="25802093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Attestation d’exposition aux ACD,</a:t>
            </a:r>
            <a:r>
              <a:rPr lang="fr-FR" baseline="0" dirty="0" smtClean="0"/>
              <a:t> remplie par l’employeur et le médecin du travail, il s’agit d’</a:t>
            </a:r>
            <a:r>
              <a:rPr lang="fr-FR" dirty="0" smtClean="0"/>
              <a:t>expositions antérieures au 01/02/2012 .</a:t>
            </a:r>
            <a:r>
              <a:rPr lang="fr-FR" baseline="0" dirty="0" smtClean="0"/>
              <a:t> Cette attestation a été mise en place par le CT depuis 2001 pour les CMR</a:t>
            </a:r>
            <a:r>
              <a:rPr lang="fr-FR" dirty="0" smtClean="0"/>
              <a:t>,</a:t>
            </a:r>
            <a:r>
              <a:rPr lang="fr-FR" baseline="0" dirty="0" smtClean="0"/>
              <a:t> elle</a:t>
            </a:r>
            <a:r>
              <a:rPr lang="fr-FR" dirty="0" smtClean="0"/>
              <a:t> doit être délivrée par l’employeur.</a:t>
            </a:r>
          </a:p>
          <a:p>
            <a:r>
              <a:rPr lang="fr-FR" dirty="0" smtClean="0"/>
              <a:t>La fiche pénibilité est délivrée par l’employeur au salarié notamment à son départ de l’entreprise</a:t>
            </a:r>
            <a:r>
              <a:rPr lang="fr-FR" baseline="0" dirty="0" smtClean="0"/>
              <a:t> (expositions aux agents chimiques dangereux hors amiante du 01/02/2012 à 2015).</a:t>
            </a:r>
          </a:p>
          <a:p>
            <a:r>
              <a:rPr lang="fr-FR" baseline="0" dirty="0" smtClean="0"/>
              <a:t>Depuis 2016: l’employeur doit faire une déclaration dématérialisée (au-delà des seuils réglementaires et après application des protections collectives et individuelles). Ces données sont confidentielles, le travailleur est informé par un relevé de la caisse chargée des retraites dans le cadre de la gestion du compte personnel de prévention de la pénibilité.</a:t>
            </a:r>
          </a:p>
          <a:p>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10</a:t>
            </a:fld>
            <a:endParaRPr lang="fr-FR"/>
          </a:p>
        </p:txBody>
      </p:sp>
    </p:spTree>
    <p:extLst>
      <p:ext uri="{BB962C8B-B14F-4D97-AF65-F5344CB8AC3E}">
        <p14:creationId xmlns:p14="http://schemas.microsoft.com/office/powerpoint/2010/main" val="25006371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Cette</a:t>
            </a:r>
            <a:r>
              <a:rPr lang="fr-FR" baseline="0" dirty="0" smtClean="0"/>
              <a:t> attestation n’a pas de rapport avec l’attestation d’exposition aux agents chimiques dangereux remplie par l’employeur et le médecin du travail, prévue par le CT et abrogée en 2012.</a:t>
            </a:r>
          </a:p>
          <a:p>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11</a:t>
            </a:fld>
            <a:endParaRPr lang="fr-FR"/>
          </a:p>
        </p:txBody>
      </p:sp>
    </p:spTree>
    <p:extLst>
      <p:ext uri="{BB962C8B-B14F-4D97-AF65-F5344CB8AC3E}">
        <p14:creationId xmlns:p14="http://schemas.microsoft.com/office/powerpoint/2010/main" val="1811718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Si</a:t>
            </a:r>
            <a:r>
              <a:rPr lang="fr-FR" baseline="0" dirty="0" smtClean="0"/>
              <a:t> l’employeur refuse de fournir le document nécessaire au salarié, tout document  écrit fourni par le médecin du travail constituera un élément important à prendre en compte par le médecin conseil lors de son enquête pour établir la matérialité de l’exposition à un ou plusieurs agents </a:t>
            </a:r>
            <a:r>
              <a:rPr lang="fr-FR" baseline="0" dirty="0" err="1" smtClean="0"/>
              <a:t>concérogènes</a:t>
            </a:r>
            <a:r>
              <a:rPr lang="fr-FR" baseline="0" dirty="0" smtClean="0"/>
              <a:t>.</a:t>
            </a:r>
          </a:p>
          <a:p>
            <a:r>
              <a:rPr lang="fr-FR" baseline="0" dirty="0" smtClean="0"/>
              <a:t>La caisse établit le protocole de surveillance:</a:t>
            </a:r>
          </a:p>
          <a:p>
            <a:pPr marL="180640" indent="-180640">
              <a:buFontTx/>
              <a:buChar char="-"/>
            </a:pPr>
            <a:r>
              <a:rPr lang="fr-FR" baseline="0" dirty="0" smtClean="0"/>
              <a:t>Selon les modalités prévues à l’annexe II de l’arrêté du 28 février 1995 modifié pour les substances concernées.</a:t>
            </a:r>
          </a:p>
          <a:p>
            <a:pPr marL="180640" indent="-180640">
              <a:buFontTx/>
              <a:buChar char="-"/>
            </a:pPr>
            <a:r>
              <a:rPr lang="fr-FR" baseline="0" dirty="0" smtClean="0"/>
              <a:t>Selon les recommandations du médecin conseil pour les autres agents cancérogènes.</a:t>
            </a:r>
          </a:p>
          <a:p>
            <a:r>
              <a:rPr lang="fr-FR" baseline="0" dirty="0" smtClean="0"/>
              <a:t>En cas de refus de prise en charge, la CPAM notifie sa décision à l’assuré qui a un mois pour contester cette décision et demander une expertise médicale (Art L.141-1 du CSS)</a:t>
            </a:r>
            <a:endParaRPr lang="fr-FR" dirty="0"/>
          </a:p>
        </p:txBody>
      </p:sp>
      <p:sp>
        <p:nvSpPr>
          <p:cNvPr id="4" name="Espace réservé du numéro de diapositive 3"/>
          <p:cNvSpPr>
            <a:spLocks noGrp="1"/>
          </p:cNvSpPr>
          <p:nvPr>
            <p:ph type="sldNum" sz="quarter" idx="10"/>
          </p:nvPr>
        </p:nvSpPr>
        <p:spPr/>
        <p:txBody>
          <a:bodyPr/>
          <a:lstStyle/>
          <a:p>
            <a:fld id="{889BB5C5-7169-402A-96E1-3A59A62B77C9}" type="slidenum">
              <a:rPr lang="fr-FR" smtClean="0"/>
              <a:t>12</a:t>
            </a:fld>
            <a:endParaRPr lang="fr-FR"/>
          </a:p>
        </p:txBody>
      </p:sp>
    </p:spTree>
    <p:extLst>
      <p:ext uri="{BB962C8B-B14F-4D97-AF65-F5344CB8AC3E}">
        <p14:creationId xmlns:p14="http://schemas.microsoft.com/office/powerpoint/2010/main" val="57290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22/10/2018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22/10/2018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22/10/2018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22/10/2018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7" name="Title 6"/>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smtClean="0"/>
              <a:t>Modifiez le style du titre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309A6D-C09C-4548-B29A-6CF363A7E532}" type="datetimeFigureOut">
              <a:rPr lang="fr-FR" smtClean="0"/>
              <a:t>22/10/2018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t>22/10/2018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9" name="Content Placeholder 8"/>
          <p:cNvSpPr>
            <a:spLocks noGrp="1"/>
          </p:cNvSpPr>
          <p:nvPr>
            <p:ph sz="quarter" idx="13"/>
          </p:nvPr>
        </p:nvSpPr>
        <p:spPr>
          <a:xfrm>
            <a:off x="676655"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22/10/2018</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t>22/10/2018</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A309A6D-C09C-4548-B29A-6CF363A7E532}" type="datetimeFigureOut">
              <a:rPr lang="fr-FR" smtClean="0"/>
              <a:t>22/10/2018</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A309A6D-C09C-4548-B29A-6CF363A7E532}" type="datetimeFigureOut">
              <a:rPr lang="fr-FR" smtClean="0"/>
              <a:t>22/10/2018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fr-FR" smtClean="0"/>
              <a:t>Modifiez le style du titre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AA309A6D-C09C-4548-B29A-6CF363A7E532}" type="datetimeFigureOut">
              <a:rPr lang="fr-FR" smtClean="0"/>
              <a:t>22/10/2018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A309A6D-C09C-4548-B29A-6CF363A7E532}" type="datetimeFigureOut">
              <a:rPr lang="fr-FR" smtClean="0"/>
              <a:t>22/10/2018</a:t>
            </a:fld>
            <a:endParaRPr lang="fr-BE"/>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fr-BE"/>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F4668DC-857F-487D-BFFA-8C0CA5037977}" type="slidenum">
              <a:rPr lang="fr-BE" smtClean="0"/>
              <a:t>‹N°›</a:t>
            </a:fld>
            <a:endParaRPr lang="fr-BE"/>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Document_Microsoft_Word_97_-_20031.doc"/><Relationship Id="rId4" Type="http://schemas.openxmlformats.org/officeDocument/2006/relationships/oleObject" Target="../embeddings/oleObject1.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Document_Microsoft_Word_97_-_20032.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Document_Microsoft_Word_97_-_20033.doc"/></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Document_Microsoft_Word_97_-_20034.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sz="5400" dirty="0" smtClean="0"/>
              <a:t>La surveillance médicale post-professionnelle</a:t>
            </a:r>
            <a:endParaRPr lang="fr-FR" sz="5400" dirty="0"/>
          </a:p>
        </p:txBody>
      </p:sp>
      <p:sp>
        <p:nvSpPr>
          <p:cNvPr id="3" name="Sous-titre 2"/>
          <p:cNvSpPr>
            <a:spLocks noGrp="1"/>
          </p:cNvSpPr>
          <p:nvPr>
            <p:ph type="subTitle" idx="1"/>
          </p:nvPr>
        </p:nvSpPr>
        <p:spPr/>
        <p:txBody>
          <a:bodyPr>
            <a:normAutofit/>
          </a:bodyPr>
          <a:lstStyle/>
          <a:p>
            <a:endParaRPr lang="fr-FR" sz="4400" dirty="0"/>
          </a:p>
        </p:txBody>
      </p:sp>
    </p:spTree>
    <p:extLst>
      <p:ext uri="{BB962C8B-B14F-4D97-AF65-F5344CB8AC3E}">
        <p14:creationId xmlns:p14="http://schemas.microsoft.com/office/powerpoint/2010/main" val="62020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72067" y="2204864"/>
            <a:ext cx="7408333" cy="3921299"/>
          </a:xfrm>
        </p:spPr>
        <p:txBody>
          <a:bodyPr>
            <a:normAutofit lnSpcReduction="10000"/>
          </a:bodyPr>
          <a:lstStyle/>
          <a:p>
            <a:pPr marL="0" indent="0">
              <a:buNone/>
            </a:pPr>
            <a:r>
              <a:rPr lang="fr-FR" sz="2800" dirty="0" smtClean="0">
                <a:solidFill>
                  <a:schemeClr val="tx1"/>
                </a:solidFill>
              </a:rPr>
              <a:t>	Le patient doit fournir à la CPAM les documents suivants prévus par le CT:</a:t>
            </a:r>
          </a:p>
          <a:p>
            <a:pPr lvl="1"/>
            <a:r>
              <a:rPr lang="fr-FR" sz="2800" dirty="0" smtClean="0">
                <a:solidFill>
                  <a:schemeClr val="tx1"/>
                </a:solidFill>
              </a:rPr>
              <a:t>Une attestation d’exposition aux agents chimiques dangereux pour expo &lt; 01.02.2012</a:t>
            </a:r>
          </a:p>
          <a:p>
            <a:pPr lvl="1"/>
            <a:r>
              <a:rPr lang="fr-FR" sz="2800" dirty="0" smtClean="0">
                <a:solidFill>
                  <a:schemeClr val="tx1"/>
                </a:solidFill>
              </a:rPr>
              <a:t>Une fiche pénibilité, remplie par l’employeur pour expo &gt; 01.02.2012</a:t>
            </a:r>
          </a:p>
          <a:p>
            <a:pPr lvl="1"/>
            <a:r>
              <a:rPr lang="fr-FR" sz="2800" dirty="0" smtClean="0">
                <a:solidFill>
                  <a:schemeClr val="tx1"/>
                </a:solidFill>
              </a:rPr>
              <a:t>Depuis 2016: déclaration dématérialisée faite par l’employeur si dépassement des seuils.</a:t>
            </a:r>
          </a:p>
          <a:p>
            <a:pPr lvl="1"/>
            <a:r>
              <a:rPr lang="fr-FR" sz="2800" dirty="0" smtClean="0">
                <a:solidFill>
                  <a:schemeClr val="tx1"/>
                </a:solidFill>
              </a:rPr>
              <a:t>Cas particulier: amiante; radiations ionisantes</a:t>
            </a:r>
          </a:p>
          <a:p>
            <a:pPr lvl="1"/>
            <a:endParaRPr lang="fr-FR" sz="2800" dirty="0" smtClean="0">
              <a:solidFill>
                <a:schemeClr val="tx1"/>
              </a:solidFill>
            </a:endParaRPr>
          </a:p>
        </p:txBody>
      </p:sp>
      <p:sp>
        <p:nvSpPr>
          <p:cNvPr id="3" name="Titre 2"/>
          <p:cNvSpPr>
            <a:spLocks noGrp="1"/>
          </p:cNvSpPr>
          <p:nvPr>
            <p:ph type="title"/>
          </p:nvPr>
        </p:nvSpPr>
        <p:spPr/>
        <p:txBody>
          <a:bodyPr>
            <a:normAutofit/>
          </a:bodyPr>
          <a:lstStyle/>
          <a:p>
            <a:r>
              <a:rPr lang="fr-FR" dirty="0" smtClean="0"/>
              <a:t>Modalités mise en </a:t>
            </a:r>
            <a:r>
              <a:rPr lang="fr-FR" dirty="0"/>
              <a:t>œuvre</a:t>
            </a:r>
            <a:br>
              <a:rPr lang="fr-FR" dirty="0"/>
            </a:br>
            <a:r>
              <a:rPr lang="fr-FR" sz="2700" dirty="0" smtClean="0"/>
              <a:t>(Article D.461-25 du CSS)</a:t>
            </a:r>
            <a:endParaRPr lang="fr-FR" sz="2700" dirty="0"/>
          </a:p>
        </p:txBody>
      </p:sp>
    </p:spTree>
    <p:extLst>
      <p:ext uri="{BB962C8B-B14F-4D97-AF65-F5344CB8AC3E}">
        <p14:creationId xmlns:p14="http://schemas.microsoft.com/office/powerpoint/2010/main" val="3366694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dirty="0"/>
              <a:t>Modalités mise en œuvre</a:t>
            </a:r>
            <a:br>
              <a:rPr lang="fr-FR" dirty="0"/>
            </a:br>
            <a:r>
              <a:rPr lang="fr-FR" dirty="0"/>
              <a:t>(Art </a:t>
            </a:r>
            <a:r>
              <a:rPr lang="fr-FR" dirty="0" smtClean="0"/>
              <a:t>D.461-25 CSS)</a:t>
            </a:r>
            <a:endParaRPr lang="fr-FR" dirty="0"/>
          </a:p>
        </p:txBody>
      </p:sp>
      <p:sp>
        <p:nvSpPr>
          <p:cNvPr id="4" name="Espace réservé du contenu 1"/>
          <p:cNvSpPr>
            <a:spLocks noGrp="1"/>
          </p:cNvSpPr>
          <p:nvPr>
            <p:ph idx="1"/>
          </p:nvPr>
        </p:nvSpPr>
        <p:spPr/>
        <p:txBody>
          <a:bodyPr/>
          <a:lstStyle/>
          <a:p>
            <a:pPr lvl="1">
              <a:buClr>
                <a:srgbClr val="94B6D2"/>
              </a:buClr>
            </a:pPr>
            <a:r>
              <a:rPr lang="fr-FR" sz="2800" dirty="0" smtClean="0">
                <a:solidFill>
                  <a:prstClr val="black"/>
                </a:solidFill>
              </a:rPr>
              <a:t>Dans tous les cas, le salarié doit fournir à la CPAM une attestation d’exposition remplie par l’employeur et le médecin du travail.</a:t>
            </a:r>
            <a:endParaRPr lang="fr-FR" sz="2800" dirty="0">
              <a:solidFill>
                <a:prstClr val="black"/>
              </a:solidFill>
            </a:endParaRPr>
          </a:p>
          <a:p>
            <a:pPr lvl="1">
              <a:buClr>
                <a:srgbClr val="94B6D2"/>
              </a:buClr>
            </a:pPr>
            <a:r>
              <a:rPr lang="fr-FR" sz="2800" dirty="0" smtClean="0">
                <a:solidFill>
                  <a:prstClr val="black"/>
                </a:solidFill>
              </a:rPr>
              <a:t>Modèle type donné par Annexe I de l’arrêté du 28 février 1995.</a:t>
            </a:r>
            <a:endParaRPr lang="fr-FR" sz="2800" dirty="0">
              <a:solidFill>
                <a:prstClr val="black"/>
              </a:solidFill>
            </a:endParaRPr>
          </a:p>
          <a:p>
            <a:endParaRPr lang="fr-FR" dirty="0"/>
          </a:p>
        </p:txBody>
      </p:sp>
    </p:spTree>
    <p:extLst>
      <p:ext uri="{BB962C8B-B14F-4D97-AF65-F5344CB8AC3E}">
        <p14:creationId xmlns:p14="http://schemas.microsoft.com/office/powerpoint/2010/main" val="1820909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lvl="1">
              <a:buClr>
                <a:srgbClr val="94B6D2"/>
              </a:buClr>
            </a:pPr>
            <a:r>
              <a:rPr lang="fr-FR" sz="2800" dirty="0">
                <a:solidFill>
                  <a:prstClr val="black"/>
                </a:solidFill>
              </a:rPr>
              <a:t>Si </a:t>
            </a:r>
            <a:r>
              <a:rPr lang="fr-FR" sz="2800" dirty="0" smtClean="0">
                <a:solidFill>
                  <a:prstClr val="black"/>
                </a:solidFill>
              </a:rPr>
              <a:t>le salarié ne peut obtenir les documents de la part de l’employeur, </a:t>
            </a:r>
            <a:r>
              <a:rPr lang="fr-FR" sz="2800" dirty="0">
                <a:solidFill>
                  <a:prstClr val="black"/>
                </a:solidFill>
              </a:rPr>
              <a:t>la CPAM doit procéder à une </a:t>
            </a:r>
            <a:r>
              <a:rPr lang="fr-FR" sz="2800" dirty="0" smtClean="0">
                <a:solidFill>
                  <a:prstClr val="black"/>
                </a:solidFill>
              </a:rPr>
              <a:t>enquête pour établir la matérialité de l’exposition.</a:t>
            </a:r>
            <a:endParaRPr lang="fr-FR" sz="2800" dirty="0">
              <a:solidFill>
                <a:prstClr val="black"/>
              </a:solidFill>
            </a:endParaRPr>
          </a:p>
          <a:p>
            <a:pPr lvl="1">
              <a:buClr>
                <a:srgbClr val="94B6D2"/>
              </a:buClr>
            </a:pPr>
            <a:r>
              <a:rPr lang="fr-FR" sz="2800" dirty="0">
                <a:solidFill>
                  <a:prstClr val="black"/>
                </a:solidFill>
              </a:rPr>
              <a:t>En cas d’accord </a:t>
            </a:r>
            <a:r>
              <a:rPr lang="fr-FR" sz="2800" dirty="0" smtClean="0">
                <a:solidFill>
                  <a:prstClr val="black"/>
                </a:solidFill>
              </a:rPr>
              <a:t>de prise en charge, la </a:t>
            </a:r>
            <a:r>
              <a:rPr lang="fr-FR" sz="2800" dirty="0">
                <a:solidFill>
                  <a:prstClr val="black"/>
                </a:solidFill>
              </a:rPr>
              <a:t>caisse établit le protocole de </a:t>
            </a:r>
            <a:r>
              <a:rPr lang="fr-FR" sz="2800" dirty="0" smtClean="0">
                <a:solidFill>
                  <a:prstClr val="black"/>
                </a:solidFill>
              </a:rPr>
              <a:t>surveillance.</a:t>
            </a:r>
            <a:endParaRPr lang="fr-FR" sz="2800" dirty="0">
              <a:solidFill>
                <a:prstClr val="black"/>
              </a:solidFill>
            </a:endParaRPr>
          </a:p>
          <a:p>
            <a:endParaRPr lang="fr-FR" dirty="0"/>
          </a:p>
        </p:txBody>
      </p:sp>
      <p:sp>
        <p:nvSpPr>
          <p:cNvPr id="3" name="Titre 2"/>
          <p:cNvSpPr>
            <a:spLocks noGrp="1"/>
          </p:cNvSpPr>
          <p:nvPr>
            <p:ph type="title"/>
          </p:nvPr>
        </p:nvSpPr>
        <p:spPr/>
        <p:txBody>
          <a:bodyPr/>
          <a:lstStyle/>
          <a:p>
            <a:r>
              <a:rPr lang="fr-FR" dirty="0"/>
              <a:t>Modalités mise en œuvre</a:t>
            </a:r>
            <a:br>
              <a:rPr lang="fr-FR" dirty="0"/>
            </a:br>
            <a:r>
              <a:rPr lang="fr-FR" sz="2700" dirty="0"/>
              <a:t>(Art D.461-25)</a:t>
            </a:r>
            <a:endParaRPr lang="fr-FR" dirty="0"/>
          </a:p>
        </p:txBody>
      </p:sp>
    </p:spTree>
    <p:extLst>
      <p:ext uri="{BB962C8B-B14F-4D97-AF65-F5344CB8AC3E}">
        <p14:creationId xmlns:p14="http://schemas.microsoft.com/office/powerpoint/2010/main" val="715905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44824"/>
            <a:ext cx="2952328" cy="720080"/>
          </a:xfrm>
          <a:prstGeom prst="rect">
            <a:avLst/>
          </a:prstGeom>
          <a:ln>
            <a:solidFill>
              <a:schemeClr val="accent1">
                <a:lumMod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Attestation exposition aux ACD</a:t>
            </a:r>
            <a:endParaRPr lang="fr-FR" dirty="0"/>
          </a:p>
        </p:txBody>
      </p:sp>
      <p:sp>
        <p:nvSpPr>
          <p:cNvPr id="5" name="Rectangle 4"/>
          <p:cNvSpPr/>
          <p:nvPr/>
        </p:nvSpPr>
        <p:spPr>
          <a:xfrm>
            <a:off x="1619672" y="2924944"/>
            <a:ext cx="2376264" cy="576064"/>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solidFill>
                  <a:schemeClr val="tx1"/>
                </a:solidFill>
              </a:rPr>
              <a:t>Code du travail</a:t>
            </a:r>
            <a:endParaRPr lang="fr-FR" dirty="0">
              <a:solidFill>
                <a:schemeClr val="tx1"/>
              </a:solidFill>
            </a:endParaRPr>
          </a:p>
        </p:txBody>
      </p:sp>
      <p:sp>
        <p:nvSpPr>
          <p:cNvPr id="6" name="Rectangle 5"/>
          <p:cNvSpPr/>
          <p:nvPr/>
        </p:nvSpPr>
        <p:spPr>
          <a:xfrm>
            <a:off x="1619672" y="3861048"/>
            <a:ext cx="2376264" cy="792088"/>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Supprimé lors de la création de la fiche pénibilité </a:t>
            </a:r>
            <a:endParaRPr lang="fr-FR" dirty="0"/>
          </a:p>
        </p:txBody>
      </p:sp>
      <p:sp>
        <p:nvSpPr>
          <p:cNvPr id="7" name="Rectangle 6"/>
          <p:cNvSpPr/>
          <p:nvPr/>
        </p:nvSpPr>
        <p:spPr>
          <a:xfrm>
            <a:off x="1619672" y="5013176"/>
            <a:ext cx="2376264" cy="129614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Pour les expos &lt; 01.02.2012 remise au salarié lorsqu’il quitte établissement</a:t>
            </a:r>
            <a:endParaRPr lang="fr-FR" dirty="0"/>
          </a:p>
        </p:txBody>
      </p:sp>
      <p:cxnSp>
        <p:nvCxnSpPr>
          <p:cNvPr id="9" name="Connecteur droit 8"/>
          <p:cNvCxnSpPr/>
          <p:nvPr/>
        </p:nvCxnSpPr>
        <p:spPr>
          <a:xfrm>
            <a:off x="1331640" y="2564904"/>
            <a:ext cx="0" cy="2952328"/>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a:endCxn id="5" idx="1"/>
          </p:cNvCxnSpPr>
          <p:nvPr/>
        </p:nvCxnSpPr>
        <p:spPr>
          <a:xfrm>
            <a:off x="1331640" y="3212976"/>
            <a:ext cx="288032"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Connecteur droit 12"/>
          <p:cNvCxnSpPr>
            <a:endCxn id="6" idx="1"/>
          </p:cNvCxnSpPr>
          <p:nvPr/>
        </p:nvCxnSpPr>
        <p:spPr>
          <a:xfrm>
            <a:off x="1331640" y="4257092"/>
            <a:ext cx="288032" cy="0"/>
          </a:xfrm>
          <a:prstGeom prst="line">
            <a:avLst/>
          </a:prstGeom>
          <a:ln w="190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1331640" y="5517232"/>
            <a:ext cx="288032"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5148064" y="1844824"/>
            <a:ext cx="3024336" cy="72008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smtClean="0"/>
              <a:t>Attestation exposition agents cancérogènes</a:t>
            </a:r>
            <a:endParaRPr lang="fr-FR" dirty="0"/>
          </a:p>
        </p:txBody>
      </p:sp>
      <p:sp>
        <p:nvSpPr>
          <p:cNvPr id="17" name="Rectangle 16"/>
          <p:cNvSpPr/>
          <p:nvPr/>
        </p:nvSpPr>
        <p:spPr>
          <a:xfrm>
            <a:off x="6012160" y="2924944"/>
            <a:ext cx="2160240" cy="57606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smtClean="0"/>
              <a:t>Code Sécurité Sociale</a:t>
            </a:r>
            <a:endParaRPr lang="fr-FR" dirty="0"/>
          </a:p>
        </p:txBody>
      </p:sp>
      <p:sp>
        <p:nvSpPr>
          <p:cNvPr id="18" name="Rectangle 17"/>
          <p:cNvSpPr/>
          <p:nvPr/>
        </p:nvSpPr>
        <p:spPr>
          <a:xfrm>
            <a:off x="6012160" y="3861048"/>
            <a:ext cx="2160240" cy="79208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smtClean="0"/>
              <a:t>Cadre de la </a:t>
            </a:r>
            <a:r>
              <a:rPr lang="fr-FR" dirty="0" err="1" smtClean="0"/>
              <a:t>surv</a:t>
            </a:r>
            <a:r>
              <a:rPr lang="fr-FR" dirty="0" smtClean="0"/>
              <a:t>. médicale post-professionnelle</a:t>
            </a:r>
            <a:endParaRPr lang="fr-FR" dirty="0"/>
          </a:p>
        </p:txBody>
      </p:sp>
      <p:sp>
        <p:nvSpPr>
          <p:cNvPr id="19" name="Rectangle 18"/>
          <p:cNvSpPr/>
          <p:nvPr/>
        </p:nvSpPr>
        <p:spPr>
          <a:xfrm>
            <a:off x="6012160" y="5013176"/>
            <a:ext cx="2160240" cy="129614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dirty="0" smtClean="0"/>
              <a:t>Modèle prévu par arrêté, utilise docs supports supprimés par réglementation</a:t>
            </a:r>
            <a:endParaRPr lang="fr-FR" dirty="0"/>
          </a:p>
        </p:txBody>
      </p:sp>
      <p:cxnSp>
        <p:nvCxnSpPr>
          <p:cNvPr id="21" name="Connecteur droit 20"/>
          <p:cNvCxnSpPr/>
          <p:nvPr/>
        </p:nvCxnSpPr>
        <p:spPr>
          <a:xfrm>
            <a:off x="5436096" y="2564904"/>
            <a:ext cx="0" cy="295232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Connecteur droit 22"/>
          <p:cNvCxnSpPr>
            <a:endCxn id="17" idx="1"/>
          </p:cNvCxnSpPr>
          <p:nvPr/>
        </p:nvCxnSpPr>
        <p:spPr>
          <a:xfrm>
            <a:off x="5436096" y="3212976"/>
            <a:ext cx="576064"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Connecteur droit 24"/>
          <p:cNvCxnSpPr>
            <a:endCxn id="18" idx="1"/>
          </p:cNvCxnSpPr>
          <p:nvPr/>
        </p:nvCxnSpPr>
        <p:spPr>
          <a:xfrm>
            <a:off x="5436096" y="4257092"/>
            <a:ext cx="576064"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7" name="Connecteur droit 26"/>
          <p:cNvCxnSpPr/>
          <p:nvPr/>
        </p:nvCxnSpPr>
        <p:spPr>
          <a:xfrm>
            <a:off x="5436096" y="5517232"/>
            <a:ext cx="576064"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8" name="Titre 27"/>
          <p:cNvSpPr>
            <a:spLocks noGrp="1"/>
          </p:cNvSpPr>
          <p:nvPr>
            <p:ph type="title"/>
          </p:nvPr>
        </p:nvSpPr>
        <p:spPr/>
        <p:txBody>
          <a:bodyPr>
            <a:normAutofit/>
          </a:bodyPr>
          <a:lstStyle/>
          <a:p>
            <a:r>
              <a:rPr lang="fr-FR" sz="3200" b="1" dirty="0" smtClean="0"/>
              <a:t>Remplies par l’employeur et le médecin du travail</a:t>
            </a:r>
            <a:endParaRPr lang="fr-FR" sz="3200" b="1" dirty="0"/>
          </a:p>
        </p:txBody>
      </p:sp>
    </p:spTree>
    <p:extLst>
      <p:ext uri="{BB962C8B-B14F-4D97-AF65-F5344CB8AC3E}">
        <p14:creationId xmlns:p14="http://schemas.microsoft.com/office/powerpoint/2010/main" val="9988715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11560" y="980728"/>
            <a:ext cx="1800200" cy="7920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Fiche et attestation expo aux ACD</a:t>
            </a:r>
            <a:endParaRPr lang="fr-FR" dirty="0"/>
          </a:p>
        </p:txBody>
      </p:sp>
      <p:sp>
        <p:nvSpPr>
          <p:cNvPr id="4" name="Rectangle 3"/>
          <p:cNvSpPr/>
          <p:nvPr/>
        </p:nvSpPr>
        <p:spPr>
          <a:xfrm>
            <a:off x="3376246" y="980728"/>
            <a:ext cx="2131858" cy="7920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Fiche de prévention des expos</a:t>
            </a:r>
            <a:endParaRPr lang="fr-FR" dirty="0"/>
          </a:p>
        </p:txBody>
      </p:sp>
      <p:sp>
        <p:nvSpPr>
          <p:cNvPr id="5" name="Rectangle 4"/>
          <p:cNvSpPr/>
          <p:nvPr/>
        </p:nvSpPr>
        <p:spPr>
          <a:xfrm>
            <a:off x="6516216" y="980728"/>
            <a:ext cx="1800200" cy="7920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Déclaration dématérialisée ou F.I.E</a:t>
            </a:r>
            <a:endParaRPr lang="fr-FR" dirty="0"/>
          </a:p>
        </p:txBody>
      </p:sp>
      <p:sp>
        <p:nvSpPr>
          <p:cNvPr id="6" name="Flèche droite 5"/>
          <p:cNvSpPr/>
          <p:nvPr/>
        </p:nvSpPr>
        <p:spPr>
          <a:xfrm>
            <a:off x="2627784" y="1376772"/>
            <a:ext cx="576064" cy="32403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7" name="Flèche droite 6"/>
          <p:cNvSpPr/>
          <p:nvPr/>
        </p:nvSpPr>
        <p:spPr>
          <a:xfrm>
            <a:off x="5803280" y="1376772"/>
            <a:ext cx="576064" cy="32403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8" name="Rectangle 7"/>
          <p:cNvSpPr/>
          <p:nvPr/>
        </p:nvSpPr>
        <p:spPr>
          <a:xfrm>
            <a:off x="755576" y="2276872"/>
            <a:ext cx="1440160"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smtClean="0">
                <a:latin typeface="+mj-lt"/>
              </a:rPr>
              <a:t>2003</a:t>
            </a:r>
          </a:p>
          <a:p>
            <a:pPr algn="ctr"/>
            <a:r>
              <a:rPr lang="fr-FR" sz="1200" b="1" dirty="0" smtClean="0">
                <a:latin typeface="+mj-lt"/>
              </a:rPr>
              <a:t>2001 pour CMR</a:t>
            </a:r>
            <a:endParaRPr lang="fr-FR" sz="1200" b="1" dirty="0">
              <a:latin typeface="+mj-lt"/>
            </a:endParaRPr>
          </a:p>
        </p:txBody>
      </p:sp>
      <p:sp>
        <p:nvSpPr>
          <p:cNvPr id="9" name="Rectangle 8"/>
          <p:cNvSpPr/>
          <p:nvPr/>
        </p:nvSpPr>
        <p:spPr>
          <a:xfrm>
            <a:off x="3868615" y="2276872"/>
            <a:ext cx="1135433"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smtClean="0">
                <a:latin typeface="+mj-lt"/>
              </a:rPr>
              <a:t>2012</a:t>
            </a:r>
            <a:endParaRPr lang="fr-FR" b="1" dirty="0">
              <a:latin typeface="+mj-lt"/>
            </a:endParaRPr>
          </a:p>
        </p:txBody>
      </p:sp>
      <p:sp>
        <p:nvSpPr>
          <p:cNvPr id="10" name="Rectangle 9"/>
          <p:cNvSpPr/>
          <p:nvPr/>
        </p:nvSpPr>
        <p:spPr>
          <a:xfrm>
            <a:off x="6948264" y="2276872"/>
            <a:ext cx="93610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b="1" dirty="0" smtClean="0">
                <a:latin typeface="+mj-lt"/>
              </a:rPr>
              <a:t>2015</a:t>
            </a:r>
            <a:endParaRPr lang="fr-FR" b="1" dirty="0">
              <a:latin typeface="+mj-lt"/>
            </a:endParaRPr>
          </a:p>
        </p:txBody>
      </p:sp>
      <p:sp>
        <p:nvSpPr>
          <p:cNvPr id="11" name="Flèche droite 10"/>
          <p:cNvSpPr/>
          <p:nvPr/>
        </p:nvSpPr>
        <p:spPr>
          <a:xfrm>
            <a:off x="2629243" y="2474894"/>
            <a:ext cx="576064" cy="32403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2" name="Flèche droite 11"/>
          <p:cNvSpPr/>
          <p:nvPr/>
        </p:nvSpPr>
        <p:spPr>
          <a:xfrm>
            <a:off x="5803280" y="2474894"/>
            <a:ext cx="576064" cy="32403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3" name="Rectangle 12"/>
          <p:cNvSpPr/>
          <p:nvPr/>
        </p:nvSpPr>
        <p:spPr>
          <a:xfrm>
            <a:off x="611560" y="3717032"/>
            <a:ext cx="1800200" cy="25202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Pour la prévention du risque chimique</a:t>
            </a:r>
          </a:p>
          <a:p>
            <a:pPr algn="ctr"/>
            <a:r>
              <a:rPr lang="fr-FR" dirty="0" smtClean="0">
                <a:solidFill>
                  <a:srgbClr val="0070C0"/>
                </a:solidFill>
              </a:rPr>
              <a:t>Supprimé en 2012</a:t>
            </a:r>
            <a:endParaRPr lang="fr-FR" dirty="0">
              <a:solidFill>
                <a:srgbClr val="0070C0"/>
              </a:solidFill>
            </a:endParaRPr>
          </a:p>
        </p:txBody>
      </p:sp>
      <p:sp>
        <p:nvSpPr>
          <p:cNvPr id="14" name="Rectangle 13"/>
          <p:cNvSpPr/>
          <p:nvPr/>
        </p:nvSpPr>
        <p:spPr>
          <a:xfrm>
            <a:off x="3376246" y="3717032"/>
            <a:ext cx="2131858" cy="25202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Pour la traçabilité des expos à 10 facteurs dont les ACD</a:t>
            </a:r>
          </a:p>
          <a:p>
            <a:pPr algn="ctr"/>
            <a:r>
              <a:rPr lang="fr-FR" dirty="0">
                <a:solidFill>
                  <a:srgbClr val="0070C0"/>
                </a:solidFill>
              </a:rPr>
              <a:t>Supprimé en 2015</a:t>
            </a:r>
          </a:p>
        </p:txBody>
      </p:sp>
      <p:sp>
        <p:nvSpPr>
          <p:cNvPr id="15" name="Rectangle 14"/>
          <p:cNvSpPr/>
          <p:nvPr/>
        </p:nvSpPr>
        <p:spPr>
          <a:xfrm>
            <a:off x="6516216" y="3717032"/>
            <a:ext cx="1944216" cy="25202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dirty="0" smtClean="0"/>
              <a:t>Pour les salariés exposés au-delà des seuils après application des mesures de protection en fonction du champs C3P</a:t>
            </a:r>
            <a:endParaRPr lang="fr-FR" dirty="0"/>
          </a:p>
        </p:txBody>
      </p:sp>
      <p:sp>
        <p:nvSpPr>
          <p:cNvPr id="16" name="Flèche droite 15"/>
          <p:cNvSpPr/>
          <p:nvPr/>
        </p:nvSpPr>
        <p:spPr>
          <a:xfrm>
            <a:off x="2552800" y="4981081"/>
            <a:ext cx="576064" cy="32403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7" name="Flèche droite 16"/>
          <p:cNvSpPr/>
          <p:nvPr/>
        </p:nvSpPr>
        <p:spPr>
          <a:xfrm>
            <a:off x="5803280" y="4981081"/>
            <a:ext cx="576064" cy="32403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4136404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RISQUE AMIANTE ET MILIEU HYPERBARE</a:t>
            </a:r>
            <a:endParaRPr lang="fr-FR" dirty="0"/>
          </a:p>
        </p:txBody>
      </p:sp>
      <p:sp>
        <p:nvSpPr>
          <p:cNvPr id="3" name="Espace réservé du contenu 1"/>
          <p:cNvSpPr txBox="1">
            <a:spLocks/>
          </p:cNvSpPr>
          <p:nvPr/>
        </p:nvSpPr>
        <p:spPr>
          <a:xfrm>
            <a:off x="872067" y="2675467"/>
            <a:ext cx="7408333" cy="3450696"/>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301943" lvl="1" indent="0">
              <a:buClr>
                <a:srgbClr val="94B6D2"/>
              </a:buClr>
              <a:buNone/>
            </a:pPr>
            <a:r>
              <a:rPr lang="fr-FR" sz="2800" dirty="0" smtClean="0">
                <a:solidFill>
                  <a:prstClr val="black"/>
                </a:solidFill>
              </a:rPr>
              <a:t>L’employeur établit: </a:t>
            </a:r>
          </a:p>
          <a:p>
            <a:pPr lvl="1">
              <a:buClr>
                <a:srgbClr val="94B6D2"/>
              </a:buClr>
            </a:pPr>
            <a:r>
              <a:rPr lang="fr-FR" sz="2800" dirty="0" smtClean="0">
                <a:solidFill>
                  <a:prstClr val="black"/>
                </a:solidFill>
              </a:rPr>
              <a:t>une Fiche d’exposition à l’amiante (Art R.4412-120 CT)</a:t>
            </a:r>
          </a:p>
          <a:p>
            <a:pPr lvl="1">
              <a:buClr>
                <a:srgbClr val="94B6D2"/>
              </a:buClr>
            </a:pPr>
            <a:r>
              <a:rPr lang="fr-FR" sz="2800" dirty="0" smtClean="0">
                <a:solidFill>
                  <a:prstClr val="black"/>
                </a:solidFill>
              </a:rPr>
              <a:t>Une fiche de sécurité pour les travaux en milieu hyperbare (Art R.4461-13 CT)</a:t>
            </a:r>
          </a:p>
          <a:p>
            <a:pPr lvl="1">
              <a:buClr>
                <a:srgbClr val="94B6D2"/>
              </a:buClr>
            </a:pPr>
            <a:r>
              <a:rPr lang="fr-FR" sz="2800" dirty="0" smtClean="0">
                <a:solidFill>
                  <a:prstClr val="black"/>
                </a:solidFill>
              </a:rPr>
              <a:t>Une déclaration des expositions à ces risques si dépassement des seuils réglementaires</a:t>
            </a:r>
          </a:p>
          <a:p>
            <a:endParaRPr lang="fr-FR" dirty="0"/>
          </a:p>
        </p:txBody>
      </p:sp>
    </p:spTree>
    <p:extLst>
      <p:ext uri="{BB962C8B-B14F-4D97-AF65-F5344CB8AC3E}">
        <p14:creationId xmlns:p14="http://schemas.microsoft.com/office/powerpoint/2010/main" val="31312908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AUTRES FICHES D’EXPOSITION ETABLIES PAR L’EMPLOYEUR</a:t>
            </a:r>
            <a:endParaRPr lang="fr-FR" dirty="0"/>
          </a:p>
        </p:txBody>
      </p:sp>
      <p:sp>
        <p:nvSpPr>
          <p:cNvPr id="3" name="Espace réservé du contenu 1"/>
          <p:cNvSpPr txBox="1">
            <a:spLocks/>
          </p:cNvSpPr>
          <p:nvPr/>
        </p:nvSpPr>
        <p:spPr>
          <a:xfrm>
            <a:off x="858747" y="2564904"/>
            <a:ext cx="7408333" cy="3666720"/>
          </a:xfrm>
          <a:prstGeom prst="rect">
            <a:avLst/>
          </a:prstGeom>
        </p:spPr>
        <p:txBody>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lvl="1">
              <a:buClr>
                <a:srgbClr val="94B6D2"/>
              </a:buClr>
            </a:pPr>
            <a:r>
              <a:rPr lang="fr-FR" sz="2800" dirty="0" smtClean="0">
                <a:solidFill>
                  <a:prstClr val="black"/>
                </a:solidFill>
              </a:rPr>
              <a:t>Fiche d’exposition aux rayonnements ionisants (Art R.4451-57 et suivants et R.4451-88 du CT)</a:t>
            </a:r>
          </a:p>
          <a:p>
            <a:pPr lvl="1">
              <a:buClr>
                <a:srgbClr val="94B6D2"/>
              </a:buClr>
            </a:pPr>
            <a:r>
              <a:rPr lang="fr-FR" sz="2800" dirty="0" smtClean="0">
                <a:solidFill>
                  <a:prstClr val="black"/>
                </a:solidFill>
              </a:rPr>
              <a:t>Fiche d’exposition aux rayonnements optiques artificiels (Art R.4452-23 et suivants CT)</a:t>
            </a:r>
          </a:p>
          <a:p>
            <a:pPr lvl="1">
              <a:buClr>
                <a:srgbClr val="94B6D2"/>
              </a:buClr>
            </a:pPr>
            <a:r>
              <a:rPr lang="fr-FR" sz="2800" dirty="0" smtClean="0">
                <a:solidFill>
                  <a:prstClr val="black"/>
                </a:solidFill>
              </a:rPr>
              <a:t>Ces risques ne sont pas pris en compte au titre de la pénibilité, ces fiches n’ont donc pas été impactées par les textes relatifs à la pénibilité.</a:t>
            </a:r>
          </a:p>
          <a:p>
            <a:endParaRPr lang="fr-FR" dirty="0"/>
          </a:p>
        </p:txBody>
      </p:sp>
    </p:spTree>
    <p:extLst>
      <p:ext uri="{BB962C8B-B14F-4D97-AF65-F5344CB8AC3E}">
        <p14:creationId xmlns:p14="http://schemas.microsoft.com/office/powerpoint/2010/main" val="1949610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1716953375"/>
              </p:ext>
            </p:extLst>
          </p:nvPr>
        </p:nvGraphicFramePr>
        <p:xfrm>
          <a:off x="1115616" y="260648"/>
          <a:ext cx="6383362" cy="6352480"/>
        </p:xfrm>
        <a:graphic>
          <a:graphicData uri="http://schemas.openxmlformats.org/presentationml/2006/ole">
            <mc:AlternateContent xmlns:mc="http://schemas.openxmlformats.org/markup-compatibility/2006">
              <mc:Choice xmlns:v="urn:schemas-microsoft-com:vml" Requires="v">
                <p:oleObj spid="_x0000_s5129" name="Document" r:id="rId5" imgW="6639784" imgH="7549649" progId="Word.Document.8">
                  <p:embed/>
                </p:oleObj>
              </mc:Choice>
              <mc:Fallback>
                <p:oleObj name="Document" r:id="rId5" imgW="6639784" imgH="7549649" progId="Word.Document.8">
                  <p:embed/>
                  <p:pic>
                    <p:nvPicPr>
                      <p:cNvPr id="0" name=""/>
                      <p:cNvPicPr/>
                      <p:nvPr/>
                    </p:nvPicPr>
                    <p:blipFill>
                      <a:blip r:embed="rId6"/>
                      <a:stretch>
                        <a:fillRect/>
                      </a:stretch>
                    </p:blipFill>
                    <p:spPr>
                      <a:xfrm>
                        <a:off x="1115616" y="260648"/>
                        <a:ext cx="6383362" cy="6352480"/>
                      </a:xfrm>
                      <a:prstGeom prst="rect">
                        <a:avLst/>
                      </a:prstGeom>
                    </p:spPr>
                  </p:pic>
                </p:oleObj>
              </mc:Fallback>
            </mc:AlternateContent>
          </a:graphicData>
        </a:graphic>
      </p:graphicFrame>
    </p:spTree>
    <p:extLst>
      <p:ext uri="{BB962C8B-B14F-4D97-AF65-F5344CB8AC3E}">
        <p14:creationId xmlns:p14="http://schemas.microsoft.com/office/powerpoint/2010/main" val="2743132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3611146301"/>
              </p:ext>
            </p:extLst>
          </p:nvPr>
        </p:nvGraphicFramePr>
        <p:xfrm>
          <a:off x="533102" y="908720"/>
          <a:ext cx="8287369" cy="5256586"/>
        </p:xfrm>
        <a:graphic>
          <a:graphicData uri="http://schemas.openxmlformats.org/drawingml/2006/table">
            <a:tbl>
              <a:tblPr/>
              <a:tblGrid>
                <a:gridCol w="844084"/>
                <a:gridCol w="1227758"/>
                <a:gridCol w="1381228"/>
                <a:gridCol w="1688168"/>
                <a:gridCol w="109589"/>
                <a:gridCol w="1518271"/>
                <a:gridCol w="1518271"/>
              </a:tblGrid>
              <a:tr h="214355">
                <a:tc>
                  <a:txBody>
                    <a:bodyPr/>
                    <a:lstStyle/>
                    <a:p>
                      <a:pPr algn="r">
                        <a:lnSpc>
                          <a:spcPct val="115000"/>
                        </a:lnSpc>
                        <a:spcAft>
                          <a:spcPts val="0"/>
                        </a:spcAft>
                      </a:pPr>
                      <a:r>
                        <a:rPr lang="fr-FR" sz="1000" dirty="0">
                          <a:latin typeface="Times New Roman" pitchFamily="18" charset="0"/>
                          <a:ea typeface="Times New Roman"/>
                          <a:cs typeface="Times New Roman" pitchFamily="18" charset="0"/>
                          <a:hlinkClick r:id="" action="ppaction://hlinkshowjump?jump=previousslide"/>
                        </a:rPr>
                        <a:t>Nom</a:t>
                      </a: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b">
                    <a:lnL>
                      <a:noFill/>
                    </a:lnL>
                    <a:lnR>
                      <a:noFill/>
                    </a:lnR>
                    <a:lnT>
                      <a:noFill/>
                    </a:lnT>
                    <a:lnB>
                      <a:noFill/>
                    </a:lnB>
                  </a:tcPr>
                </a:tc>
                <a:tc>
                  <a:txBody>
                    <a:bodyPr/>
                    <a:lstStyle/>
                    <a:p>
                      <a:pP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000">
                          <a:latin typeface="Times New Roman" pitchFamily="18" charset="0"/>
                          <a:ea typeface="Times New Roman"/>
                          <a:cs typeface="Times New Roman" pitchFamily="18" charset="0"/>
                        </a:rPr>
                        <a:t> </a:t>
                      </a:r>
                      <a:endParaRPr lang="fr-FR" sz="1000">
                        <a:latin typeface="Times New Roman" pitchFamily="18" charset="0"/>
                        <a:ea typeface="Rockwell"/>
                        <a:cs typeface="Times New Roman" pitchFamily="18" charset="0"/>
                      </a:endParaRPr>
                    </a:p>
                  </a:txBody>
                  <a:tcPr marL="4630" marR="4630" marT="0" marB="0" anchor="b">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a:noFill/>
                    </a:lnT>
                    <a:lnB>
                      <a:noFill/>
                    </a:lnB>
                  </a:tcPr>
                </a:tc>
                <a:tc hMerge="1">
                  <a:txBody>
                    <a:bodyPr/>
                    <a:lstStyle/>
                    <a:p>
                      <a:endParaRPr lang="fr-FR"/>
                    </a:p>
                  </a:txBody>
                  <a:tcPr/>
                </a:tc>
                <a:tc>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a:noFill/>
                    </a:lnT>
                    <a:lnB>
                      <a:noFill/>
                    </a:lnB>
                  </a:tcPr>
                </a:tc>
                <a:tc>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a:noFill/>
                    </a:lnT>
                    <a:lnB>
                      <a:noFill/>
                    </a:lnB>
                  </a:tcPr>
                </a:tc>
              </a:tr>
              <a:tr h="298732">
                <a:tc>
                  <a:txBody>
                    <a:bodyPr/>
                    <a:lstStyle/>
                    <a:p>
                      <a:pPr algn="r">
                        <a:lnSpc>
                          <a:spcPct val="115000"/>
                        </a:lnSpc>
                        <a:spcAft>
                          <a:spcPts val="0"/>
                        </a:spcAft>
                      </a:pPr>
                      <a:r>
                        <a:rPr lang="fr-FR" sz="1000">
                          <a:latin typeface="Times New Roman" pitchFamily="18" charset="0"/>
                          <a:ea typeface="Times New Roman"/>
                          <a:cs typeface="Times New Roman" pitchFamily="18" charset="0"/>
                        </a:rPr>
                        <a:t>Prénom :</a:t>
                      </a:r>
                      <a:endParaRPr lang="fr-FR" sz="1000">
                        <a:latin typeface="Times New Roman" pitchFamily="18" charset="0"/>
                        <a:ea typeface="Rockwell"/>
                        <a:cs typeface="Times New Roman" pitchFamily="18" charset="0"/>
                      </a:endParaRPr>
                    </a:p>
                  </a:txBody>
                  <a:tcPr marL="4630" marR="4630" marT="0" marB="0" anchor="b">
                    <a:lnL>
                      <a:noFill/>
                    </a:lnL>
                    <a:lnR>
                      <a:noFill/>
                    </a:lnR>
                    <a:lnT>
                      <a:noFill/>
                    </a:lnT>
                    <a:lnB>
                      <a:noFill/>
                    </a:lnB>
                  </a:tcPr>
                </a:tc>
                <a:tc>
                  <a:txBody>
                    <a:bodyPr/>
                    <a:lstStyle/>
                    <a:p>
                      <a:pP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r">
                        <a:lnSpc>
                          <a:spcPct val="115000"/>
                        </a:lnSpc>
                        <a:spcAft>
                          <a:spcPts val="0"/>
                        </a:spcAft>
                      </a:pPr>
                      <a:r>
                        <a:rPr lang="fr-FR" sz="1000" dirty="0">
                          <a:latin typeface="Times New Roman" pitchFamily="18" charset="0"/>
                          <a:ea typeface="Times New Roman"/>
                          <a:cs typeface="Times New Roman" pitchFamily="18" charset="0"/>
                        </a:rPr>
                        <a:t>Date de naissance :</a:t>
                      </a:r>
                      <a:endParaRPr lang="fr-FR" sz="1000" dirty="0">
                        <a:latin typeface="Times New Roman" pitchFamily="18" charset="0"/>
                        <a:ea typeface="Rockwell"/>
                        <a:cs typeface="Times New Roman" pitchFamily="18" charset="0"/>
                      </a:endParaRPr>
                    </a:p>
                  </a:txBody>
                  <a:tcPr marL="4630" marR="4630" marT="0" marB="0" anchor="b">
                    <a:lnL>
                      <a:noFill/>
                    </a:lnL>
                    <a:lnR>
                      <a:noFill/>
                    </a:lnR>
                    <a:lnT>
                      <a:noFill/>
                    </a:lnT>
                    <a:lnB>
                      <a:noFill/>
                    </a:lnB>
                  </a:tcPr>
                </a:tc>
                <a:tc hMerge="1">
                  <a:txBody>
                    <a:bodyPr/>
                    <a:lstStyle/>
                    <a:p>
                      <a:endParaRPr lang="fr-FR"/>
                    </a:p>
                  </a:txBody>
                  <a:tcPr/>
                </a:tc>
                <a:tc>
                  <a:txBody>
                    <a:bodyPr/>
                    <a:lstStyle/>
                    <a:p>
                      <a:pPr>
                        <a:lnSpc>
                          <a:spcPct val="115000"/>
                        </a:lnSpc>
                        <a:spcAft>
                          <a:spcPts val="0"/>
                        </a:spcAft>
                      </a:pPr>
                      <a:r>
                        <a:rPr lang="fr-FR" sz="1000">
                          <a:latin typeface="Times New Roman" pitchFamily="18" charset="0"/>
                          <a:ea typeface="Times New Roman"/>
                          <a:cs typeface="Times New Roman" pitchFamily="18" charset="0"/>
                        </a:rPr>
                        <a:t> </a:t>
                      </a:r>
                      <a:endParaRPr lang="fr-FR" sz="1000">
                        <a:latin typeface="Times New Roman" pitchFamily="18" charset="0"/>
                        <a:ea typeface="Rockwell"/>
                        <a:cs typeface="Times New Roman" pitchFamily="18" charset="0"/>
                      </a:endParaRPr>
                    </a:p>
                  </a:txBody>
                  <a:tcPr marL="4630" marR="463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a:noFill/>
                    </a:lnT>
                    <a:lnB>
                      <a:noFill/>
                    </a:lnB>
                  </a:tcPr>
                </a:tc>
              </a:tr>
              <a:tr h="214355">
                <a:tc>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fr-FR"/>
                    </a:p>
                  </a:txBody>
                  <a:tcPr/>
                </a:tc>
                <a:tc>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pPr>
                      <a:endParaRPr lang="fr-FR" sz="1000" dirty="0">
                        <a:latin typeface="Times New Roman" pitchFamily="18" charset="0"/>
                        <a:ea typeface="Times New Roman"/>
                        <a:cs typeface="Times New Roman" pitchFamily="18" charset="0"/>
                      </a:endParaRPr>
                    </a:p>
                  </a:txBody>
                  <a:tcPr marL="4630" marR="4630" marT="0" marB="0" anchor="b">
                    <a:lnL>
                      <a:noFill/>
                    </a:lnL>
                    <a:lnR>
                      <a:noFill/>
                    </a:lnR>
                    <a:lnT>
                      <a:noFill/>
                    </a:lnT>
                    <a:lnB w="12700" cap="flat" cmpd="sng" algn="ctr">
                      <a:solidFill>
                        <a:srgbClr val="000000"/>
                      </a:solidFill>
                      <a:prstDash val="solid"/>
                      <a:round/>
                      <a:headEnd type="none" w="med" len="med"/>
                      <a:tailEnd type="none" w="med" len="med"/>
                    </a:lnB>
                  </a:tcPr>
                </a:tc>
              </a:tr>
              <a:tr h="201009">
                <a:tc rowSpan="2">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Période</a:t>
                      </a:r>
                      <a:br>
                        <a:rPr lang="fr-FR" sz="1100" dirty="0">
                          <a:latin typeface="Times New Roman" pitchFamily="18" charset="0"/>
                          <a:ea typeface="Times New Roman"/>
                          <a:cs typeface="Times New Roman" pitchFamily="18" charset="0"/>
                        </a:rPr>
                      </a:br>
                      <a:r>
                        <a:rPr lang="fr-FR" sz="1100" dirty="0">
                          <a:latin typeface="Times New Roman" pitchFamily="18" charset="0"/>
                          <a:ea typeface="Times New Roman"/>
                          <a:cs typeface="Times New Roman" pitchFamily="18" charset="0"/>
                        </a:rPr>
                        <a:t> ou date</a:t>
                      </a:r>
                      <a:endParaRPr lang="fr-FR" sz="11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Entreprise</a:t>
                      </a:r>
                      <a:endParaRPr lang="fr-FR" sz="1100" dirty="0">
                        <a:latin typeface="Times New Roman" pitchFamily="18" charset="0"/>
                        <a:ea typeface="Rockwell"/>
                        <a:cs typeface="Times New Roman" pitchFamily="18" charset="0"/>
                      </a:endParaRPr>
                    </a:p>
                  </a:txBody>
                  <a:tcPr marL="4630" marR="463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Emplois</a:t>
                      </a:r>
                      <a:endParaRPr lang="fr-FR" sz="1100" dirty="0">
                        <a:latin typeface="Times New Roman" pitchFamily="18" charset="0"/>
                        <a:ea typeface="Rockwell"/>
                        <a:cs typeface="Times New Roman" pitchFamily="18" charset="0"/>
                      </a:endParaRPr>
                    </a:p>
                  </a:txBody>
                  <a:tcPr marL="4630" marR="463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4">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Risques</a:t>
                      </a:r>
                      <a:endParaRPr lang="fr-FR" sz="1100" dirty="0">
                        <a:latin typeface="Times New Roman" pitchFamily="18" charset="0"/>
                        <a:ea typeface="Rockwell"/>
                        <a:cs typeface="Times New Roman" pitchFamily="18" charset="0"/>
                      </a:endParaRPr>
                    </a:p>
                  </a:txBody>
                  <a:tcPr marL="4630" marR="463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r>
              <a:tr h="223855">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Chimiques</a:t>
                      </a:r>
                      <a:endParaRPr lang="fr-FR" sz="1100" dirty="0">
                        <a:latin typeface="Times New Roman" pitchFamily="18" charset="0"/>
                        <a:ea typeface="Rockwell"/>
                        <a:cs typeface="Times New Roman" pitchFamily="18" charset="0"/>
                      </a:endParaRPr>
                    </a:p>
                  </a:txBody>
                  <a:tcPr marL="4630" marR="463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Physiques</a:t>
                      </a:r>
                      <a:endParaRPr lang="fr-FR" sz="1100" dirty="0">
                        <a:latin typeface="Times New Roman" pitchFamily="18" charset="0"/>
                        <a:ea typeface="Rockwell"/>
                        <a:cs typeface="Times New Roman" pitchFamily="18" charset="0"/>
                      </a:endParaRPr>
                    </a:p>
                  </a:txBody>
                  <a:tcPr marL="4630" marR="463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pPr algn="ctr">
                        <a:lnSpc>
                          <a:spcPct val="115000"/>
                        </a:lnSpc>
                        <a:spcAft>
                          <a:spcPts val="0"/>
                        </a:spcAft>
                      </a:pPr>
                      <a:endParaRPr lang="fr-FR" sz="1100" dirty="0">
                        <a:latin typeface="Times New Roman" pitchFamily="18" charset="0"/>
                        <a:ea typeface="Rockwell"/>
                        <a:cs typeface="Times New Roman" pitchFamily="18" charset="0"/>
                      </a:endParaRPr>
                    </a:p>
                  </a:txBody>
                  <a:tcPr marL="4630" marR="463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Autres</a:t>
                      </a:r>
                      <a:endParaRPr lang="fr-FR" sz="1100" dirty="0">
                        <a:latin typeface="Times New Roman" pitchFamily="18" charset="0"/>
                        <a:ea typeface="Rockwell"/>
                        <a:cs typeface="Times New Roman" pitchFamily="18" charset="0"/>
                      </a:endParaRPr>
                    </a:p>
                  </a:txBody>
                  <a:tcPr marL="4630" marR="4630" marT="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360542">
                <a:tc>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Début - Fin</a:t>
                      </a:r>
                      <a:endParaRPr lang="fr-FR" sz="11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a:latin typeface="Times New Roman" pitchFamily="18" charset="0"/>
                          <a:ea typeface="Times New Roman"/>
                          <a:cs typeface="Times New Roman" pitchFamily="18" charset="0"/>
                        </a:rPr>
                        <a:t>Nom, adresse</a:t>
                      </a:r>
                      <a:endParaRPr lang="fr-FR" sz="110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Poste, tâches</a:t>
                      </a:r>
                      <a:endParaRPr lang="fr-FR" sz="11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fr-FR" sz="1100" dirty="0">
                          <a:latin typeface="Times New Roman" pitchFamily="18" charset="0"/>
                          <a:ea typeface="Times New Roman"/>
                          <a:cs typeface="Times New Roman" pitchFamily="18" charset="0"/>
                        </a:rPr>
                        <a:t>Produits, matériaux, particules, poussières de chantier, fumées.                                                               </a:t>
                      </a:r>
                      <a:endParaRPr lang="fr-FR" sz="1100" dirty="0">
                        <a:latin typeface="Times New Roman" pitchFamily="18" charset="0"/>
                        <a:ea typeface="Rockwell"/>
                        <a:cs typeface="Times New Roman" pitchFamily="18" charset="0"/>
                      </a:endParaRPr>
                    </a:p>
                  </a:txBody>
                  <a:tcPr marL="4630" marR="4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gridSpan="2">
                  <a:txBody>
                    <a:bodyPr/>
                    <a:lstStyle/>
                    <a:p>
                      <a:pPr>
                        <a:lnSpc>
                          <a:spcPct val="115000"/>
                        </a:lnSpc>
                        <a:spcAft>
                          <a:spcPts val="0"/>
                        </a:spcAft>
                      </a:pPr>
                      <a:r>
                        <a:rPr lang="fr-FR" sz="1100" dirty="0">
                          <a:latin typeface="Times New Roman" pitchFamily="18" charset="0"/>
                          <a:ea typeface="Times New Roman"/>
                          <a:cs typeface="Times New Roman" pitchFamily="18" charset="0"/>
                        </a:rPr>
                        <a:t>Bruits, manutentions manuelles, postures pénibles, vibrations, rythme de travail (équipe 2x8), travail de nuit, travail répétitif, travail en hauteur, travail sur écran, rayonnements thermiques, rayonnements infrarouges, rayonnements ionisants</a:t>
                      </a:r>
                      <a:endParaRPr lang="fr-FR" sz="1100" dirty="0">
                        <a:latin typeface="Times New Roman" pitchFamily="18" charset="0"/>
                        <a:ea typeface="Rockwell"/>
                        <a:cs typeface="Times New Roman" pitchFamily="18" charset="0"/>
                      </a:endParaRPr>
                    </a:p>
                  </a:txBody>
                  <a:tcPr marL="4630" marR="4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hMerge="1">
                  <a:txBody>
                    <a:bodyPr/>
                    <a:lstStyle/>
                    <a:p>
                      <a:pPr>
                        <a:lnSpc>
                          <a:spcPct val="115000"/>
                        </a:lnSpc>
                        <a:spcAft>
                          <a:spcPts val="0"/>
                        </a:spcAft>
                      </a:pPr>
                      <a:endParaRPr lang="fr-FR" sz="1100" dirty="0">
                        <a:latin typeface="Times New Roman" pitchFamily="18" charset="0"/>
                        <a:ea typeface="Rockwell"/>
                        <a:cs typeface="Times New Roman" pitchFamily="18" charset="0"/>
                      </a:endParaRPr>
                    </a:p>
                  </a:txBody>
                  <a:tcPr marL="4630" marR="4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nSpc>
                          <a:spcPct val="115000"/>
                        </a:lnSpc>
                        <a:spcAft>
                          <a:spcPts val="0"/>
                        </a:spcAft>
                      </a:pPr>
                      <a:r>
                        <a:rPr lang="fr-FR" sz="1100" dirty="0">
                          <a:latin typeface="Times New Roman" pitchFamily="18" charset="0"/>
                          <a:ea typeface="Times New Roman"/>
                          <a:cs typeface="Times New Roman" pitchFamily="18" charset="0"/>
                        </a:rPr>
                        <a:t>Températures extrêmes, conditions climatiques, rayons UV, déplacements, éloignement, charge mentale, dépassement d'horaires, attention, vigilance, forte charge visuelle, travail en contact avec les eaux polluées, surinfection des plaies, mycoses</a:t>
                      </a:r>
                      <a:endParaRPr lang="fr-FR" sz="1100" dirty="0">
                        <a:latin typeface="Times New Roman" pitchFamily="18" charset="0"/>
                        <a:ea typeface="Rockwell"/>
                        <a:cs typeface="Times New Roman" pitchFamily="18" charset="0"/>
                      </a:endParaRPr>
                    </a:p>
                  </a:txBody>
                  <a:tcPr marL="4630" marR="4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09">
                <a:tc>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 </a:t>
                      </a:r>
                      <a:endParaRPr lang="fr-FR" sz="11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 </a:t>
                      </a:r>
                      <a:endParaRPr lang="fr-FR" sz="11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100" dirty="0">
                          <a:latin typeface="Times New Roman" pitchFamily="18" charset="0"/>
                          <a:ea typeface="Times New Roman"/>
                          <a:cs typeface="Times New Roman" pitchFamily="18" charset="0"/>
                        </a:rPr>
                        <a:t> </a:t>
                      </a:r>
                      <a:endParaRPr lang="fr-FR" sz="11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r>
              <a:tr h="201009">
                <a:tc>
                  <a:txBody>
                    <a:bodyPr/>
                    <a:lstStyle/>
                    <a:p>
                      <a:pPr algn="ctr">
                        <a:lnSpc>
                          <a:spcPct val="115000"/>
                        </a:lnSpc>
                        <a:spcAft>
                          <a:spcPts val="0"/>
                        </a:spcAft>
                      </a:pPr>
                      <a:r>
                        <a:rPr lang="fr-FR" sz="1000">
                          <a:latin typeface="Times New Roman" pitchFamily="18" charset="0"/>
                          <a:ea typeface="Times New Roman"/>
                          <a:cs typeface="Times New Roman" pitchFamily="18" charset="0"/>
                        </a:rPr>
                        <a:t> </a:t>
                      </a:r>
                      <a:endParaRPr lang="fr-FR" sz="100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r>
              <a:tr h="1788976">
                <a:tc>
                  <a:txBody>
                    <a:bodyPr/>
                    <a:lstStyle/>
                    <a:p>
                      <a:pPr algn="ct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gridSpan="2" vMerge="1">
                  <a:txBody>
                    <a:bodyPr/>
                    <a:lstStyle/>
                    <a:p>
                      <a:endParaRPr lang="fr-FR"/>
                    </a:p>
                  </a:txBody>
                  <a:tcPr/>
                </a:tc>
                <a:tc hMerge="1" vMerge="1">
                  <a:txBody>
                    <a:bodyPr/>
                    <a:lstStyle/>
                    <a:p>
                      <a:endParaRPr lang="fr-FR"/>
                    </a:p>
                  </a:txBody>
                  <a:tcPr/>
                </a:tc>
                <a:tc vMerge="1">
                  <a:txBody>
                    <a:bodyPr/>
                    <a:lstStyle/>
                    <a:p>
                      <a:endParaRPr lang="fr-FR"/>
                    </a:p>
                  </a:txBody>
                  <a:tcPr/>
                </a:tc>
              </a:tr>
              <a:tr h="201009">
                <a:tc>
                  <a:txBody>
                    <a:bodyPr/>
                    <a:lstStyle/>
                    <a:p>
                      <a:pPr algn="ctr">
                        <a:lnSpc>
                          <a:spcPct val="115000"/>
                        </a:lnSpc>
                        <a:spcAft>
                          <a:spcPts val="0"/>
                        </a:spcAft>
                      </a:pPr>
                      <a:r>
                        <a:rPr lang="fr-FR" sz="1000">
                          <a:latin typeface="Times New Roman" pitchFamily="18" charset="0"/>
                          <a:ea typeface="Times New Roman"/>
                          <a:cs typeface="Times New Roman" pitchFamily="18" charset="0"/>
                        </a:rPr>
                        <a:t> </a:t>
                      </a:r>
                      <a:endParaRPr lang="fr-FR" sz="100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latin typeface="Times New Roman" pitchFamily="18" charset="0"/>
                          <a:ea typeface="Times New Roman"/>
                          <a:cs typeface="Times New Roman" pitchFamily="18" charset="0"/>
                        </a:rPr>
                        <a:t> </a:t>
                      </a:r>
                      <a:endParaRPr lang="fr-FR" sz="100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latin typeface="Times New Roman" pitchFamily="18" charset="0"/>
                          <a:ea typeface="Times New Roman"/>
                          <a:cs typeface="Times New Roman" pitchFamily="18" charset="0"/>
                        </a:rPr>
                        <a:t> </a:t>
                      </a:r>
                      <a:endParaRPr lang="fr-FR" sz="100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0"/>
                        </a:spcAft>
                      </a:pPr>
                      <a:r>
                        <a:rPr lang="fr-FR" sz="1100" dirty="0">
                          <a:latin typeface="Times New Roman" pitchFamily="18" charset="0"/>
                          <a:ea typeface="Times New Roman"/>
                          <a:cs typeface="Times New Roman" pitchFamily="18" charset="0"/>
                        </a:rPr>
                        <a:t> Ponçage, rénovation, meulages, mode de découpe matériaux, démolition, mode de fabrication du mortier,</a:t>
                      </a:r>
                      <a:endParaRPr lang="fr-FR" sz="1100" dirty="0">
                        <a:latin typeface="Times New Roman" pitchFamily="18" charset="0"/>
                        <a:ea typeface="Rockwell"/>
                        <a:cs typeface="Times New Roman" pitchFamily="18" charset="0"/>
                      </a:endParaRPr>
                    </a:p>
                  </a:txBody>
                  <a:tcPr marL="4630" marR="4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gridSpan="3">
                  <a:txBody>
                    <a:bodyPr/>
                    <a:lstStyle/>
                    <a:p>
                      <a:pPr>
                        <a:lnSpc>
                          <a:spcPct val="115000"/>
                        </a:lnSpc>
                        <a:spcAft>
                          <a:spcPts val="0"/>
                        </a:spcAft>
                      </a:pPr>
                      <a:r>
                        <a:rPr lang="fr-FR" sz="1100" dirty="0">
                          <a:latin typeface="Times New Roman" pitchFamily="18" charset="0"/>
                          <a:ea typeface="Times New Roman"/>
                          <a:cs typeface="Times New Roman" pitchFamily="18" charset="0"/>
                        </a:rPr>
                        <a:t>Définir le pourquoi  et le comment de l'exposition, les moyens de protections collectives et/ou individuelles,</a:t>
                      </a:r>
                      <a:endParaRPr lang="fr-FR" sz="1100" dirty="0">
                        <a:latin typeface="Times New Roman" pitchFamily="18" charset="0"/>
                        <a:ea typeface="Rockwell"/>
                        <a:cs typeface="Times New Roman" pitchFamily="18" charset="0"/>
                      </a:endParaRPr>
                    </a:p>
                  </a:txBody>
                  <a:tcPr marL="4630" marR="4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pPr>
                        <a:lnSpc>
                          <a:spcPct val="115000"/>
                        </a:lnSpc>
                        <a:spcAft>
                          <a:spcPts val="0"/>
                        </a:spcAft>
                      </a:pPr>
                      <a:endParaRPr lang="fr-FR" sz="1100" dirty="0">
                        <a:latin typeface="Times New Roman" pitchFamily="18" charset="0"/>
                        <a:ea typeface="Rockwell"/>
                        <a:cs typeface="Times New Roman" pitchFamily="18" charset="0"/>
                      </a:endParaRPr>
                    </a:p>
                  </a:txBody>
                  <a:tcPr marL="4630" marR="4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hMerge="1">
                  <a:txBody>
                    <a:bodyPr/>
                    <a:lstStyle/>
                    <a:p>
                      <a:endParaRPr lang="fr-FR"/>
                    </a:p>
                  </a:txBody>
                  <a:tcPr/>
                </a:tc>
              </a:tr>
              <a:tr h="1351735">
                <a:tc>
                  <a:txBody>
                    <a:bodyPr/>
                    <a:lstStyle/>
                    <a:p>
                      <a:pPr algn="ct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a:latin typeface="Times New Roman" pitchFamily="18" charset="0"/>
                          <a:ea typeface="Times New Roman"/>
                          <a:cs typeface="Times New Roman" pitchFamily="18" charset="0"/>
                        </a:rPr>
                        <a:t> </a:t>
                      </a:r>
                      <a:endParaRPr lang="fr-FR" sz="100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fr-FR" sz="1000" dirty="0">
                          <a:latin typeface="Times New Roman" pitchFamily="18" charset="0"/>
                          <a:ea typeface="Times New Roman"/>
                          <a:cs typeface="Times New Roman" pitchFamily="18" charset="0"/>
                        </a:rPr>
                        <a:t> </a:t>
                      </a:r>
                      <a:endParaRPr lang="fr-FR" sz="1000" dirty="0">
                        <a:latin typeface="Times New Roman" pitchFamily="18" charset="0"/>
                        <a:ea typeface="Rockwell"/>
                        <a:cs typeface="Times New Roman" pitchFamily="18" charset="0"/>
                      </a:endParaRPr>
                    </a:p>
                  </a:txBody>
                  <a:tcPr marL="4630" marR="46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fr-FR"/>
                    </a:p>
                  </a:txBody>
                  <a:tcPr/>
                </a:tc>
                <a:tc gridSpan="3" vMerge="1">
                  <a:txBody>
                    <a:bodyPr/>
                    <a:lstStyle/>
                    <a:p>
                      <a:endParaRPr lang="fr-FR"/>
                    </a:p>
                  </a:txBody>
                  <a:tcPr/>
                </a:tc>
                <a:tc hMerge="1" vMerge="1">
                  <a:txBody>
                    <a:bodyPr/>
                    <a:lstStyle/>
                    <a:p>
                      <a:endParaRPr lang="fr-FR"/>
                    </a:p>
                  </a:txBody>
                  <a:tcPr/>
                </a:tc>
                <a:tc hMerge="1" vMerge="1">
                  <a:txBody>
                    <a:bodyPr/>
                    <a:lstStyle/>
                    <a:p>
                      <a:endParaRPr lang="fr-FR"/>
                    </a:p>
                  </a:txBody>
                  <a:tcPr/>
                </a:tc>
              </a:tr>
            </a:tbl>
          </a:graphicData>
        </a:graphic>
      </p:graphicFrame>
      <p:sp>
        <p:nvSpPr>
          <p:cNvPr id="5" name="AutoShape 2"/>
          <p:cNvSpPr>
            <a:spLocks noChangeArrowheads="1"/>
          </p:cNvSpPr>
          <p:nvPr/>
        </p:nvSpPr>
        <p:spPr bwMode="auto">
          <a:xfrm>
            <a:off x="1835696" y="404665"/>
            <a:ext cx="6581775" cy="360039"/>
          </a:xfrm>
          <a:prstGeom prst="roundRect">
            <a:avLst>
              <a:gd name="adj" fmla="val 16667"/>
            </a:avLst>
          </a:prstGeom>
          <a:solidFill>
            <a:srgbClr val="FFFFFF"/>
          </a:solidFill>
          <a:ln w="9525">
            <a:solidFill>
              <a:srgbClr val="000000"/>
            </a:solidFill>
            <a:round/>
            <a:headEnd/>
            <a:tailEnd/>
          </a:ln>
        </p:spPr>
        <p:txBody>
          <a:bodyPr wrap="square" lIns="45720" tIns="45720" rIns="4572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1">
              <a:defRPr sz="1000"/>
            </a:pPr>
            <a:r>
              <a:rPr lang="fr-FR" sz="1600" b="0" i="0" strike="noStrike" dirty="0">
                <a:solidFill>
                  <a:srgbClr val="000000"/>
                </a:solidFill>
                <a:latin typeface="Comic Sans MS"/>
              </a:rPr>
              <a:t>Curriculum laboris </a:t>
            </a:r>
          </a:p>
        </p:txBody>
      </p:sp>
      <p:sp>
        <p:nvSpPr>
          <p:cNvPr id="7" name="Espace réservé du pied de page 6"/>
          <p:cNvSpPr>
            <a:spLocks noGrp="1"/>
          </p:cNvSpPr>
          <p:nvPr>
            <p:ph type="ftr" sz="quarter" idx="11"/>
          </p:nvPr>
        </p:nvSpPr>
        <p:spPr>
          <a:xfrm>
            <a:off x="2843808" y="6453336"/>
            <a:ext cx="4542656" cy="404664"/>
          </a:xfrm>
        </p:spPr>
        <p:txBody>
          <a:bodyPr/>
          <a:lstStyle/>
          <a:p>
            <a:endParaRPr lang="fr-BE" dirty="0"/>
          </a:p>
        </p:txBody>
      </p:sp>
    </p:spTree>
    <p:extLst>
      <p:ext uri="{BB962C8B-B14F-4D97-AF65-F5344CB8AC3E}">
        <p14:creationId xmlns:p14="http://schemas.microsoft.com/office/powerpoint/2010/main" val="12120693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3455708472"/>
              </p:ext>
            </p:extLst>
          </p:nvPr>
        </p:nvGraphicFramePr>
        <p:xfrm>
          <a:off x="179512" y="764704"/>
          <a:ext cx="6984776" cy="5832648"/>
        </p:xfrm>
        <a:graphic>
          <a:graphicData uri="http://schemas.openxmlformats.org/presentationml/2006/ole">
            <mc:AlternateContent xmlns:mc="http://schemas.openxmlformats.org/markup-compatibility/2006">
              <mc:Choice xmlns:v="urn:schemas-microsoft-com:vml" Requires="v">
                <p:oleObj spid="_x0000_s6153" name="Document" r:id="rId4" imgW="5745214" imgH="6943341" progId="Word.Document.8">
                  <p:embed/>
                </p:oleObj>
              </mc:Choice>
              <mc:Fallback>
                <p:oleObj name="Document" r:id="rId4" imgW="5745214" imgH="6943341" progId="Word.Document.8">
                  <p:embed/>
                  <p:pic>
                    <p:nvPicPr>
                      <p:cNvPr id="0" name=""/>
                      <p:cNvPicPr/>
                      <p:nvPr/>
                    </p:nvPicPr>
                    <p:blipFill>
                      <a:blip r:embed="rId5"/>
                      <a:stretch>
                        <a:fillRect/>
                      </a:stretch>
                    </p:blipFill>
                    <p:spPr>
                      <a:xfrm>
                        <a:off x="179512" y="764704"/>
                        <a:ext cx="6984776" cy="5832648"/>
                      </a:xfrm>
                      <a:prstGeom prst="rect">
                        <a:avLst/>
                      </a:prstGeom>
                    </p:spPr>
                  </p:pic>
                </p:oleObj>
              </mc:Fallback>
            </mc:AlternateContent>
          </a:graphicData>
        </a:graphic>
      </p:graphicFrame>
    </p:spTree>
    <p:extLst>
      <p:ext uri="{BB962C8B-B14F-4D97-AF65-F5344CB8AC3E}">
        <p14:creationId xmlns:p14="http://schemas.microsoft.com/office/powerpoint/2010/main" val="3334337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fontScale="92500" lnSpcReduction="20000"/>
          </a:bodyPr>
          <a:lstStyle/>
          <a:p>
            <a:r>
              <a:rPr lang="fr-FR" sz="2800" dirty="0" smtClean="0">
                <a:solidFill>
                  <a:schemeClr val="tx1"/>
                </a:solidFill>
              </a:rPr>
              <a:t>Le salarié est toujours en activité, mais n’est plus exposé, c’est </a:t>
            </a:r>
            <a:r>
              <a:rPr lang="fr-FR" sz="2800" dirty="0" smtClean="0">
                <a:solidFill>
                  <a:schemeClr val="tx1"/>
                </a:solidFill>
                <a:sym typeface="Wingdings"/>
              </a:rPr>
              <a:t>le </a:t>
            </a:r>
            <a:r>
              <a:rPr lang="fr-FR" sz="2800" dirty="0">
                <a:solidFill>
                  <a:schemeClr val="tx1"/>
                </a:solidFill>
                <a:sym typeface="Wingdings"/>
              </a:rPr>
              <a:t>médecin du travail </a:t>
            </a:r>
            <a:r>
              <a:rPr lang="fr-FR" sz="2800" dirty="0" smtClean="0">
                <a:solidFill>
                  <a:schemeClr val="tx1"/>
                </a:solidFill>
                <a:sym typeface="Wingdings"/>
              </a:rPr>
              <a:t>qui met </a:t>
            </a:r>
            <a:r>
              <a:rPr lang="fr-FR" sz="2800" dirty="0">
                <a:solidFill>
                  <a:schemeClr val="tx1"/>
                </a:solidFill>
                <a:sym typeface="Wingdings"/>
              </a:rPr>
              <a:t>en place le </a:t>
            </a:r>
            <a:r>
              <a:rPr lang="fr-FR" sz="2800" dirty="0" smtClean="0">
                <a:solidFill>
                  <a:schemeClr val="tx1"/>
                </a:solidFill>
                <a:sym typeface="Wingdings"/>
              </a:rPr>
              <a:t>suivi « </a:t>
            </a:r>
            <a:r>
              <a:rPr lang="fr-FR" sz="2800" b="1" dirty="0" smtClean="0">
                <a:solidFill>
                  <a:schemeClr val="tx1"/>
                </a:solidFill>
                <a:sym typeface="Wingdings"/>
              </a:rPr>
              <a:t>post-exposition »</a:t>
            </a:r>
            <a:endParaRPr lang="fr-FR" sz="2800" b="1" dirty="0">
              <a:solidFill>
                <a:schemeClr val="tx1"/>
              </a:solidFill>
              <a:sym typeface="Wingdings"/>
            </a:endParaRPr>
          </a:p>
          <a:p>
            <a:pPr marL="0" indent="0">
              <a:buNone/>
            </a:pPr>
            <a:endParaRPr lang="fr-FR" sz="2800" dirty="0" smtClean="0">
              <a:solidFill>
                <a:schemeClr val="tx1"/>
              </a:solidFill>
            </a:endParaRPr>
          </a:p>
          <a:p>
            <a:pPr marL="274320" lvl="1"/>
            <a:r>
              <a:rPr lang="fr-FR" sz="2800" dirty="0" smtClean="0">
                <a:solidFill>
                  <a:schemeClr val="tx1"/>
                </a:solidFill>
                <a:sym typeface="Wingdings"/>
              </a:rPr>
              <a:t>Le </a:t>
            </a:r>
            <a:r>
              <a:rPr lang="fr-FR" sz="2800" dirty="0">
                <a:solidFill>
                  <a:schemeClr val="tx1"/>
                </a:solidFill>
                <a:sym typeface="Wingdings"/>
              </a:rPr>
              <a:t>salarié n’est plus en activité (inactif, demandeur d'emploi ou </a:t>
            </a:r>
            <a:r>
              <a:rPr lang="fr-FR" sz="2800" dirty="0" smtClean="0">
                <a:solidFill>
                  <a:schemeClr val="tx1"/>
                </a:solidFill>
                <a:sym typeface="Wingdings"/>
              </a:rPr>
              <a:t>retraité),  il peut bénéficier d’un suivi « </a:t>
            </a:r>
            <a:r>
              <a:rPr lang="fr-FR" sz="2800" b="1" dirty="0" smtClean="0">
                <a:solidFill>
                  <a:schemeClr val="tx1"/>
                </a:solidFill>
                <a:sym typeface="Wingdings"/>
              </a:rPr>
              <a:t>post-professionnel »  </a:t>
            </a:r>
            <a:r>
              <a:rPr lang="fr-FR" sz="2800" dirty="0" smtClean="0">
                <a:solidFill>
                  <a:schemeClr val="tx1"/>
                </a:solidFill>
                <a:sym typeface="Wingdings"/>
              </a:rPr>
              <a:t>mis en place par son médecin traitant, seul ce cas sera traité dans cet exposé.</a:t>
            </a:r>
          </a:p>
          <a:p>
            <a:pPr marL="274320" lvl="1"/>
            <a:endParaRPr lang="fr-FR" sz="2400" dirty="0"/>
          </a:p>
        </p:txBody>
      </p:sp>
      <p:sp>
        <p:nvSpPr>
          <p:cNvPr id="3" name="Titre 2"/>
          <p:cNvSpPr>
            <a:spLocks noGrp="1"/>
          </p:cNvSpPr>
          <p:nvPr>
            <p:ph type="title"/>
          </p:nvPr>
        </p:nvSpPr>
        <p:spPr/>
        <p:txBody>
          <a:bodyPr/>
          <a:lstStyle/>
          <a:p>
            <a:r>
              <a:rPr lang="fr-FR" dirty="0" smtClean="0"/>
              <a:t>Deux cas de figures :</a:t>
            </a:r>
            <a:endParaRPr lang="fr-FR" dirty="0"/>
          </a:p>
        </p:txBody>
      </p:sp>
    </p:spTree>
    <p:extLst>
      <p:ext uri="{BB962C8B-B14F-4D97-AF65-F5344CB8AC3E}">
        <p14:creationId xmlns:p14="http://schemas.microsoft.com/office/powerpoint/2010/main" val="22827367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 2"/>
          <p:cNvGraphicFramePr>
            <a:graphicFrameLocks noChangeAspect="1"/>
          </p:cNvGraphicFramePr>
          <p:nvPr>
            <p:extLst>
              <p:ext uri="{D42A27DB-BD31-4B8C-83A1-F6EECF244321}">
                <p14:modId xmlns:p14="http://schemas.microsoft.com/office/powerpoint/2010/main" val="2284649026"/>
              </p:ext>
            </p:extLst>
          </p:nvPr>
        </p:nvGraphicFramePr>
        <p:xfrm>
          <a:off x="611560" y="404664"/>
          <a:ext cx="7128792" cy="5976664"/>
        </p:xfrm>
        <a:graphic>
          <a:graphicData uri="http://schemas.openxmlformats.org/presentationml/2006/ole">
            <mc:AlternateContent xmlns:mc="http://schemas.openxmlformats.org/markup-compatibility/2006">
              <mc:Choice xmlns:v="urn:schemas-microsoft-com:vml" Requires="v">
                <p:oleObj spid="_x0000_s7176" name="Document" r:id="rId4" imgW="6375112" imgH="9086686" progId="Word.Document.8">
                  <p:embed/>
                </p:oleObj>
              </mc:Choice>
              <mc:Fallback>
                <p:oleObj name="Document" r:id="rId4" imgW="6375112" imgH="9086686" progId="Word.Document.8">
                  <p:embed/>
                  <p:pic>
                    <p:nvPicPr>
                      <p:cNvPr id="0" name=""/>
                      <p:cNvPicPr/>
                      <p:nvPr/>
                    </p:nvPicPr>
                    <p:blipFill>
                      <a:blip r:embed="rId5"/>
                      <a:stretch>
                        <a:fillRect/>
                      </a:stretch>
                    </p:blipFill>
                    <p:spPr>
                      <a:xfrm>
                        <a:off x="611560" y="404664"/>
                        <a:ext cx="7128792" cy="5976664"/>
                      </a:xfrm>
                      <a:prstGeom prst="rect">
                        <a:avLst/>
                      </a:prstGeom>
                    </p:spPr>
                  </p:pic>
                </p:oleObj>
              </mc:Fallback>
            </mc:AlternateContent>
          </a:graphicData>
        </a:graphic>
      </p:graphicFrame>
    </p:spTree>
    <p:extLst>
      <p:ext uri="{BB962C8B-B14F-4D97-AF65-F5344CB8AC3E}">
        <p14:creationId xmlns:p14="http://schemas.microsoft.com/office/powerpoint/2010/main" val="26075079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t 1"/>
          <p:cNvGraphicFramePr>
            <a:graphicFrameLocks noChangeAspect="1"/>
          </p:cNvGraphicFramePr>
          <p:nvPr>
            <p:extLst>
              <p:ext uri="{D42A27DB-BD31-4B8C-83A1-F6EECF244321}">
                <p14:modId xmlns:p14="http://schemas.microsoft.com/office/powerpoint/2010/main" val="955528435"/>
              </p:ext>
            </p:extLst>
          </p:nvPr>
        </p:nvGraphicFramePr>
        <p:xfrm>
          <a:off x="1868488" y="322263"/>
          <a:ext cx="5405437" cy="6213475"/>
        </p:xfrm>
        <a:graphic>
          <a:graphicData uri="http://schemas.openxmlformats.org/presentationml/2006/ole">
            <mc:AlternateContent xmlns:mc="http://schemas.openxmlformats.org/markup-compatibility/2006">
              <mc:Choice xmlns:v="urn:schemas-microsoft-com:vml" Requires="v">
                <p:oleObj spid="_x0000_s8199" name="Document" r:id="rId4" imgW="5404768" imgH="6213032" progId="Word.Document.8">
                  <p:embed/>
                </p:oleObj>
              </mc:Choice>
              <mc:Fallback>
                <p:oleObj name="Document" r:id="rId4" imgW="5404768" imgH="6213032" progId="Word.Document.8">
                  <p:embed/>
                  <p:pic>
                    <p:nvPicPr>
                      <p:cNvPr id="0" name=""/>
                      <p:cNvPicPr/>
                      <p:nvPr/>
                    </p:nvPicPr>
                    <p:blipFill>
                      <a:blip r:embed="rId5"/>
                      <a:stretch>
                        <a:fillRect/>
                      </a:stretch>
                    </p:blipFill>
                    <p:spPr>
                      <a:xfrm>
                        <a:off x="1868488" y="322263"/>
                        <a:ext cx="5405437" cy="6213475"/>
                      </a:xfrm>
                      <a:prstGeom prst="rect">
                        <a:avLst/>
                      </a:prstGeom>
                    </p:spPr>
                  </p:pic>
                </p:oleObj>
              </mc:Fallback>
            </mc:AlternateContent>
          </a:graphicData>
        </a:graphic>
      </p:graphicFrame>
    </p:spTree>
    <p:extLst>
      <p:ext uri="{BB962C8B-B14F-4D97-AF65-F5344CB8AC3E}">
        <p14:creationId xmlns:p14="http://schemas.microsoft.com/office/powerpoint/2010/main" val="434184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301943" lvl="1" indent="0">
              <a:buNone/>
            </a:pPr>
            <a:r>
              <a:rPr lang="fr-FR" sz="3400" b="1" dirty="0" smtClean="0">
                <a:solidFill>
                  <a:schemeClr val="tx1"/>
                </a:solidFill>
              </a:rPr>
              <a:t>Code de la sécurité sociale: </a:t>
            </a:r>
            <a:r>
              <a:rPr lang="fr-FR" sz="3400" dirty="0" smtClean="0">
                <a:solidFill>
                  <a:schemeClr val="tx1"/>
                </a:solidFill>
              </a:rPr>
              <a:t>surveillance post professionnelle</a:t>
            </a:r>
          </a:p>
          <a:p>
            <a:pPr marL="301943" lvl="1" indent="0">
              <a:buNone/>
            </a:pPr>
            <a:r>
              <a:rPr lang="fr-FR" sz="3400" dirty="0" smtClean="0">
                <a:solidFill>
                  <a:schemeClr val="tx1"/>
                </a:solidFill>
              </a:rPr>
              <a:t>Art D.461-23(Silice, oxyde de fer et charbon)</a:t>
            </a:r>
          </a:p>
          <a:p>
            <a:pPr marL="301943" lvl="1" indent="0">
              <a:buNone/>
            </a:pPr>
            <a:r>
              <a:rPr lang="fr-FR" sz="3400" dirty="0" smtClean="0">
                <a:solidFill>
                  <a:schemeClr val="tx1"/>
                </a:solidFill>
              </a:rPr>
              <a:t>Art D.461-25(agents cancérogènes)</a:t>
            </a:r>
            <a:endParaRPr lang="fr-FR" sz="3400" dirty="0">
              <a:solidFill>
                <a:schemeClr val="tx1"/>
              </a:solidFill>
            </a:endParaRPr>
          </a:p>
        </p:txBody>
      </p:sp>
      <p:sp>
        <p:nvSpPr>
          <p:cNvPr id="3" name="Titre 2"/>
          <p:cNvSpPr>
            <a:spLocks noGrp="1"/>
          </p:cNvSpPr>
          <p:nvPr>
            <p:ph type="title"/>
          </p:nvPr>
        </p:nvSpPr>
        <p:spPr/>
        <p:txBody>
          <a:bodyPr/>
          <a:lstStyle/>
          <a:p>
            <a:r>
              <a:rPr lang="fr-FR" dirty="0" smtClean="0"/>
              <a:t>Suivi post-professionnel</a:t>
            </a:r>
            <a:endParaRPr lang="fr-FR" dirty="0"/>
          </a:p>
        </p:txBody>
      </p:sp>
    </p:spTree>
    <p:extLst>
      <p:ext uri="{BB962C8B-B14F-4D97-AF65-F5344CB8AC3E}">
        <p14:creationId xmlns:p14="http://schemas.microsoft.com/office/powerpoint/2010/main" val="733600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72067" y="2204864"/>
            <a:ext cx="7408333" cy="4176464"/>
          </a:xfrm>
        </p:spPr>
        <p:txBody>
          <a:bodyPr>
            <a:noAutofit/>
          </a:bodyPr>
          <a:lstStyle/>
          <a:p>
            <a:pPr lvl="1"/>
            <a:r>
              <a:rPr lang="fr-FR" sz="2800" dirty="0" smtClean="0">
                <a:solidFill>
                  <a:schemeClr val="tx1"/>
                </a:solidFill>
              </a:rPr>
              <a:t>Pour toute personne ayant été exposée à un risque, après cessation de ce dernier, susceptible d’entrainer une affection prévue aux tableaux de MP 25; 44; 91et 94.</a:t>
            </a:r>
          </a:p>
          <a:p>
            <a:pPr lvl="1"/>
            <a:r>
              <a:rPr lang="fr-FR" sz="2800" dirty="0">
                <a:solidFill>
                  <a:schemeClr val="tx1"/>
                </a:solidFill>
              </a:rPr>
              <a:t>S</a:t>
            </a:r>
            <a:r>
              <a:rPr lang="fr-FR" sz="2800" dirty="0" smtClean="0">
                <a:solidFill>
                  <a:schemeClr val="tx1"/>
                </a:solidFill>
              </a:rPr>
              <a:t>urveillance médicale post professionnelle tous les 5 ans avec possibilité de réduire cette périodicité après avis favorable du médecin conseil de la CPAM.</a:t>
            </a:r>
          </a:p>
        </p:txBody>
      </p:sp>
      <p:sp>
        <p:nvSpPr>
          <p:cNvPr id="3" name="Titre 2"/>
          <p:cNvSpPr>
            <a:spLocks noGrp="1"/>
          </p:cNvSpPr>
          <p:nvPr>
            <p:ph type="title"/>
          </p:nvPr>
        </p:nvSpPr>
        <p:spPr/>
        <p:txBody>
          <a:bodyPr/>
          <a:lstStyle/>
          <a:p>
            <a:r>
              <a:rPr lang="fr-FR" b="1" u="sng" dirty="0" smtClean="0"/>
              <a:t>Art D.461-23 </a:t>
            </a:r>
            <a:r>
              <a:rPr lang="fr-FR" b="1" u="sng" dirty="0"/>
              <a:t>du CSS</a:t>
            </a:r>
          </a:p>
        </p:txBody>
      </p:sp>
    </p:spTree>
    <p:extLst>
      <p:ext uri="{BB962C8B-B14F-4D97-AF65-F5344CB8AC3E}">
        <p14:creationId xmlns:p14="http://schemas.microsoft.com/office/powerpoint/2010/main" val="17318604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r>
              <a:rPr lang="fr-FR" sz="2800" dirty="0" smtClean="0">
                <a:solidFill>
                  <a:schemeClr val="tx1"/>
                </a:solidFill>
              </a:rPr>
              <a:t>Demande de prise en charge par le patient à la CPAM : service AT/MP </a:t>
            </a:r>
          </a:p>
          <a:p>
            <a:r>
              <a:rPr lang="fr-FR" sz="2800" dirty="0" smtClean="0">
                <a:solidFill>
                  <a:schemeClr val="tx1"/>
                </a:solidFill>
              </a:rPr>
              <a:t>Enquête administrative éventuelle</a:t>
            </a:r>
          </a:p>
          <a:p>
            <a:r>
              <a:rPr lang="fr-FR" sz="2800" dirty="0" smtClean="0">
                <a:solidFill>
                  <a:schemeClr val="tx1"/>
                </a:solidFill>
              </a:rPr>
              <a:t>Si accord, modalités de suivi fixées par le médecin conseil</a:t>
            </a:r>
          </a:p>
          <a:p>
            <a:r>
              <a:rPr lang="fr-FR" sz="2800" dirty="0" smtClean="0">
                <a:solidFill>
                  <a:schemeClr val="tx1"/>
                </a:solidFill>
              </a:rPr>
              <a:t>Prise en charge à 100 % sans avance de frais.</a:t>
            </a:r>
            <a:endParaRPr lang="fr-FR" sz="2800" dirty="0">
              <a:solidFill>
                <a:schemeClr val="tx1"/>
              </a:solidFill>
            </a:endParaRPr>
          </a:p>
        </p:txBody>
      </p:sp>
      <p:sp>
        <p:nvSpPr>
          <p:cNvPr id="3" name="Titre 2"/>
          <p:cNvSpPr>
            <a:spLocks noGrp="1"/>
          </p:cNvSpPr>
          <p:nvPr>
            <p:ph type="title"/>
          </p:nvPr>
        </p:nvSpPr>
        <p:spPr/>
        <p:txBody>
          <a:bodyPr>
            <a:normAutofit fontScale="90000"/>
          </a:bodyPr>
          <a:lstStyle/>
          <a:p>
            <a:r>
              <a:rPr lang="fr-FR" dirty="0"/>
              <a:t>Art D.461-23 du </a:t>
            </a:r>
            <a:r>
              <a:rPr lang="fr-FR" dirty="0" smtClean="0"/>
              <a:t>CSS</a:t>
            </a:r>
            <a:br>
              <a:rPr lang="fr-FR" dirty="0" smtClean="0"/>
            </a:br>
            <a:r>
              <a:rPr lang="fr-FR" dirty="0" smtClean="0"/>
              <a:t>Mise en œuvre</a:t>
            </a:r>
            <a:endParaRPr lang="fr-FR" dirty="0"/>
          </a:p>
        </p:txBody>
      </p:sp>
    </p:spTree>
    <p:extLst>
      <p:ext uri="{BB962C8B-B14F-4D97-AF65-F5344CB8AC3E}">
        <p14:creationId xmlns:p14="http://schemas.microsoft.com/office/powerpoint/2010/main" val="40959226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72067" y="2060848"/>
            <a:ext cx="7408333" cy="4464496"/>
          </a:xfrm>
        </p:spPr>
        <p:txBody>
          <a:bodyPr>
            <a:normAutofit/>
          </a:bodyPr>
          <a:lstStyle/>
          <a:p>
            <a:pPr marL="0" indent="0">
              <a:buNone/>
            </a:pPr>
            <a:r>
              <a:rPr lang="fr-FR" sz="2800" dirty="0" smtClean="0">
                <a:solidFill>
                  <a:schemeClr val="tx1"/>
                </a:solidFill>
              </a:rPr>
              <a:t>Toute personne inactive ayant été exposée à certains agents cancérogènes:</a:t>
            </a:r>
          </a:p>
          <a:p>
            <a:r>
              <a:rPr lang="fr-FR" sz="2800" dirty="0" smtClean="0">
                <a:solidFill>
                  <a:schemeClr val="tx1"/>
                </a:solidFill>
              </a:rPr>
              <a:t>Agents cancérogènes figurant dans les tableaux de MP (annexe II arrêté du 28/02/1995 modifié)</a:t>
            </a:r>
          </a:p>
          <a:p>
            <a:r>
              <a:rPr lang="fr-FR" sz="2800" dirty="0" smtClean="0">
                <a:solidFill>
                  <a:schemeClr val="tx1"/>
                </a:solidFill>
              </a:rPr>
              <a:t>Agents cancérogènes au sens de l’Art R.4412-60 du code du travail</a:t>
            </a:r>
          </a:p>
          <a:p>
            <a:endParaRPr lang="fr-FR" sz="2800" dirty="0" smtClean="0">
              <a:solidFill>
                <a:schemeClr val="tx1"/>
              </a:solidFill>
            </a:endParaRPr>
          </a:p>
          <a:p>
            <a:endParaRPr lang="fr-FR" dirty="0"/>
          </a:p>
        </p:txBody>
      </p:sp>
      <p:sp>
        <p:nvSpPr>
          <p:cNvPr id="3" name="Titre 2"/>
          <p:cNvSpPr>
            <a:spLocks noGrp="1"/>
          </p:cNvSpPr>
          <p:nvPr>
            <p:ph type="title"/>
          </p:nvPr>
        </p:nvSpPr>
        <p:spPr/>
        <p:txBody>
          <a:bodyPr>
            <a:normAutofit fontScale="90000"/>
          </a:bodyPr>
          <a:lstStyle/>
          <a:p>
            <a:r>
              <a:rPr lang="fr-FR" dirty="0" smtClean="0"/>
              <a:t>Art D.461-25 du CSS</a:t>
            </a:r>
            <a:br>
              <a:rPr lang="fr-FR" dirty="0" smtClean="0"/>
            </a:br>
            <a:r>
              <a:rPr lang="fr-FR" dirty="0" smtClean="0"/>
              <a:t>(agents cancérogènes)</a:t>
            </a:r>
            <a:endParaRPr lang="fr-FR" dirty="0"/>
          </a:p>
        </p:txBody>
      </p:sp>
    </p:spTree>
    <p:extLst>
      <p:ext uri="{BB962C8B-B14F-4D97-AF65-F5344CB8AC3E}">
        <p14:creationId xmlns:p14="http://schemas.microsoft.com/office/powerpoint/2010/main" val="7442157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a:solidFill>
                  <a:schemeClr val="tx1"/>
                </a:solidFill>
              </a:rPr>
              <a:t>Repose sur </a:t>
            </a:r>
            <a:r>
              <a:rPr lang="fr-FR" dirty="0" smtClean="0">
                <a:solidFill>
                  <a:schemeClr val="tx1"/>
                </a:solidFill>
              </a:rPr>
              <a:t>des informations </a:t>
            </a:r>
            <a:r>
              <a:rPr lang="fr-FR" dirty="0">
                <a:solidFill>
                  <a:schemeClr val="tx1"/>
                </a:solidFill>
              </a:rPr>
              <a:t>caractérisant l’exposition recueillies par le MDT et les examens médicaux cliniques et complémentaires prévus par </a:t>
            </a:r>
            <a:r>
              <a:rPr lang="fr-FR" dirty="0" smtClean="0">
                <a:solidFill>
                  <a:schemeClr val="tx1"/>
                </a:solidFill>
              </a:rPr>
              <a:t>l’arrêté.</a:t>
            </a:r>
            <a:endParaRPr lang="fr-FR" dirty="0">
              <a:solidFill>
                <a:schemeClr val="tx1"/>
              </a:solidFill>
            </a:endParaRPr>
          </a:p>
          <a:p>
            <a:r>
              <a:rPr lang="fr-FR" dirty="0">
                <a:solidFill>
                  <a:schemeClr val="tx1"/>
                </a:solidFill>
              </a:rPr>
              <a:t>Prise en charge </a:t>
            </a:r>
            <a:r>
              <a:rPr lang="fr-FR" dirty="0" smtClean="0">
                <a:solidFill>
                  <a:schemeClr val="tx1"/>
                </a:solidFill>
              </a:rPr>
              <a:t>des examens médicaux par </a:t>
            </a:r>
            <a:r>
              <a:rPr lang="fr-FR" dirty="0">
                <a:solidFill>
                  <a:schemeClr val="tx1"/>
                </a:solidFill>
              </a:rPr>
              <a:t>le Fonds national des AT</a:t>
            </a:r>
          </a:p>
          <a:p>
            <a:r>
              <a:rPr lang="fr-FR" dirty="0">
                <a:solidFill>
                  <a:schemeClr val="tx1"/>
                </a:solidFill>
              </a:rPr>
              <a:t>Si besoin autres examens complémentaires, nécessité de l’accord préalable du médecin conseil</a:t>
            </a:r>
          </a:p>
          <a:p>
            <a:endParaRPr lang="fr-FR" dirty="0"/>
          </a:p>
        </p:txBody>
      </p:sp>
      <p:sp>
        <p:nvSpPr>
          <p:cNvPr id="3" name="Titre 2"/>
          <p:cNvSpPr>
            <a:spLocks noGrp="1"/>
          </p:cNvSpPr>
          <p:nvPr>
            <p:ph type="title"/>
          </p:nvPr>
        </p:nvSpPr>
        <p:spPr>
          <a:xfrm>
            <a:off x="457200" y="338328"/>
            <a:ext cx="8229600" cy="1506496"/>
          </a:xfrm>
        </p:spPr>
        <p:txBody>
          <a:bodyPr>
            <a:noAutofit/>
          </a:bodyPr>
          <a:lstStyle/>
          <a:p>
            <a:r>
              <a:rPr lang="fr-FR" sz="3200" dirty="0"/>
              <a:t>Agents cancérogènes figurant dans les tableaux de MP (annexe II arrêté du </a:t>
            </a:r>
            <a:r>
              <a:rPr lang="fr-FR" sz="3200" dirty="0" smtClean="0"/>
              <a:t>28/02/1995 modifié)</a:t>
            </a:r>
            <a:endParaRPr lang="fr-FR" sz="3200" dirty="0"/>
          </a:p>
        </p:txBody>
      </p:sp>
    </p:spTree>
    <p:extLst>
      <p:ext uri="{BB962C8B-B14F-4D97-AF65-F5344CB8AC3E}">
        <p14:creationId xmlns:p14="http://schemas.microsoft.com/office/powerpoint/2010/main" val="2669693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67544" y="476672"/>
            <a:ext cx="8208912" cy="1512168"/>
          </a:xfrm>
        </p:spPr>
        <p:txBody>
          <a:bodyPr>
            <a:noAutofit/>
          </a:bodyPr>
          <a:lstStyle/>
          <a:p>
            <a:r>
              <a:rPr lang="fr-FR" sz="3200" dirty="0"/>
              <a:t>Agents cancérogènes figurant dans les tableaux de </a:t>
            </a:r>
            <a:r>
              <a:rPr lang="fr-FR" sz="3200" dirty="0" smtClean="0"/>
              <a:t>MP: exemple des amines </a:t>
            </a:r>
            <a:r>
              <a:rPr lang="fr-FR" sz="3200" dirty="0"/>
              <a:t>aromatiques</a:t>
            </a:r>
          </a:p>
        </p:txBody>
      </p:sp>
      <p:sp>
        <p:nvSpPr>
          <p:cNvPr id="4" name="Espace réservé du contenu 1"/>
          <p:cNvSpPr>
            <a:spLocks noGrp="1"/>
          </p:cNvSpPr>
          <p:nvPr>
            <p:ph idx="1"/>
          </p:nvPr>
        </p:nvSpPr>
        <p:spPr>
          <a:xfrm>
            <a:off x="872067" y="2492896"/>
            <a:ext cx="7516357" cy="3816424"/>
          </a:xfrm>
        </p:spPr>
        <p:txBody>
          <a:bodyPr>
            <a:normAutofit lnSpcReduction="10000"/>
          </a:bodyPr>
          <a:lstStyle/>
          <a:p>
            <a:pPr marL="0" indent="0">
              <a:buNone/>
            </a:pPr>
            <a:r>
              <a:rPr lang="fr-FR" u="sng" dirty="0" smtClean="0">
                <a:solidFill>
                  <a:schemeClr val="tx1"/>
                </a:solidFill>
              </a:rPr>
              <a:t>Informations demandées au médecin du travail</a:t>
            </a:r>
            <a:r>
              <a:rPr lang="fr-FR" dirty="0" smtClean="0">
                <a:solidFill>
                  <a:schemeClr val="tx1"/>
                </a:solidFill>
              </a:rPr>
              <a:t>:</a:t>
            </a:r>
          </a:p>
          <a:p>
            <a:r>
              <a:rPr lang="fr-FR" dirty="0" smtClean="0">
                <a:solidFill>
                  <a:schemeClr val="tx1"/>
                </a:solidFill>
              </a:rPr>
              <a:t>Éléments du dossier médical avec fiche d’exposition (R.4412-41 CT abrogé) et examens complémentaires.</a:t>
            </a:r>
            <a:endParaRPr lang="fr-FR" dirty="0">
              <a:solidFill>
                <a:schemeClr val="tx1"/>
              </a:solidFill>
            </a:endParaRPr>
          </a:p>
          <a:p>
            <a:r>
              <a:rPr lang="fr-FR" dirty="0" smtClean="0">
                <a:solidFill>
                  <a:schemeClr val="tx1"/>
                </a:solidFill>
              </a:rPr>
              <a:t>Éléments de l’attestation d’exposition (R 4412-58 CT abrogé)</a:t>
            </a:r>
          </a:p>
          <a:p>
            <a:r>
              <a:rPr lang="fr-FR" dirty="0" smtClean="0">
                <a:solidFill>
                  <a:schemeClr val="tx1"/>
                </a:solidFill>
              </a:rPr>
              <a:t>Éléments de la notice de poste (R.4412-39 CT)</a:t>
            </a:r>
          </a:p>
          <a:p>
            <a:pPr marL="0" indent="0">
              <a:buNone/>
            </a:pPr>
            <a:r>
              <a:rPr lang="fr-FR" u="sng" dirty="0" smtClean="0">
                <a:solidFill>
                  <a:schemeClr val="tx1"/>
                </a:solidFill>
              </a:rPr>
              <a:t>Modalités surveillance</a:t>
            </a:r>
            <a:r>
              <a:rPr lang="fr-FR" dirty="0" smtClean="0">
                <a:solidFill>
                  <a:schemeClr val="tx1"/>
                </a:solidFill>
              </a:rPr>
              <a:t>:</a:t>
            </a:r>
          </a:p>
          <a:p>
            <a:r>
              <a:rPr lang="fr-FR" dirty="0" smtClean="0">
                <a:solidFill>
                  <a:schemeClr val="tx1"/>
                </a:solidFill>
              </a:rPr>
              <a:t>Examen clinique médical tous les 2 ans</a:t>
            </a:r>
          </a:p>
          <a:p>
            <a:r>
              <a:rPr lang="fr-FR" dirty="0" smtClean="0">
                <a:solidFill>
                  <a:schemeClr val="tx1"/>
                </a:solidFill>
              </a:rPr>
              <a:t>Examen biologique urinaire tous les 2 ans</a:t>
            </a:r>
          </a:p>
          <a:p>
            <a:endParaRPr lang="fr-FR" dirty="0" smtClean="0">
              <a:solidFill>
                <a:schemeClr val="tx1"/>
              </a:solidFill>
            </a:endParaRPr>
          </a:p>
          <a:p>
            <a:endParaRPr lang="fr-FR" dirty="0" smtClean="0">
              <a:solidFill>
                <a:schemeClr val="tx1"/>
              </a:solidFill>
            </a:endParaRPr>
          </a:p>
          <a:p>
            <a:pPr marL="0" indent="0">
              <a:buNone/>
            </a:pPr>
            <a:endParaRPr lang="fr-FR" dirty="0">
              <a:solidFill>
                <a:schemeClr val="tx1"/>
              </a:solidFill>
            </a:endParaRPr>
          </a:p>
          <a:p>
            <a:endParaRPr lang="fr-FR" dirty="0"/>
          </a:p>
        </p:txBody>
      </p:sp>
    </p:spTree>
    <p:extLst>
      <p:ext uri="{BB962C8B-B14F-4D97-AF65-F5344CB8AC3E}">
        <p14:creationId xmlns:p14="http://schemas.microsoft.com/office/powerpoint/2010/main" val="4162360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72067" y="2348880"/>
            <a:ext cx="7408333" cy="3777283"/>
          </a:xfrm>
        </p:spPr>
        <p:txBody>
          <a:bodyPr>
            <a:normAutofit/>
          </a:bodyPr>
          <a:lstStyle/>
          <a:p>
            <a:r>
              <a:rPr lang="fr-FR" sz="2800" dirty="0" smtClean="0">
                <a:solidFill>
                  <a:schemeClr val="tx1"/>
                </a:solidFill>
              </a:rPr>
              <a:t>Catégories 1 et 2 (Art R4411-6 du CDT)</a:t>
            </a:r>
          </a:p>
          <a:p>
            <a:r>
              <a:rPr lang="fr-FR" sz="2800" dirty="0" smtClean="0">
                <a:solidFill>
                  <a:schemeClr val="tx1"/>
                </a:solidFill>
              </a:rPr>
              <a:t>Catégories 1A et 1B (règlement CE 1272/2008 du 16.12.08 dit règlement CLP)</a:t>
            </a:r>
          </a:p>
          <a:p>
            <a:r>
              <a:rPr lang="fr-FR" sz="2800" dirty="0" smtClean="0">
                <a:solidFill>
                  <a:schemeClr val="tx1"/>
                </a:solidFill>
              </a:rPr>
              <a:t>c’est le médecin conseil qui juge du choix des examens médicaux.</a:t>
            </a:r>
          </a:p>
          <a:p>
            <a:r>
              <a:rPr lang="fr-FR" sz="2800" dirty="0" smtClean="0">
                <a:solidFill>
                  <a:schemeClr val="tx1"/>
                </a:solidFill>
              </a:rPr>
              <a:t>Examens médicaux pris en charge par le Fonds national des AT suite accord préalable du médecin conseil</a:t>
            </a:r>
            <a:endParaRPr lang="fr-FR" sz="2800" dirty="0">
              <a:solidFill>
                <a:schemeClr val="tx1"/>
              </a:solidFill>
            </a:endParaRPr>
          </a:p>
        </p:txBody>
      </p:sp>
      <p:sp>
        <p:nvSpPr>
          <p:cNvPr id="3" name="Titre 2"/>
          <p:cNvSpPr>
            <a:spLocks noGrp="1"/>
          </p:cNvSpPr>
          <p:nvPr>
            <p:ph type="title"/>
          </p:nvPr>
        </p:nvSpPr>
        <p:spPr/>
        <p:txBody>
          <a:bodyPr>
            <a:normAutofit/>
          </a:bodyPr>
          <a:lstStyle/>
          <a:p>
            <a:r>
              <a:rPr lang="fr-FR" dirty="0" smtClean="0"/>
              <a:t>Agents cancérogènes</a:t>
            </a:r>
            <a:br>
              <a:rPr lang="fr-FR" dirty="0" smtClean="0"/>
            </a:br>
            <a:r>
              <a:rPr lang="fr-FR" sz="3100" dirty="0" smtClean="0"/>
              <a:t>(</a:t>
            </a:r>
            <a:r>
              <a:rPr lang="fr-FR" sz="2400" dirty="0" smtClean="0"/>
              <a:t>Art R.4412-60 CDT)</a:t>
            </a:r>
            <a:endParaRPr lang="fr-FR" sz="2400" dirty="0"/>
          </a:p>
        </p:txBody>
      </p:sp>
    </p:spTree>
    <p:extLst>
      <p:ext uri="{BB962C8B-B14F-4D97-AF65-F5344CB8AC3E}">
        <p14:creationId xmlns:p14="http://schemas.microsoft.com/office/powerpoint/2010/main" val="41435618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agues">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larté">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782</TotalTime>
  <Words>1905</Words>
  <Application>Microsoft Office PowerPoint</Application>
  <PresentationFormat>Affichage à l'écran (4:3)</PresentationFormat>
  <Paragraphs>198</Paragraphs>
  <Slides>21</Slides>
  <Notes>14</Notes>
  <HiddenSlides>0</HiddenSlides>
  <MMClips>0</MMClips>
  <ScaleCrop>false</ScaleCrop>
  <HeadingPairs>
    <vt:vector size="8" baseType="variant">
      <vt:variant>
        <vt:lpstr>Polices utilisées</vt:lpstr>
      </vt:variant>
      <vt:variant>
        <vt:i4>7</vt:i4>
      </vt:variant>
      <vt:variant>
        <vt:lpstr>Thème</vt:lpstr>
      </vt:variant>
      <vt:variant>
        <vt:i4>1</vt:i4>
      </vt:variant>
      <vt:variant>
        <vt:lpstr>Serveurs OLE incorporés</vt:lpstr>
      </vt:variant>
      <vt:variant>
        <vt:i4>1</vt:i4>
      </vt:variant>
      <vt:variant>
        <vt:lpstr>Titres des diapositives</vt:lpstr>
      </vt:variant>
      <vt:variant>
        <vt:i4>21</vt:i4>
      </vt:variant>
    </vt:vector>
  </HeadingPairs>
  <TitlesOfParts>
    <vt:vector size="30" baseType="lpstr">
      <vt:lpstr>Arial</vt:lpstr>
      <vt:lpstr>Calibri</vt:lpstr>
      <vt:lpstr>Comic Sans MS</vt:lpstr>
      <vt:lpstr>Rockwell</vt:lpstr>
      <vt:lpstr>Symbol</vt:lpstr>
      <vt:lpstr>Times New Roman</vt:lpstr>
      <vt:lpstr>Wingdings</vt:lpstr>
      <vt:lpstr>Vagues</vt:lpstr>
      <vt:lpstr>Document</vt:lpstr>
      <vt:lpstr>La surveillance médicale post-professionnelle</vt:lpstr>
      <vt:lpstr>Deux cas de figures :</vt:lpstr>
      <vt:lpstr>Suivi post-professionnel</vt:lpstr>
      <vt:lpstr>Art D.461-23 du CSS</vt:lpstr>
      <vt:lpstr>Art D.461-23 du CSS Mise en œuvre</vt:lpstr>
      <vt:lpstr>Art D.461-25 du CSS (agents cancérogènes)</vt:lpstr>
      <vt:lpstr>Agents cancérogènes figurant dans les tableaux de MP (annexe II arrêté du 28/02/1995 modifié)</vt:lpstr>
      <vt:lpstr>Agents cancérogènes figurant dans les tableaux de MP: exemple des amines aromatiques</vt:lpstr>
      <vt:lpstr>Agents cancérogènes (Art R.4412-60 CDT)</vt:lpstr>
      <vt:lpstr>Modalités mise en œuvre (Article D.461-25 du CSS)</vt:lpstr>
      <vt:lpstr>Modalités mise en œuvre (Art D.461-25 CSS)</vt:lpstr>
      <vt:lpstr>Modalités mise en œuvre (Art D.461-25)</vt:lpstr>
      <vt:lpstr>Remplies par l’employeur et le médecin du travail</vt:lpstr>
      <vt:lpstr>Présentation PowerPoint</vt:lpstr>
      <vt:lpstr>RISQUE AMIANTE ET MILIEU HYPERBARE</vt:lpstr>
      <vt:lpstr>AUTRES FICHES D’EXPOSITION ETABLIES PAR L’EMPLOYEUR</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SUIVI POST EXPOSITION</dc:title>
  <dc:creator>Wanquet,Katia</dc:creator>
  <cp:lastModifiedBy>Mathilde CHARRUE</cp:lastModifiedBy>
  <cp:revision>56</cp:revision>
  <cp:lastPrinted>2018-10-08T11:51:45Z</cp:lastPrinted>
  <dcterms:created xsi:type="dcterms:W3CDTF">2018-04-06T14:47:19Z</dcterms:created>
  <dcterms:modified xsi:type="dcterms:W3CDTF">2018-10-22T09:08:22Z</dcterms:modified>
</cp:coreProperties>
</file>