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4" r:id="rId4"/>
    <p:sldId id="275" r:id="rId5"/>
    <p:sldId id="259" r:id="rId6"/>
    <p:sldId id="269" r:id="rId7"/>
    <p:sldId id="270" r:id="rId8"/>
    <p:sldId id="261" r:id="rId9"/>
    <p:sldId id="283" r:id="rId10"/>
    <p:sldId id="263" r:id="rId11"/>
    <p:sldId id="280" r:id="rId12"/>
    <p:sldId id="284" r:id="rId13"/>
    <p:sldId id="268" r:id="rId14"/>
    <p:sldId id="276" r:id="rId15"/>
    <p:sldId id="282" r:id="rId16"/>
    <p:sldId id="265" r:id="rId17"/>
    <p:sldId id="279" r:id="rId18"/>
    <p:sldId id="278" r:id="rId19"/>
    <p:sldId id="281" r:id="rId20"/>
    <p:sldId id="272" r:id="rId21"/>
    <p:sldId id="273" r:id="rId22"/>
    <p:sldId id="260" r:id="rId23"/>
    <p:sldId id="286" r:id="rId24"/>
    <p:sldId id="285" r:id="rId25"/>
    <p:sldId id="262" r:id="rId26"/>
    <p:sldId id="287" r:id="rId27"/>
    <p:sldId id="288" r:id="rId28"/>
    <p:sldId id="289" r:id="rId2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96633"/>
    <a:srgbClr val="990099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7" autoAdjust="0"/>
    <p:restoredTop sz="9466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Répartition </a:t>
            </a:r>
            <a:r>
              <a:rPr lang="fr-FR" dirty="0"/>
              <a:t>des différentes positions de pot d'échappement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 des différentes positions de pot d'échappement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3852994195920426"/>
                  <c:y val="0.115649258284125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270687747759507E-2"/>
                  <c:y val="-0.15241747429845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095602805464844"/>
                  <c:y val="-9.4193402658537881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603704133556649E-2"/>
                  <c:y val="0.141012186892657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Arrière gauche</c:v>
                </c:pt>
                <c:pt idx="1">
                  <c:v>Avant droit</c:v>
                </c:pt>
                <c:pt idx="2">
                  <c:v>Haut</c:v>
                </c:pt>
                <c:pt idx="3">
                  <c:v>Bas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05461648460813"/>
          <c:y val="0.42147820486472409"/>
          <c:w val="0.33799686317768829"/>
          <c:h val="0.389943345755948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formes de pot d'échappement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3792726491264462"/>
                  <c:y val="-4.18069807220220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347159957147521"/>
                  <c:y val="-0.153606064480006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914266791306428"/>
                  <c:y val="8.94921831383634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359345395945439E-2"/>
                  <c:y val="0.120429915253277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Rond</c:v>
                </c:pt>
                <c:pt idx="1">
                  <c:v>Ovale</c:v>
                </c:pt>
                <c:pt idx="2">
                  <c:v>Carré</c:v>
                </c:pt>
                <c:pt idx="3">
                  <c:v>Diffuseur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21919605219728"/>
          <c:y val="0.42147820486472409"/>
          <c:w val="0.20680930916118256"/>
          <c:h val="0.389943345755948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 smtClean="0"/>
              <a:t>Principes généraux </a:t>
            </a:r>
            <a:r>
              <a:rPr lang="fr-FR" sz="1800" dirty="0"/>
              <a:t>de prévention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Principes de prévention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7.6701317048402301E-2"/>
                  <c:y val="0.15003038148952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077611904210892"/>
                  <c:y val="8.8888873151261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Non respectés</c:v>
                </c:pt>
                <c:pt idx="1">
                  <c:v>Respectés partiellement</c:v>
                </c:pt>
                <c:pt idx="2">
                  <c:v>Respectés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36F9F-28AF-42CE-B351-C7E67F3ED0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66CE53-545B-44B0-BA6C-21DC1FC328CF}">
      <dgm:prSet phldrT="[Texte]" custT="1"/>
      <dgm:spPr/>
      <dgm:t>
        <a:bodyPr/>
        <a:lstStyle/>
        <a:p>
          <a:r>
            <a:rPr lang="fr-FR" sz="1800" b="1" u="sng" dirty="0" smtClean="0"/>
            <a:t>Entretien infirmier</a:t>
          </a:r>
          <a:endParaRPr lang="fr-FR" sz="1800" b="1" u="sng" dirty="0"/>
        </a:p>
      </dgm:t>
    </dgm:pt>
    <dgm:pt modelId="{B5BD383B-251E-4DC2-974B-A8D716573E4F}" type="parTrans" cxnId="{D7392946-71A9-42D5-A174-1BA227D1224F}">
      <dgm:prSet/>
      <dgm:spPr/>
      <dgm:t>
        <a:bodyPr/>
        <a:lstStyle/>
        <a:p>
          <a:endParaRPr lang="fr-FR"/>
        </a:p>
      </dgm:t>
    </dgm:pt>
    <dgm:pt modelId="{80381B30-DF9A-4370-BE2C-4AFC98407C34}" type="sibTrans" cxnId="{D7392946-71A9-42D5-A174-1BA227D1224F}">
      <dgm:prSet/>
      <dgm:spPr/>
      <dgm:t>
        <a:bodyPr/>
        <a:lstStyle/>
        <a:p>
          <a:endParaRPr lang="fr-FR"/>
        </a:p>
      </dgm:t>
    </dgm:pt>
    <dgm:pt modelId="{BC2DF21E-9335-471C-87C8-30E03A1E8AF9}">
      <dgm:prSet phldrT="[Texte]"/>
      <dgm:spPr/>
      <dgm:t>
        <a:bodyPr/>
        <a:lstStyle/>
        <a:p>
          <a:r>
            <a:rPr lang="fr-FR" dirty="0" smtClean="0"/>
            <a:t>Salarié en recherche étiologique et traité pour une toux chronique</a:t>
          </a:r>
          <a:endParaRPr lang="fr-FR" dirty="0"/>
        </a:p>
      </dgm:t>
    </dgm:pt>
    <dgm:pt modelId="{B8316CA4-C1FF-473F-A994-6F03E8112375}" type="parTrans" cxnId="{6DBA7273-E65D-4910-93C3-2161E8C16BDF}">
      <dgm:prSet/>
      <dgm:spPr/>
      <dgm:t>
        <a:bodyPr/>
        <a:lstStyle/>
        <a:p>
          <a:endParaRPr lang="fr-FR"/>
        </a:p>
      </dgm:t>
    </dgm:pt>
    <dgm:pt modelId="{80AD6AD4-64E4-47C7-9679-5E8C5C86FC9C}" type="sibTrans" cxnId="{6DBA7273-E65D-4910-93C3-2161E8C16BDF}">
      <dgm:prSet/>
      <dgm:spPr/>
      <dgm:t>
        <a:bodyPr/>
        <a:lstStyle/>
        <a:p>
          <a:endParaRPr lang="fr-FR"/>
        </a:p>
      </dgm:t>
    </dgm:pt>
    <dgm:pt modelId="{CA584C46-7146-4893-A38C-723A892A9478}">
      <dgm:prSet phldrT="[Texte]"/>
      <dgm:spPr/>
      <dgm:t>
        <a:bodyPr/>
        <a:lstStyle/>
        <a:p>
          <a:r>
            <a:rPr lang="fr-FR" dirty="0" smtClean="0"/>
            <a:t>Examens cliniques tendent à incriminer les gaz d’échappement</a:t>
          </a:r>
          <a:endParaRPr lang="fr-FR" dirty="0"/>
        </a:p>
      </dgm:t>
    </dgm:pt>
    <dgm:pt modelId="{0C0E82B2-1B17-4D18-9DE6-33BD48060C5C}" type="parTrans" cxnId="{D6D8B527-D0EF-40E8-889D-FF737E5C69FC}">
      <dgm:prSet/>
      <dgm:spPr/>
      <dgm:t>
        <a:bodyPr/>
        <a:lstStyle/>
        <a:p>
          <a:endParaRPr lang="fr-FR"/>
        </a:p>
      </dgm:t>
    </dgm:pt>
    <dgm:pt modelId="{09A0DBF1-8DE6-4F72-9C5C-B25E67923CCC}" type="sibTrans" cxnId="{D6D8B527-D0EF-40E8-889D-FF737E5C69FC}">
      <dgm:prSet/>
      <dgm:spPr/>
      <dgm:t>
        <a:bodyPr/>
        <a:lstStyle/>
        <a:p>
          <a:endParaRPr lang="fr-FR"/>
        </a:p>
      </dgm:t>
    </dgm:pt>
    <dgm:pt modelId="{C929BC43-1A7C-45F4-A977-D7031EA7E365}">
      <dgm:prSet phldrT="[Texte]"/>
      <dgm:spPr/>
      <dgm:t>
        <a:bodyPr/>
        <a:lstStyle/>
        <a:p>
          <a:r>
            <a:rPr lang="fr-FR" b="1" u="sng" dirty="0" smtClean="0"/>
            <a:t>Etude de poste</a:t>
          </a:r>
          <a:endParaRPr lang="fr-FR" b="1" u="sng" dirty="0"/>
        </a:p>
      </dgm:t>
    </dgm:pt>
    <dgm:pt modelId="{F7838C65-2F38-414C-9C90-1F2130DFA1E7}" type="parTrans" cxnId="{1A3278E7-81E4-4AD2-9D2A-D63B586BF60F}">
      <dgm:prSet/>
      <dgm:spPr/>
      <dgm:t>
        <a:bodyPr/>
        <a:lstStyle/>
        <a:p>
          <a:endParaRPr lang="fr-FR"/>
        </a:p>
      </dgm:t>
    </dgm:pt>
    <dgm:pt modelId="{B8FA072B-EC49-4F58-9F61-015CC582E5FA}" type="sibTrans" cxnId="{1A3278E7-81E4-4AD2-9D2A-D63B586BF60F}">
      <dgm:prSet/>
      <dgm:spPr/>
      <dgm:t>
        <a:bodyPr/>
        <a:lstStyle/>
        <a:p>
          <a:endParaRPr lang="fr-FR"/>
        </a:p>
      </dgm:t>
    </dgm:pt>
    <dgm:pt modelId="{BAA718EF-7154-4117-90E3-F672FDDCF55F}">
      <dgm:prSet phldrT="[Texte]"/>
      <dgm:spPr/>
      <dgm:t>
        <a:bodyPr/>
        <a:lstStyle/>
        <a:p>
          <a:r>
            <a:rPr lang="fr-FR" dirty="0" smtClean="0"/>
            <a:t>Analyse de FDS et recherche d’informations toxicologiques</a:t>
          </a:r>
          <a:endParaRPr lang="fr-FR" dirty="0"/>
        </a:p>
      </dgm:t>
    </dgm:pt>
    <dgm:pt modelId="{94FE219A-8D2E-48E6-A7C3-1EBD275B6200}" type="parTrans" cxnId="{15C9BB3A-5A87-4CA2-A522-0A7FA8667ED9}">
      <dgm:prSet/>
      <dgm:spPr/>
      <dgm:t>
        <a:bodyPr/>
        <a:lstStyle/>
        <a:p>
          <a:endParaRPr lang="fr-FR"/>
        </a:p>
      </dgm:t>
    </dgm:pt>
    <dgm:pt modelId="{9B0688F5-F3E3-4CD2-A044-70B457E6F276}" type="sibTrans" cxnId="{15C9BB3A-5A87-4CA2-A522-0A7FA8667ED9}">
      <dgm:prSet/>
      <dgm:spPr/>
      <dgm:t>
        <a:bodyPr/>
        <a:lstStyle/>
        <a:p>
          <a:endParaRPr lang="fr-FR"/>
        </a:p>
      </dgm:t>
    </dgm:pt>
    <dgm:pt modelId="{4CA0B9E8-CA4C-4AC8-8902-756D73385EB1}">
      <dgm:prSet phldrT="[Texte]"/>
      <dgm:spPr/>
      <dgm:t>
        <a:bodyPr/>
        <a:lstStyle/>
        <a:p>
          <a:r>
            <a:rPr lang="fr-FR" dirty="0" smtClean="0"/>
            <a:t>Observation des situations de travail</a:t>
          </a:r>
          <a:endParaRPr lang="fr-FR" dirty="0"/>
        </a:p>
      </dgm:t>
    </dgm:pt>
    <dgm:pt modelId="{E9EAAA1D-AB2A-4398-AE80-EE6BE19DA9FE}" type="parTrans" cxnId="{3866CB32-EBFD-42D8-B6B0-2FAB072F3603}">
      <dgm:prSet/>
      <dgm:spPr/>
      <dgm:t>
        <a:bodyPr/>
        <a:lstStyle/>
        <a:p>
          <a:endParaRPr lang="fr-FR"/>
        </a:p>
      </dgm:t>
    </dgm:pt>
    <dgm:pt modelId="{1890EB52-4A28-4E62-87D4-6F4FE4F68128}" type="sibTrans" cxnId="{3866CB32-EBFD-42D8-B6B0-2FAB072F3603}">
      <dgm:prSet/>
      <dgm:spPr/>
      <dgm:t>
        <a:bodyPr/>
        <a:lstStyle/>
        <a:p>
          <a:endParaRPr lang="fr-FR"/>
        </a:p>
      </dgm:t>
    </dgm:pt>
    <dgm:pt modelId="{6BF0164D-F64C-4801-AFD7-21A6C7B8852B}">
      <dgm:prSet phldrT="[Texte]"/>
      <dgm:spPr/>
      <dgm:t>
        <a:bodyPr/>
        <a:lstStyle/>
        <a:p>
          <a:r>
            <a:rPr lang="fr-FR" dirty="0" smtClean="0"/>
            <a:t>Salarié inquiet de son exposition à l’</a:t>
          </a:r>
          <a:r>
            <a:rPr lang="fr-FR" dirty="0" err="1" smtClean="0"/>
            <a:t>AdBlue</a:t>
          </a:r>
          <a:endParaRPr lang="fr-FR" dirty="0"/>
        </a:p>
      </dgm:t>
    </dgm:pt>
    <dgm:pt modelId="{52B9F629-EEB2-4486-A431-914BB53D4193}" type="parTrans" cxnId="{D876F552-2D81-4830-BCC8-C44997407E46}">
      <dgm:prSet/>
      <dgm:spPr/>
      <dgm:t>
        <a:bodyPr/>
        <a:lstStyle/>
        <a:p>
          <a:endParaRPr lang="fr-FR"/>
        </a:p>
      </dgm:t>
    </dgm:pt>
    <dgm:pt modelId="{3574939E-4485-48D5-85AF-7B434C8FD7A0}" type="sibTrans" cxnId="{D876F552-2D81-4830-BCC8-C44997407E46}">
      <dgm:prSet/>
      <dgm:spPr/>
      <dgm:t>
        <a:bodyPr/>
        <a:lstStyle/>
        <a:p>
          <a:endParaRPr lang="fr-FR"/>
        </a:p>
      </dgm:t>
    </dgm:pt>
    <dgm:pt modelId="{BE958BC7-E5FF-421C-BA9F-E1B64C92538C}">
      <dgm:prSet phldrT="[Texte]"/>
      <dgm:spPr/>
      <dgm:t>
        <a:bodyPr/>
        <a:lstStyle/>
        <a:p>
          <a:r>
            <a:rPr lang="fr-FR" dirty="0" smtClean="0"/>
            <a:t>Bilan de l’exposition des contrôleurs techniques au risque chimique</a:t>
          </a:r>
          <a:endParaRPr lang="fr-FR" dirty="0"/>
        </a:p>
      </dgm:t>
    </dgm:pt>
    <dgm:pt modelId="{A5B384DD-9D15-4A74-8BFB-5B407FF4577D}" type="parTrans" cxnId="{D5C486FA-0A7C-4C0A-BFB9-DE8D4DFC2365}">
      <dgm:prSet/>
      <dgm:spPr/>
      <dgm:t>
        <a:bodyPr/>
        <a:lstStyle/>
        <a:p>
          <a:endParaRPr lang="fr-FR"/>
        </a:p>
      </dgm:t>
    </dgm:pt>
    <dgm:pt modelId="{67B7FE65-40C4-47B5-A2B2-23E094499C97}" type="sibTrans" cxnId="{D5C486FA-0A7C-4C0A-BFB9-DE8D4DFC2365}">
      <dgm:prSet/>
      <dgm:spPr/>
      <dgm:t>
        <a:bodyPr/>
        <a:lstStyle/>
        <a:p>
          <a:endParaRPr lang="fr-FR"/>
        </a:p>
      </dgm:t>
    </dgm:pt>
    <dgm:pt modelId="{51E1A0CE-3761-4B5B-8BCA-92C504C961BA}" type="pres">
      <dgm:prSet presAssocID="{D3736F9F-28AF-42CE-B351-C7E67F3ED0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35ECC8-5D5B-4F1B-9C24-D9A17FE9D045}" type="pres">
      <dgm:prSet presAssocID="{4966CE53-545B-44B0-BA6C-21DC1FC328CF}" presName="composite" presStyleCnt="0"/>
      <dgm:spPr/>
    </dgm:pt>
    <dgm:pt modelId="{A54A52D1-1B64-444E-99D5-A9C465CCA24E}" type="pres">
      <dgm:prSet presAssocID="{4966CE53-545B-44B0-BA6C-21DC1FC328C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381C1-9E52-495C-96E9-53B976F0D644}" type="pres">
      <dgm:prSet presAssocID="{4966CE53-545B-44B0-BA6C-21DC1FC328CF}" presName="descendantText" presStyleLbl="alignAcc1" presStyleIdx="0" presStyleCnt="2" custLinFactNeighborX="302" custLinFactNeighborY="-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1737-1E0C-4B29-A8E5-5F68FC938795}" type="pres">
      <dgm:prSet presAssocID="{80381B30-DF9A-4370-BE2C-4AFC98407C34}" presName="sp" presStyleCnt="0"/>
      <dgm:spPr/>
    </dgm:pt>
    <dgm:pt modelId="{D8B5735C-397F-4A95-8C01-CD75F65FD285}" type="pres">
      <dgm:prSet presAssocID="{C929BC43-1A7C-45F4-A977-D7031EA7E365}" presName="composite" presStyleCnt="0"/>
      <dgm:spPr/>
    </dgm:pt>
    <dgm:pt modelId="{250D6409-39F9-4263-AA4B-A28CF0171953}" type="pres">
      <dgm:prSet presAssocID="{C929BC43-1A7C-45F4-A977-D7031EA7E3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6E6A92-F0FF-4361-A9AA-F7090B98C2DD}" type="pres">
      <dgm:prSet presAssocID="{C929BC43-1A7C-45F4-A977-D7031EA7E3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392946-71A9-42D5-A174-1BA227D1224F}" srcId="{D3736F9F-28AF-42CE-B351-C7E67F3ED0A1}" destId="{4966CE53-545B-44B0-BA6C-21DC1FC328CF}" srcOrd="0" destOrd="0" parTransId="{B5BD383B-251E-4DC2-974B-A8D716573E4F}" sibTransId="{80381B30-DF9A-4370-BE2C-4AFC98407C34}"/>
    <dgm:cxn modelId="{BFA5FCAC-216C-4543-8AEA-F81778FB640A}" type="presOf" srcId="{C929BC43-1A7C-45F4-A977-D7031EA7E365}" destId="{250D6409-39F9-4263-AA4B-A28CF0171953}" srcOrd="0" destOrd="0" presId="urn:microsoft.com/office/officeart/2005/8/layout/chevron2"/>
    <dgm:cxn modelId="{7D9A2D88-26BD-4387-92D2-1A15385887ED}" type="presOf" srcId="{4966CE53-545B-44B0-BA6C-21DC1FC328CF}" destId="{A54A52D1-1B64-444E-99D5-A9C465CCA24E}" srcOrd="0" destOrd="0" presId="urn:microsoft.com/office/officeart/2005/8/layout/chevron2"/>
    <dgm:cxn modelId="{D5C486FA-0A7C-4C0A-BFB9-DE8D4DFC2365}" srcId="{C929BC43-1A7C-45F4-A977-D7031EA7E365}" destId="{BE958BC7-E5FF-421C-BA9F-E1B64C92538C}" srcOrd="2" destOrd="0" parTransId="{A5B384DD-9D15-4A74-8BFB-5B407FF4577D}" sibTransId="{67B7FE65-40C4-47B5-A2B2-23E094499C97}"/>
    <dgm:cxn modelId="{4E2F9BF0-F123-42E6-9BC6-98C3A48D2FDD}" type="presOf" srcId="{D3736F9F-28AF-42CE-B351-C7E67F3ED0A1}" destId="{51E1A0CE-3761-4B5B-8BCA-92C504C961BA}" srcOrd="0" destOrd="0" presId="urn:microsoft.com/office/officeart/2005/8/layout/chevron2"/>
    <dgm:cxn modelId="{2AF589F4-7464-4B83-8F76-58D51D975AD8}" type="presOf" srcId="{CA584C46-7146-4893-A38C-723A892A9478}" destId="{B82381C1-9E52-495C-96E9-53B976F0D644}" srcOrd="0" destOrd="1" presId="urn:microsoft.com/office/officeart/2005/8/layout/chevron2"/>
    <dgm:cxn modelId="{D876F552-2D81-4830-BCC8-C44997407E46}" srcId="{4966CE53-545B-44B0-BA6C-21DC1FC328CF}" destId="{6BF0164D-F64C-4801-AFD7-21A6C7B8852B}" srcOrd="2" destOrd="0" parTransId="{52B9F629-EEB2-4486-A431-914BB53D4193}" sibTransId="{3574939E-4485-48D5-85AF-7B434C8FD7A0}"/>
    <dgm:cxn modelId="{6A5AE869-D8D6-41AD-94EB-776FF063123D}" type="presOf" srcId="{BC2DF21E-9335-471C-87C8-30E03A1E8AF9}" destId="{B82381C1-9E52-495C-96E9-53B976F0D644}" srcOrd="0" destOrd="0" presId="urn:microsoft.com/office/officeart/2005/8/layout/chevron2"/>
    <dgm:cxn modelId="{BBD7EF8B-FE53-4532-A61B-5A3CA79B1D4F}" type="presOf" srcId="{BE958BC7-E5FF-421C-BA9F-E1B64C92538C}" destId="{2F6E6A92-F0FF-4361-A9AA-F7090B98C2DD}" srcOrd="0" destOrd="2" presId="urn:microsoft.com/office/officeart/2005/8/layout/chevron2"/>
    <dgm:cxn modelId="{057F8298-5FC0-40FF-B70F-C386746DF4DD}" type="presOf" srcId="{6BF0164D-F64C-4801-AFD7-21A6C7B8852B}" destId="{B82381C1-9E52-495C-96E9-53B976F0D644}" srcOrd="0" destOrd="2" presId="urn:microsoft.com/office/officeart/2005/8/layout/chevron2"/>
    <dgm:cxn modelId="{6DBA7273-E65D-4910-93C3-2161E8C16BDF}" srcId="{4966CE53-545B-44B0-BA6C-21DC1FC328CF}" destId="{BC2DF21E-9335-471C-87C8-30E03A1E8AF9}" srcOrd="0" destOrd="0" parTransId="{B8316CA4-C1FF-473F-A994-6F03E8112375}" sibTransId="{80AD6AD4-64E4-47C7-9679-5E8C5C86FC9C}"/>
    <dgm:cxn modelId="{15C9BB3A-5A87-4CA2-A522-0A7FA8667ED9}" srcId="{C929BC43-1A7C-45F4-A977-D7031EA7E365}" destId="{BAA718EF-7154-4117-90E3-F672FDDCF55F}" srcOrd="0" destOrd="0" parTransId="{94FE219A-8D2E-48E6-A7C3-1EBD275B6200}" sibTransId="{9B0688F5-F3E3-4CD2-A044-70B457E6F276}"/>
    <dgm:cxn modelId="{1A3278E7-81E4-4AD2-9D2A-D63B586BF60F}" srcId="{D3736F9F-28AF-42CE-B351-C7E67F3ED0A1}" destId="{C929BC43-1A7C-45F4-A977-D7031EA7E365}" srcOrd="1" destOrd="0" parTransId="{F7838C65-2F38-414C-9C90-1F2130DFA1E7}" sibTransId="{B8FA072B-EC49-4F58-9F61-015CC582E5FA}"/>
    <dgm:cxn modelId="{D6D8B527-D0EF-40E8-889D-FF737E5C69FC}" srcId="{4966CE53-545B-44B0-BA6C-21DC1FC328CF}" destId="{CA584C46-7146-4893-A38C-723A892A9478}" srcOrd="1" destOrd="0" parTransId="{0C0E82B2-1B17-4D18-9DE6-33BD48060C5C}" sibTransId="{09A0DBF1-8DE6-4F72-9C5C-B25E67923CCC}"/>
    <dgm:cxn modelId="{3866CB32-EBFD-42D8-B6B0-2FAB072F3603}" srcId="{C929BC43-1A7C-45F4-A977-D7031EA7E365}" destId="{4CA0B9E8-CA4C-4AC8-8902-756D73385EB1}" srcOrd="1" destOrd="0" parTransId="{E9EAAA1D-AB2A-4398-AE80-EE6BE19DA9FE}" sibTransId="{1890EB52-4A28-4E62-87D4-6F4FE4F68128}"/>
    <dgm:cxn modelId="{494EDC15-87CE-4DE0-8CA1-6C4261F6BEE6}" type="presOf" srcId="{BAA718EF-7154-4117-90E3-F672FDDCF55F}" destId="{2F6E6A92-F0FF-4361-A9AA-F7090B98C2DD}" srcOrd="0" destOrd="0" presId="urn:microsoft.com/office/officeart/2005/8/layout/chevron2"/>
    <dgm:cxn modelId="{98C07F0D-4DDE-45FD-869E-80DFDF94A051}" type="presOf" srcId="{4CA0B9E8-CA4C-4AC8-8902-756D73385EB1}" destId="{2F6E6A92-F0FF-4361-A9AA-F7090B98C2DD}" srcOrd="0" destOrd="1" presId="urn:microsoft.com/office/officeart/2005/8/layout/chevron2"/>
    <dgm:cxn modelId="{789D0B60-B0E8-422A-91AD-85BD5EE23E8A}" type="presParOf" srcId="{51E1A0CE-3761-4B5B-8BCA-92C504C961BA}" destId="{ED35ECC8-5D5B-4F1B-9C24-D9A17FE9D045}" srcOrd="0" destOrd="0" presId="urn:microsoft.com/office/officeart/2005/8/layout/chevron2"/>
    <dgm:cxn modelId="{C5ED9537-9224-41BB-8D20-EFFA8D0002F3}" type="presParOf" srcId="{ED35ECC8-5D5B-4F1B-9C24-D9A17FE9D045}" destId="{A54A52D1-1B64-444E-99D5-A9C465CCA24E}" srcOrd="0" destOrd="0" presId="urn:microsoft.com/office/officeart/2005/8/layout/chevron2"/>
    <dgm:cxn modelId="{5EE74B4F-A64F-48FB-9E72-63DCEE9AF3E4}" type="presParOf" srcId="{ED35ECC8-5D5B-4F1B-9C24-D9A17FE9D045}" destId="{B82381C1-9E52-495C-96E9-53B976F0D644}" srcOrd="1" destOrd="0" presId="urn:microsoft.com/office/officeart/2005/8/layout/chevron2"/>
    <dgm:cxn modelId="{E5BD49C3-1677-40E6-949D-1D27700CFE1C}" type="presParOf" srcId="{51E1A0CE-3761-4B5B-8BCA-92C504C961BA}" destId="{726B1737-1E0C-4B29-A8E5-5F68FC938795}" srcOrd="1" destOrd="0" presId="urn:microsoft.com/office/officeart/2005/8/layout/chevron2"/>
    <dgm:cxn modelId="{53A4B4A1-9CDC-4825-BD5D-2297ECB77B6A}" type="presParOf" srcId="{51E1A0CE-3761-4B5B-8BCA-92C504C961BA}" destId="{D8B5735C-397F-4A95-8C01-CD75F65FD285}" srcOrd="2" destOrd="0" presId="urn:microsoft.com/office/officeart/2005/8/layout/chevron2"/>
    <dgm:cxn modelId="{073D90D8-ABD9-4238-AB4D-4B84A7FFBB29}" type="presParOf" srcId="{D8B5735C-397F-4A95-8C01-CD75F65FD285}" destId="{250D6409-39F9-4263-AA4B-A28CF0171953}" srcOrd="0" destOrd="0" presId="urn:microsoft.com/office/officeart/2005/8/layout/chevron2"/>
    <dgm:cxn modelId="{0D8F9C0D-D5F3-4A9D-A227-9FFF099ED278}" type="presParOf" srcId="{D8B5735C-397F-4A95-8C01-CD75F65FD285}" destId="{2F6E6A92-F0FF-4361-A9AA-F7090B98C2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36F9F-28AF-42CE-B351-C7E67F3ED0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66CE53-545B-44B0-BA6C-21DC1FC328CF}">
      <dgm:prSet phldrT="[Texte]" custT="1"/>
      <dgm:spPr/>
      <dgm:t>
        <a:bodyPr/>
        <a:lstStyle/>
        <a:p>
          <a:r>
            <a:rPr lang="fr-FR" sz="1400" b="1" u="sng" dirty="0" smtClean="0"/>
            <a:t>Aide à la création de l’activité</a:t>
          </a:r>
          <a:endParaRPr lang="fr-FR" sz="1400" b="1" u="sng" dirty="0"/>
        </a:p>
      </dgm:t>
    </dgm:pt>
    <dgm:pt modelId="{B5BD383B-251E-4DC2-974B-A8D716573E4F}" type="parTrans" cxnId="{D7392946-71A9-42D5-A174-1BA227D1224F}">
      <dgm:prSet/>
      <dgm:spPr/>
      <dgm:t>
        <a:bodyPr/>
        <a:lstStyle/>
        <a:p>
          <a:endParaRPr lang="fr-FR" sz="1600"/>
        </a:p>
      </dgm:t>
    </dgm:pt>
    <dgm:pt modelId="{80381B30-DF9A-4370-BE2C-4AFC98407C34}" type="sibTrans" cxnId="{D7392946-71A9-42D5-A174-1BA227D1224F}">
      <dgm:prSet/>
      <dgm:spPr/>
      <dgm:t>
        <a:bodyPr/>
        <a:lstStyle/>
        <a:p>
          <a:endParaRPr lang="fr-FR" sz="1600"/>
        </a:p>
      </dgm:t>
    </dgm:pt>
    <dgm:pt modelId="{BC2DF21E-9335-471C-87C8-30E03A1E8AF9}">
      <dgm:prSet phldrT="[Texte]" custT="1"/>
      <dgm:spPr/>
      <dgm:t>
        <a:bodyPr/>
        <a:lstStyle/>
        <a:p>
          <a:r>
            <a:rPr lang="fr-FR" sz="1200" dirty="0" smtClean="0"/>
            <a:t>Contrôle de l’adéquation des équipements de protection individuelle</a:t>
          </a:r>
          <a:endParaRPr lang="fr-FR" sz="1200" dirty="0"/>
        </a:p>
      </dgm:t>
    </dgm:pt>
    <dgm:pt modelId="{B8316CA4-C1FF-473F-A994-6F03E8112375}" type="parTrans" cxnId="{6DBA7273-E65D-4910-93C3-2161E8C16BDF}">
      <dgm:prSet/>
      <dgm:spPr/>
      <dgm:t>
        <a:bodyPr/>
        <a:lstStyle/>
        <a:p>
          <a:endParaRPr lang="fr-FR" sz="1600"/>
        </a:p>
      </dgm:t>
    </dgm:pt>
    <dgm:pt modelId="{80AD6AD4-64E4-47C7-9679-5E8C5C86FC9C}" type="sibTrans" cxnId="{6DBA7273-E65D-4910-93C3-2161E8C16BDF}">
      <dgm:prSet/>
      <dgm:spPr/>
      <dgm:t>
        <a:bodyPr/>
        <a:lstStyle/>
        <a:p>
          <a:endParaRPr lang="fr-FR" sz="1600"/>
        </a:p>
      </dgm:t>
    </dgm:pt>
    <dgm:pt modelId="{C929BC43-1A7C-45F4-A977-D7031EA7E365}">
      <dgm:prSet phldrT="[Texte]" custT="1"/>
      <dgm:spPr/>
      <dgm:t>
        <a:bodyPr/>
        <a:lstStyle/>
        <a:p>
          <a:r>
            <a:rPr lang="fr-FR" sz="1400" b="1" u="sng" dirty="0" smtClean="0"/>
            <a:t>Information des salariés</a:t>
          </a:r>
          <a:endParaRPr lang="fr-FR" sz="1400" b="1" u="sng" dirty="0"/>
        </a:p>
      </dgm:t>
    </dgm:pt>
    <dgm:pt modelId="{F7838C65-2F38-414C-9C90-1F2130DFA1E7}" type="parTrans" cxnId="{1A3278E7-81E4-4AD2-9D2A-D63B586BF60F}">
      <dgm:prSet/>
      <dgm:spPr/>
      <dgm:t>
        <a:bodyPr/>
        <a:lstStyle/>
        <a:p>
          <a:endParaRPr lang="fr-FR" sz="1600"/>
        </a:p>
      </dgm:t>
    </dgm:pt>
    <dgm:pt modelId="{B8FA072B-EC49-4F58-9F61-015CC582E5FA}" type="sibTrans" cxnId="{1A3278E7-81E4-4AD2-9D2A-D63B586BF60F}">
      <dgm:prSet/>
      <dgm:spPr/>
      <dgm:t>
        <a:bodyPr/>
        <a:lstStyle/>
        <a:p>
          <a:endParaRPr lang="fr-FR" sz="1600"/>
        </a:p>
      </dgm:t>
    </dgm:pt>
    <dgm:pt modelId="{BAA718EF-7154-4117-90E3-F672FDDCF55F}">
      <dgm:prSet phldrT="[Texte]" custT="1"/>
      <dgm:spPr/>
      <dgm:t>
        <a:bodyPr/>
        <a:lstStyle/>
        <a:p>
          <a:r>
            <a:rPr lang="fr-FR" sz="1200" dirty="0" smtClean="0"/>
            <a:t>Animation de plusieurs cessions d’information aux salariés du siège</a:t>
          </a:r>
          <a:endParaRPr lang="fr-FR" sz="1200" dirty="0"/>
        </a:p>
      </dgm:t>
    </dgm:pt>
    <dgm:pt modelId="{94FE219A-8D2E-48E6-A7C3-1EBD275B6200}" type="parTrans" cxnId="{15C9BB3A-5A87-4CA2-A522-0A7FA8667ED9}">
      <dgm:prSet/>
      <dgm:spPr/>
      <dgm:t>
        <a:bodyPr/>
        <a:lstStyle/>
        <a:p>
          <a:endParaRPr lang="fr-FR" sz="1600"/>
        </a:p>
      </dgm:t>
    </dgm:pt>
    <dgm:pt modelId="{9B0688F5-F3E3-4CD2-A044-70B457E6F276}" type="sibTrans" cxnId="{15C9BB3A-5A87-4CA2-A522-0A7FA8667ED9}">
      <dgm:prSet/>
      <dgm:spPr/>
      <dgm:t>
        <a:bodyPr/>
        <a:lstStyle/>
        <a:p>
          <a:endParaRPr lang="fr-FR" sz="1600"/>
        </a:p>
      </dgm:t>
    </dgm:pt>
    <dgm:pt modelId="{4CA0B9E8-CA4C-4AC8-8902-756D73385EB1}">
      <dgm:prSet phldrT="[Texte]" custT="1"/>
      <dgm:spPr/>
      <dgm:t>
        <a:bodyPr/>
        <a:lstStyle/>
        <a:p>
          <a:r>
            <a:rPr lang="fr-FR" sz="1200" dirty="0" smtClean="0"/>
            <a:t>Extension du dispositif aux salariés des autres sites de la Vienne</a:t>
          </a:r>
          <a:endParaRPr lang="fr-FR" sz="1200" dirty="0"/>
        </a:p>
      </dgm:t>
    </dgm:pt>
    <dgm:pt modelId="{E9EAAA1D-AB2A-4398-AE80-EE6BE19DA9FE}" type="parTrans" cxnId="{3866CB32-EBFD-42D8-B6B0-2FAB072F3603}">
      <dgm:prSet/>
      <dgm:spPr/>
      <dgm:t>
        <a:bodyPr/>
        <a:lstStyle/>
        <a:p>
          <a:endParaRPr lang="fr-FR" sz="1600"/>
        </a:p>
      </dgm:t>
    </dgm:pt>
    <dgm:pt modelId="{1890EB52-4A28-4E62-87D4-6F4FE4F68128}" type="sibTrans" cxnId="{3866CB32-EBFD-42D8-B6B0-2FAB072F3603}">
      <dgm:prSet/>
      <dgm:spPr/>
      <dgm:t>
        <a:bodyPr/>
        <a:lstStyle/>
        <a:p>
          <a:endParaRPr lang="fr-FR" sz="1600"/>
        </a:p>
      </dgm:t>
    </dgm:pt>
    <dgm:pt modelId="{BE958BC7-E5FF-421C-BA9F-E1B64C92538C}">
      <dgm:prSet phldrT="[Texte]" custT="1"/>
      <dgm:spPr/>
      <dgm:t>
        <a:bodyPr/>
        <a:lstStyle/>
        <a:p>
          <a:r>
            <a:rPr lang="fr-FR" sz="1200" dirty="0" smtClean="0"/>
            <a:t>Cession du support pour sensibilisation des sites hors Vienne</a:t>
          </a:r>
          <a:endParaRPr lang="fr-FR" sz="1200" dirty="0"/>
        </a:p>
      </dgm:t>
    </dgm:pt>
    <dgm:pt modelId="{A5B384DD-9D15-4A74-8BFB-5B407FF4577D}" type="parTrans" cxnId="{D5C486FA-0A7C-4C0A-BFB9-DE8D4DFC2365}">
      <dgm:prSet/>
      <dgm:spPr/>
      <dgm:t>
        <a:bodyPr/>
        <a:lstStyle/>
        <a:p>
          <a:endParaRPr lang="fr-FR" sz="1600"/>
        </a:p>
      </dgm:t>
    </dgm:pt>
    <dgm:pt modelId="{67B7FE65-40C4-47B5-A2B2-23E094499C97}" type="sibTrans" cxnId="{D5C486FA-0A7C-4C0A-BFB9-DE8D4DFC2365}">
      <dgm:prSet/>
      <dgm:spPr/>
      <dgm:t>
        <a:bodyPr/>
        <a:lstStyle/>
        <a:p>
          <a:endParaRPr lang="fr-FR" sz="1600"/>
        </a:p>
      </dgm:t>
    </dgm:pt>
    <dgm:pt modelId="{94D63136-2EE6-4C73-989A-C364A6F74666}">
      <dgm:prSet phldrT="[Texte]" custT="1"/>
      <dgm:spPr/>
      <dgm:t>
        <a:bodyPr/>
        <a:lstStyle/>
        <a:p>
          <a:r>
            <a:rPr lang="fr-FR" sz="1200" dirty="0" smtClean="0"/>
            <a:t>Révision du protocole de remplacement des filtres à particules</a:t>
          </a:r>
          <a:endParaRPr lang="fr-FR" sz="1200" dirty="0"/>
        </a:p>
      </dgm:t>
    </dgm:pt>
    <dgm:pt modelId="{443A59C5-208D-4A5D-AB90-B508EBBF63DD}" type="parTrans" cxnId="{16B45D05-DBBD-4816-90B5-B16B5CF8443B}">
      <dgm:prSet/>
      <dgm:spPr/>
      <dgm:t>
        <a:bodyPr/>
        <a:lstStyle/>
        <a:p>
          <a:endParaRPr lang="fr-FR" sz="1600"/>
        </a:p>
      </dgm:t>
    </dgm:pt>
    <dgm:pt modelId="{808482EB-54FC-495D-A46C-63B958470279}" type="sibTrans" cxnId="{16B45D05-DBBD-4816-90B5-B16B5CF8443B}">
      <dgm:prSet/>
      <dgm:spPr/>
      <dgm:t>
        <a:bodyPr/>
        <a:lstStyle/>
        <a:p>
          <a:endParaRPr lang="fr-FR" sz="1600"/>
        </a:p>
      </dgm:t>
    </dgm:pt>
    <dgm:pt modelId="{B1F5D8F5-C823-451F-8474-CE122EE5B694}">
      <dgm:prSet phldrT="[Texte]" custT="1"/>
      <dgm:spPr/>
      <dgm:t>
        <a:bodyPr/>
        <a:lstStyle/>
        <a:p>
          <a:r>
            <a:rPr lang="fr-FR" sz="1200" dirty="0" smtClean="0"/>
            <a:t>Aide dans le choix des équipements de protection collective</a:t>
          </a:r>
          <a:endParaRPr lang="fr-FR" sz="1200" dirty="0"/>
        </a:p>
      </dgm:t>
    </dgm:pt>
    <dgm:pt modelId="{C5469704-36F7-4D1C-B234-6D6898067AE6}" type="parTrans" cxnId="{7ED84B9F-4D07-4981-AFEB-3302C4D91B14}">
      <dgm:prSet/>
      <dgm:spPr/>
      <dgm:t>
        <a:bodyPr/>
        <a:lstStyle/>
        <a:p>
          <a:endParaRPr lang="fr-FR" sz="1600"/>
        </a:p>
      </dgm:t>
    </dgm:pt>
    <dgm:pt modelId="{09DED035-ADE8-4A7F-979D-3E41DE2AF3EE}" type="sibTrans" cxnId="{7ED84B9F-4D07-4981-AFEB-3302C4D91B14}">
      <dgm:prSet/>
      <dgm:spPr/>
      <dgm:t>
        <a:bodyPr/>
        <a:lstStyle/>
        <a:p>
          <a:endParaRPr lang="fr-FR" sz="1600"/>
        </a:p>
      </dgm:t>
    </dgm:pt>
    <dgm:pt modelId="{51E1A0CE-3761-4B5B-8BCA-92C504C961BA}" type="pres">
      <dgm:prSet presAssocID="{D3736F9F-28AF-42CE-B351-C7E67F3ED0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35ECC8-5D5B-4F1B-9C24-D9A17FE9D045}" type="pres">
      <dgm:prSet presAssocID="{4966CE53-545B-44B0-BA6C-21DC1FC328CF}" presName="composite" presStyleCnt="0"/>
      <dgm:spPr/>
    </dgm:pt>
    <dgm:pt modelId="{A54A52D1-1B64-444E-99D5-A9C465CCA24E}" type="pres">
      <dgm:prSet presAssocID="{4966CE53-545B-44B0-BA6C-21DC1FC328C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381C1-9E52-495C-96E9-53B976F0D644}" type="pres">
      <dgm:prSet presAssocID="{4966CE53-545B-44B0-BA6C-21DC1FC328CF}" presName="descendantText" presStyleLbl="alignAcc1" presStyleIdx="0" presStyleCnt="2" custLinFactNeighborX="302" custLinFactNeighborY="-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1737-1E0C-4B29-A8E5-5F68FC938795}" type="pres">
      <dgm:prSet presAssocID="{80381B30-DF9A-4370-BE2C-4AFC98407C34}" presName="sp" presStyleCnt="0"/>
      <dgm:spPr/>
    </dgm:pt>
    <dgm:pt modelId="{D8B5735C-397F-4A95-8C01-CD75F65FD285}" type="pres">
      <dgm:prSet presAssocID="{C929BC43-1A7C-45F4-A977-D7031EA7E365}" presName="composite" presStyleCnt="0"/>
      <dgm:spPr/>
    </dgm:pt>
    <dgm:pt modelId="{250D6409-39F9-4263-AA4B-A28CF0171953}" type="pres">
      <dgm:prSet presAssocID="{C929BC43-1A7C-45F4-A977-D7031EA7E3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6E6A92-F0FF-4361-A9AA-F7090B98C2DD}" type="pres">
      <dgm:prSet presAssocID="{C929BC43-1A7C-45F4-A977-D7031EA7E3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392946-71A9-42D5-A174-1BA227D1224F}" srcId="{D3736F9F-28AF-42CE-B351-C7E67F3ED0A1}" destId="{4966CE53-545B-44B0-BA6C-21DC1FC328CF}" srcOrd="0" destOrd="0" parTransId="{B5BD383B-251E-4DC2-974B-A8D716573E4F}" sibTransId="{80381B30-DF9A-4370-BE2C-4AFC98407C34}"/>
    <dgm:cxn modelId="{2BE04947-5816-464C-AFD2-99191396EC8F}" type="presOf" srcId="{C929BC43-1A7C-45F4-A977-D7031EA7E365}" destId="{250D6409-39F9-4263-AA4B-A28CF0171953}" srcOrd="0" destOrd="0" presId="urn:microsoft.com/office/officeart/2005/8/layout/chevron2"/>
    <dgm:cxn modelId="{92152C3B-24F5-449D-B298-B7EE319E05F6}" type="presOf" srcId="{4CA0B9E8-CA4C-4AC8-8902-756D73385EB1}" destId="{2F6E6A92-F0FF-4361-A9AA-F7090B98C2DD}" srcOrd="0" destOrd="1" presId="urn:microsoft.com/office/officeart/2005/8/layout/chevron2"/>
    <dgm:cxn modelId="{EBA9F23E-2006-4F58-A7A0-7EFCEEDF0301}" type="presOf" srcId="{BE958BC7-E5FF-421C-BA9F-E1B64C92538C}" destId="{2F6E6A92-F0FF-4361-A9AA-F7090B98C2DD}" srcOrd="0" destOrd="2" presId="urn:microsoft.com/office/officeart/2005/8/layout/chevron2"/>
    <dgm:cxn modelId="{D5C486FA-0A7C-4C0A-BFB9-DE8D4DFC2365}" srcId="{C929BC43-1A7C-45F4-A977-D7031EA7E365}" destId="{BE958BC7-E5FF-421C-BA9F-E1B64C92538C}" srcOrd="2" destOrd="0" parTransId="{A5B384DD-9D15-4A74-8BFB-5B407FF4577D}" sibTransId="{67B7FE65-40C4-47B5-A2B2-23E094499C97}"/>
    <dgm:cxn modelId="{6DBA7273-E65D-4910-93C3-2161E8C16BDF}" srcId="{4966CE53-545B-44B0-BA6C-21DC1FC328CF}" destId="{BC2DF21E-9335-471C-87C8-30E03A1E8AF9}" srcOrd="2" destOrd="0" parTransId="{B8316CA4-C1FF-473F-A994-6F03E8112375}" sibTransId="{80AD6AD4-64E4-47C7-9679-5E8C5C86FC9C}"/>
    <dgm:cxn modelId="{16B45D05-DBBD-4816-90B5-B16B5CF8443B}" srcId="{4966CE53-545B-44B0-BA6C-21DC1FC328CF}" destId="{94D63136-2EE6-4C73-989A-C364A6F74666}" srcOrd="0" destOrd="0" parTransId="{443A59C5-208D-4A5D-AB90-B508EBBF63DD}" sibTransId="{808482EB-54FC-495D-A46C-63B958470279}"/>
    <dgm:cxn modelId="{15C9BB3A-5A87-4CA2-A522-0A7FA8667ED9}" srcId="{C929BC43-1A7C-45F4-A977-D7031EA7E365}" destId="{BAA718EF-7154-4117-90E3-F672FDDCF55F}" srcOrd="0" destOrd="0" parTransId="{94FE219A-8D2E-48E6-A7C3-1EBD275B6200}" sibTransId="{9B0688F5-F3E3-4CD2-A044-70B457E6F276}"/>
    <dgm:cxn modelId="{1A3278E7-81E4-4AD2-9D2A-D63B586BF60F}" srcId="{D3736F9F-28AF-42CE-B351-C7E67F3ED0A1}" destId="{C929BC43-1A7C-45F4-A977-D7031EA7E365}" srcOrd="1" destOrd="0" parTransId="{F7838C65-2F38-414C-9C90-1F2130DFA1E7}" sibTransId="{B8FA072B-EC49-4F58-9F61-015CC582E5FA}"/>
    <dgm:cxn modelId="{85AF48C3-49FC-490A-B0A7-9F90C7278484}" type="presOf" srcId="{BAA718EF-7154-4117-90E3-F672FDDCF55F}" destId="{2F6E6A92-F0FF-4361-A9AA-F7090B98C2DD}" srcOrd="0" destOrd="0" presId="urn:microsoft.com/office/officeart/2005/8/layout/chevron2"/>
    <dgm:cxn modelId="{26E7731D-7A1C-4F02-B06A-FAD8BBCD235C}" type="presOf" srcId="{D3736F9F-28AF-42CE-B351-C7E67F3ED0A1}" destId="{51E1A0CE-3761-4B5B-8BCA-92C504C961BA}" srcOrd="0" destOrd="0" presId="urn:microsoft.com/office/officeart/2005/8/layout/chevron2"/>
    <dgm:cxn modelId="{3866CB32-EBFD-42D8-B6B0-2FAB072F3603}" srcId="{C929BC43-1A7C-45F4-A977-D7031EA7E365}" destId="{4CA0B9E8-CA4C-4AC8-8902-756D73385EB1}" srcOrd="1" destOrd="0" parTransId="{E9EAAA1D-AB2A-4398-AE80-EE6BE19DA9FE}" sibTransId="{1890EB52-4A28-4E62-87D4-6F4FE4F68128}"/>
    <dgm:cxn modelId="{307BA4D5-BEA5-4DF2-9A2F-ABC08FB2960B}" type="presOf" srcId="{4966CE53-545B-44B0-BA6C-21DC1FC328CF}" destId="{A54A52D1-1B64-444E-99D5-A9C465CCA24E}" srcOrd="0" destOrd="0" presId="urn:microsoft.com/office/officeart/2005/8/layout/chevron2"/>
    <dgm:cxn modelId="{F3B382EB-5E46-4E46-9B4E-7C473AA0D073}" type="presOf" srcId="{BC2DF21E-9335-471C-87C8-30E03A1E8AF9}" destId="{B82381C1-9E52-495C-96E9-53B976F0D644}" srcOrd="0" destOrd="2" presId="urn:microsoft.com/office/officeart/2005/8/layout/chevron2"/>
    <dgm:cxn modelId="{7ED84B9F-4D07-4981-AFEB-3302C4D91B14}" srcId="{4966CE53-545B-44B0-BA6C-21DC1FC328CF}" destId="{B1F5D8F5-C823-451F-8474-CE122EE5B694}" srcOrd="1" destOrd="0" parTransId="{C5469704-36F7-4D1C-B234-6D6898067AE6}" sibTransId="{09DED035-ADE8-4A7F-979D-3E41DE2AF3EE}"/>
    <dgm:cxn modelId="{0D9CEBA2-FA52-4626-ACF4-4DFDB4A2D6CF}" type="presOf" srcId="{B1F5D8F5-C823-451F-8474-CE122EE5B694}" destId="{B82381C1-9E52-495C-96E9-53B976F0D644}" srcOrd="0" destOrd="1" presId="urn:microsoft.com/office/officeart/2005/8/layout/chevron2"/>
    <dgm:cxn modelId="{FFC9E896-FF8B-4CC2-8B4A-3B70609290FC}" type="presOf" srcId="{94D63136-2EE6-4C73-989A-C364A6F74666}" destId="{B82381C1-9E52-495C-96E9-53B976F0D644}" srcOrd="0" destOrd="0" presId="urn:microsoft.com/office/officeart/2005/8/layout/chevron2"/>
    <dgm:cxn modelId="{E9D6BEC8-AA90-42A6-BE3B-C83E41942F79}" type="presParOf" srcId="{51E1A0CE-3761-4B5B-8BCA-92C504C961BA}" destId="{ED35ECC8-5D5B-4F1B-9C24-D9A17FE9D045}" srcOrd="0" destOrd="0" presId="urn:microsoft.com/office/officeart/2005/8/layout/chevron2"/>
    <dgm:cxn modelId="{9466CF09-4AA7-483F-8478-66617514AAC9}" type="presParOf" srcId="{ED35ECC8-5D5B-4F1B-9C24-D9A17FE9D045}" destId="{A54A52D1-1B64-444E-99D5-A9C465CCA24E}" srcOrd="0" destOrd="0" presId="urn:microsoft.com/office/officeart/2005/8/layout/chevron2"/>
    <dgm:cxn modelId="{D842FF06-C2CD-4F93-BC47-8CE7DC99FF9B}" type="presParOf" srcId="{ED35ECC8-5D5B-4F1B-9C24-D9A17FE9D045}" destId="{B82381C1-9E52-495C-96E9-53B976F0D644}" srcOrd="1" destOrd="0" presId="urn:microsoft.com/office/officeart/2005/8/layout/chevron2"/>
    <dgm:cxn modelId="{733855E7-C52E-49E4-937E-E12305EDF183}" type="presParOf" srcId="{51E1A0CE-3761-4B5B-8BCA-92C504C961BA}" destId="{726B1737-1E0C-4B29-A8E5-5F68FC938795}" srcOrd="1" destOrd="0" presId="urn:microsoft.com/office/officeart/2005/8/layout/chevron2"/>
    <dgm:cxn modelId="{7E3F53F4-4151-4B8F-B34E-E9464E6FDBC0}" type="presParOf" srcId="{51E1A0CE-3761-4B5B-8BCA-92C504C961BA}" destId="{D8B5735C-397F-4A95-8C01-CD75F65FD285}" srcOrd="2" destOrd="0" presId="urn:microsoft.com/office/officeart/2005/8/layout/chevron2"/>
    <dgm:cxn modelId="{DB10F51A-F033-4E8D-BE2B-C71DDD929CBD}" type="presParOf" srcId="{D8B5735C-397F-4A95-8C01-CD75F65FD285}" destId="{250D6409-39F9-4263-AA4B-A28CF0171953}" srcOrd="0" destOrd="0" presId="urn:microsoft.com/office/officeart/2005/8/layout/chevron2"/>
    <dgm:cxn modelId="{2FD5C502-3580-4EE4-8F54-05A3D5C04DA4}" type="presParOf" srcId="{D8B5735C-397F-4A95-8C01-CD75F65FD285}" destId="{2F6E6A92-F0FF-4361-A9AA-F7090B98C2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4F92-1B1F-4B47-8CA1-F2C13E150D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686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A7A9-1C66-4BF6-8C28-79B269978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199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A7A9-1C66-4BF6-8C28-79B2699781DE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50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A7A9-1C66-4BF6-8C28-79B2699781DE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4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BA7A9-1C66-4BF6-8C28-79B2699781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5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BA7A9-1C66-4BF6-8C28-79B2699781DE}" type="slidenum">
              <a:rPr lang="fr-FR" smtClean="0"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0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86DE-0D17-4290-BEEF-3851459714C1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02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66F-D898-4652-B6E3-C5900EAAD734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8423-AE84-4D78-93C5-4D0B81D7316C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91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1EB1-A1F8-4738-B48E-A91C845D13CD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54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4EBC-E621-433F-871C-C13A4BB116B9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91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E47D-EDD1-412C-B01D-10CBFEA48DEB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1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0671-B584-498D-A451-6DC9BC902AC2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8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EA3-53EA-493F-B4EC-B8F29C731617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2562-2572-4958-B222-040784145766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9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8C1-7391-4ACB-AE4E-6A45E07CFC34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1687-CF18-4634-9DBA-ED5B8A42295F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3ECF-EA09-4D14-BBFB-1731B8D2251F}" type="datetime1">
              <a:rPr lang="fr-FR" smtClean="0"/>
              <a:t>22/10/2018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0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D141-38B6-4DC7-899A-3ED4F4A90445}" type="datetime1">
              <a:rPr lang="fr-FR" smtClean="0"/>
              <a:t>22/10/2018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99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D9E-FF43-4AE5-989A-A25BB5E9C204}" type="datetime1">
              <a:rPr lang="fr-FR" smtClean="0"/>
              <a:t>22/10/2018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7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B6D8-76F7-496A-AA98-7DA876168B83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2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9D56-3D1D-4707-8033-F75BD4E907D0}" type="datetime1">
              <a:rPr lang="fr-FR" smtClean="0"/>
              <a:t>22/10/2018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A119-E017-4441-9F06-ACAC5A89F503}" type="datetime1">
              <a:rPr lang="fr-FR" smtClean="0"/>
              <a:t>22/10/2018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2276872"/>
            <a:ext cx="6600451" cy="2262781"/>
          </a:xfrm>
        </p:spPr>
        <p:txBody>
          <a:bodyPr anchor="ctr">
            <a:no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Gaz </a:t>
            </a:r>
            <a:r>
              <a:rPr lang="fr-FR" sz="4000" b="1" dirty="0" smtClean="0">
                <a:solidFill>
                  <a:srgbClr val="002060"/>
                </a:solidFill>
              </a:rPr>
              <a:t>d’échappement</a:t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 &amp;</a:t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 risque cancérogène</a:t>
            </a:r>
            <a:endParaRPr lang="fr-FR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Résultat de recherche d'images pour &quot;contrôle technique poids lourd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9" y="188640"/>
            <a:ext cx="2541840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323465" cy="57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6156176" y="5906221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u="sng" dirty="0" smtClean="0"/>
              <a:t>Intervenante :</a:t>
            </a:r>
          </a:p>
          <a:p>
            <a:pPr algn="r"/>
            <a:r>
              <a:rPr lang="fr-FR" sz="1400" b="1" dirty="0" smtClean="0"/>
              <a:t>Mélanie QUINIOU</a:t>
            </a:r>
          </a:p>
          <a:p>
            <a:pPr algn="r"/>
            <a:r>
              <a:rPr lang="fr-FR" sz="1400" b="1" dirty="0" smtClean="0"/>
              <a:t>Ingénieure chimiste</a:t>
            </a:r>
            <a:endParaRPr lang="fr-FR" sz="1400" b="1" dirty="0"/>
          </a:p>
        </p:txBody>
      </p:sp>
      <p:pic>
        <p:nvPicPr>
          <p:cNvPr id="10242" name="Picture 2" descr="https://static.thenounproject.com/png/1788755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34552"/>
            <a:ext cx="1271669" cy="12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2008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L’influence </a:t>
            </a:r>
            <a:r>
              <a:rPr lang="fr-FR" sz="2400" dirty="0"/>
              <a:t>du type de contrôle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1800" y="156988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 contrôle de la pollution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52120" y="3759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ym typeface="Wingdings 3" panose="05040102010807070707" pitchFamily="18" charset="2"/>
              </a:rPr>
              <a:t>Eloignement suffisant de l’opérateur</a:t>
            </a:r>
            <a:endParaRPr lang="fr-FR" sz="1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1047" r="7767" b="23191"/>
          <a:stretch/>
        </p:blipFill>
        <p:spPr>
          <a:xfrm>
            <a:off x="755576" y="3473473"/>
            <a:ext cx="4744480" cy="1296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658" t="7852" b="21418"/>
          <a:stretch/>
        </p:blipFill>
        <p:spPr>
          <a:xfrm>
            <a:off x="755576" y="2060848"/>
            <a:ext cx="3882413" cy="12961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14908" b="17676"/>
          <a:stretch/>
        </p:blipFill>
        <p:spPr>
          <a:xfrm>
            <a:off x="755576" y="4886097"/>
            <a:ext cx="5970646" cy="1224136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043608" y="2276872"/>
            <a:ext cx="0" cy="414000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835696" y="2276872"/>
            <a:ext cx="0" cy="414000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915816" y="2276872"/>
            <a:ext cx="0" cy="414000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27984" y="2276872"/>
            <a:ext cx="0" cy="414000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043608" y="6165304"/>
            <a:ext cx="792088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043608" y="6309320"/>
            <a:ext cx="187200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043608" y="6419689"/>
            <a:ext cx="338400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ensées 2"/>
          <p:cNvSpPr/>
          <p:nvPr/>
        </p:nvSpPr>
        <p:spPr>
          <a:xfrm>
            <a:off x="1062114" y="2773446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ensées 33"/>
          <p:cNvSpPr/>
          <p:nvPr/>
        </p:nvSpPr>
        <p:spPr>
          <a:xfrm>
            <a:off x="2159732" y="4128591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ensées 34"/>
          <p:cNvSpPr/>
          <p:nvPr/>
        </p:nvSpPr>
        <p:spPr>
          <a:xfrm>
            <a:off x="3671901" y="5463570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151620" y="644866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43125" y="6448667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01136" y="6448667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767736" y="537239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ym typeface="Wingdings 3" panose="05040102010807070707" pitchFamily="18" charset="2"/>
              </a:rPr>
              <a:t>Eloignement suffisant de l’opérateur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4788024" y="2344162"/>
            <a:ext cx="255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ym typeface="Wingdings 3" panose="05040102010807070707" pitchFamily="18" charset="2"/>
              </a:rPr>
              <a:t>Proximité de l’opérateur par rapport au pot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18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L’influence du type de contrôle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79712" y="1665438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1</a:t>
            </a:r>
            <a:r>
              <a:rPr lang="fr-FR" sz="1400" b="1" u="sng" baseline="30000" dirty="0" smtClean="0"/>
              <a:t>er</a:t>
            </a:r>
            <a:r>
              <a:rPr lang="fr-FR" sz="1400" b="1" u="sng" dirty="0" smtClean="0"/>
              <a:t> bilan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Emissions variables selon le type de contrôle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Exposition aux gaz d’échappement plus ou moins importante selon la position du contrôleur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De nombreux paramètres, dont certains difficilement palpables, à prendre en compte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5843" y="4005064"/>
            <a:ext cx="4152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1</a:t>
            </a:r>
            <a:r>
              <a:rPr lang="fr-FR" sz="1400" b="1" u="sng" baseline="30000" dirty="0" smtClean="0"/>
              <a:t>ère</a:t>
            </a:r>
            <a:r>
              <a:rPr lang="fr-FR" sz="1400" b="1" u="sng" dirty="0" smtClean="0"/>
              <a:t> réponse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Arrêt du moteur dès que possible pour limiter les émissions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Rotation sur les différents postes de travail pour limiter les expositions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Eloignement des Poids Lourds de la sortie de l’atelier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Réflexion sur une ventilation de la fosse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Pas de réponse concernant l’adaptation des cycles moteurs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36307"/>
            <a:ext cx="981809" cy="981809"/>
          </a:xfrm>
          <a:prstGeom prst="rect">
            <a:avLst/>
          </a:prstGeom>
        </p:spPr>
      </p:pic>
      <p:pic>
        <p:nvPicPr>
          <p:cNvPr id="10" name="Picture 2" descr="https://static.thenounproject.com/png/8241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La diversité des véhicules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48478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Position du pot d’échappement :</a:t>
            </a:r>
            <a:endParaRPr lang="fr-FR" sz="14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310269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Forme du pot d’échappement :</a:t>
            </a:r>
            <a:endParaRPr lang="fr-FR" sz="1400" b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051" r="4677"/>
          <a:stretch/>
        </p:blipFill>
        <p:spPr>
          <a:xfrm>
            <a:off x="683568" y="2008585"/>
            <a:ext cx="3744416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502881796"/>
              </p:ext>
            </p:extLst>
          </p:nvPr>
        </p:nvGraphicFramePr>
        <p:xfrm>
          <a:off x="4925914" y="1579203"/>
          <a:ext cx="3756668" cy="247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2176341143"/>
              </p:ext>
            </p:extLst>
          </p:nvPr>
        </p:nvGraphicFramePr>
        <p:xfrm>
          <a:off x="4934909" y="4324657"/>
          <a:ext cx="3750542" cy="247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5013176"/>
            <a:ext cx="1508472" cy="86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54" y="4883925"/>
            <a:ext cx="1081899" cy="63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992" y="5661248"/>
            <a:ext cx="1110253" cy="77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ylindre 15"/>
          <p:cNvSpPr/>
          <p:nvPr/>
        </p:nvSpPr>
        <p:spPr>
          <a:xfrm>
            <a:off x="3707904" y="2375606"/>
            <a:ext cx="72008" cy="692696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ylindre 19"/>
          <p:cNvSpPr/>
          <p:nvPr/>
        </p:nvSpPr>
        <p:spPr>
          <a:xfrm rot="5520000">
            <a:off x="3422934" y="2899648"/>
            <a:ext cx="72008" cy="4320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ylindre 20"/>
          <p:cNvSpPr/>
          <p:nvPr/>
        </p:nvSpPr>
        <p:spPr>
          <a:xfrm rot="5520000">
            <a:off x="1008704" y="2852302"/>
            <a:ext cx="72008" cy="4320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be 17"/>
          <p:cNvSpPr/>
          <p:nvPr/>
        </p:nvSpPr>
        <p:spPr>
          <a:xfrm rot="120000">
            <a:off x="2005949" y="3130093"/>
            <a:ext cx="1166948" cy="45719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0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9" grpId="0">
        <p:bldAsOne/>
      </p:bldGraphic>
      <p:bldP spid="16" grpId="0" animBg="1"/>
      <p:bldP spid="20" grpId="0" animBg="1"/>
      <p:bldP spid="2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La diversité des véhicules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79712" y="166543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2</a:t>
            </a:r>
            <a:r>
              <a:rPr lang="fr-FR" sz="1400" b="1" u="sng" baseline="30000" dirty="0" smtClean="0"/>
              <a:t>nd</a:t>
            </a:r>
            <a:r>
              <a:rPr lang="fr-FR" sz="1400" b="1" u="sng" dirty="0" smtClean="0"/>
              <a:t> bilan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Problématique </a:t>
            </a:r>
            <a:r>
              <a:rPr lang="fr-FR" sz="1400" dirty="0">
                <a:sym typeface="Wingdings 3" panose="05040102010807070707" pitchFamily="18" charset="2"/>
              </a:rPr>
              <a:t>de longueur du </a:t>
            </a:r>
            <a:r>
              <a:rPr lang="fr-FR" sz="1400" dirty="0" smtClean="0">
                <a:sym typeface="Wingdings 3" panose="05040102010807070707" pitchFamily="18" charset="2"/>
              </a:rPr>
              <a:t>flexible et de forme du pot </a:t>
            </a:r>
            <a:r>
              <a:rPr lang="fr-FR" sz="1400" dirty="0">
                <a:sym typeface="Wingdings 3" panose="05040102010807070707" pitchFamily="18" charset="2"/>
              </a:rPr>
              <a:t>(système d’aspiration mal conçu</a:t>
            </a:r>
            <a:r>
              <a:rPr lang="fr-FR" sz="1400" dirty="0" smtClean="0">
                <a:sym typeface="Wingdings 3" panose="05040102010807070707" pitchFamily="18" charset="2"/>
              </a:rPr>
              <a:t>)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Problématique </a:t>
            </a:r>
            <a:r>
              <a:rPr lang="fr-FR" sz="1400" dirty="0">
                <a:sym typeface="Wingdings 3" panose="05040102010807070707" pitchFamily="18" charset="2"/>
              </a:rPr>
              <a:t>d’accessibilité au pot (carrosserie non adaptée</a:t>
            </a:r>
            <a:r>
              <a:rPr lang="fr-FR" sz="1400" dirty="0" smtClean="0">
                <a:sym typeface="Wingdings 3" panose="05040102010807070707" pitchFamily="18" charset="2"/>
              </a:rPr>
              <a:t>)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Incapacité quasi-totale de venir adapter le système de captage des gaz d’échappement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5843" y="4005064"/>
            <a:ext cx="436856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2</a:t>
            </a:r>
            <a:r>
              <a:rPr lang="fr-FR" sz="1400" b="1" u="sng" baseline="30000" dirty="0" smtClean="0"/>
              <a:t>nde</a:t>
            </a:r>
            <a:r>
              <a:rPr lang="fr-FR" sz="1400" b="1" u="sng" dirty="0" smtClean="0"/>
              <a:t> réponse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Remplacer le flexible par un modèle de plus grande longueur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Investir dans des embouts de différentes formes à adapter sur le système d’aspiration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Prévoir une plateforme pour accéder aux pots hauts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Pas de réponse concernant les carrosseries non adaptées et les pots diffuseurs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88840"/>
            <a:ext cx="981809" cy="981809"/>
          </a:xfrm>
          <a:prstGeom prst="rect">
            <a:avLst/>
          </a:prstGeom>
        </p:spPr>
      </p:pic>
      <p:pic>
        <p:nvPicPr>
          <p:cNvPr id="10" name="Picture 2" descr="https://static.thenounproject.com/png/8241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02551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L’influence des facteurs environnementaux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" y="3356950"/>
            <a:ext cx="7199784" cy="196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ensées 2"/>
          <p:cNvSpPr/>
          <p:nvPr/>
        </p:nvSpPr>
        <p:spPr>
          <a:xfrm>
            <a:off x="4716016" y="4554449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9714"/>
            <a:ext cx="748270" cy="102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en arc 12"/>
          <p:cNvCxnSpPr/>
          <p:nvPr/>
        </p:nvCxnSpPr>
        <p:spPr>
          <a:xfrm>
            <a:off x="1337453" y="4432335"/>
            <a:ext cx="2095500" cy="676275"/>
          </a:xfrm>
          <a:prstGeom prst="curvedConnector3">
            <a:avLst>
              <a:gd name="adj1" fmla="val 5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>
            <a:off x="1187624" y="4517663"/>
            <a:ext cx="2095500" cy="676275"/>
          </a:xfrm>
          <a:prstGeom prst="curvedConnector3">
            <a:avLst>
              <a:gd name="adj1" fmla="val 5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/>
          <p:nvPr/>
        </p:nvCxnSpPr>
        <p:spPr>
          <a:xfrm>
            <a:off x="1117363" y="4580642"/>
            <a:ext cx="2052000" cy="676275"/>
          </a:xfrm>
          <a:prstGeom prst="curvedConnector3">
            <a:avLst>
              <a:gd name="adj1" fmla="val 5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63888" y="179498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 vent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21" name="Nuage 20"/>
          <p:cNvSpPr/>
          <p:nvPr/>
        </p:nvSpPr>
        <p:spPr>
          <a:xfrm>
            <a:off x="5688563" y="4918779"/>
            <a:ext cx="576064" cy="36004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Nuage 21"/>
          <p:cNvSpPr/>
          <p:nvPr/>
        </p:nvSpPr>
        <p:spPr>
          <a:xfrm>
            <a:off x="6669679" y="5112257"/>
            <a:ext cx="302571" cy="20764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Nuage 22"/>
          <p:cNvSpPr/>
          <p:nvPr/>
        </p:nvSpPr>
        <p:spPr>
          <a:xfrm>
            <a:off x="7493047" y="5108610"/>
            <a:ext cx="151286" cy="11541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763688" y="5733256"/>
            <a:ext cx="613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Situation favorable qui va éloigner les gaz de l’atelier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373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7"/>
            <a:ext cx="6912768" cy="840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L’influence des facteurs environnementaux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" y="3428958"/>
            <a:ext cx="7199784" cy="196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ensées 2"/>
          <p:cNvSpPr/>
          <p:nvPr/>
        </p:nvSpPr>
        <p:spPr>
          <a:xfrm>
            <a:off x="4716016" y="4149080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30" y="1991722"/>
            <a:ext cx="792088" cy="102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necteur en arc 9"/>
          <p:cNvCxnSpPr/>
          <p:nvPr/>
        </p:nvCxnSpPr>
        <p:spPr>
          <a:xfrm flipH="1">
            <a:off x="6828234" y="3598752"/>
            <a:ext cx="1200150" cy="2762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/>
          <p:nvPr/>
        </p:nvCxnSpPr>
        <p:spPr>
          <a:xfrm flipH="1">
            <a:off x="6972250" y="3663668"/>
            <a:ext cx="1200150" cy="2762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 flipH="1">
            <a:off x="7129526" y="3731208"/>
            <a:ext cx="1200150" cy="2762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63888" y="179498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 vent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8" name="Nuage 17"/>
          <p:cNvSpPr/>
          <p:nvPr/>
        </p:nvSpPr>
        <p:spPr>
          <a:xfrm>
            <a:off x="3997455" y="4698465"/>
            <a:ext cx="576064" cy="36004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Nuage 18"/>
          <p:cNvSpPr/>
          <p:nvPr/>
        </p:nvSpPr>
        <p:spPr>
          <a:xfrm>
            <a:off x="3512396" y="4589671"/>
            <a:ext cx="302571" cy="20764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3212654" y="4457796"/>
            <a:ext cx="151286" cy="11541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763688" y="5745587"/>
            <a:ext cx="613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Situation défavorable qui va ramener les gaz vers l’atelier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3673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24944"/>
            <a:ext cx="6507113" cy="295253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</a:p>
          <a:p>
            <a:r>
              <a:rPr lang="fr-FR" sz="2400" dirty="0" smtClean="0"/>
              <a:t>L’influence des facteurs environnementaux</a:t>
            </a:r>
            <a:endParaRPr lang="fr-FR" sz="2400" dirty="0"/>
          </a:p>
        </p:txBody>
      </p:sp>
      <p:sp>
        <p:nvSpPr>
          <p:cNvPr id="3" name="Pensées 2"/>
          <p:cNvSpPr/>
          <p:nvPr/>
        </p:nvSpPr>
        <p:spPr>
          <a:xfrm>
            <a:off x="2411760" y="4581128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563888" y="17431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La température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36" name="Flèche courbée vers le bas 35"/>
          <p:cNvSpPr/>
          <p:nvPr/>
        </p:nvSpPr>
        <p:spPr>
          <a:xfrm rot="12699204">
            <a:off x="1630984" y="5347726"/>
            <a:ext cx="611385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30655" y="6017986"/>
            <a:ext cx="613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Situation normale de températures qui va dissiper les gaz</a:t>
            </a:r>
            <a:endParaRPr lang="fr-FR" sz="1600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1632055" y="2447508"/>
            <a:ext cx="6516726" cy="1274278"/>
            <a:chOff x="1619671" y="2453733"/>
            <a:chExt cx="6516726" cy="1274278"/>
          </a:xfrm>
        </p:grpSpPr>
        <p:sp>
          <p:nvSpPr>
            <p:cNvPr id="32" name="Rectangle 31"/>
            <p:cNvSpPr/>
            <p:nvPr/>
          </p:nvSpPr>
          <p:spPr>
            <a:xfrm>
              <a:off x="1619671" y="2453733"/>
              <a:ext cx="6507113" cy="831251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67744" y="3261620"/>
              <a:ext cx="5859040" cy="272234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63671" y="3429837"/>
              <a:ext cx="927793" cy="272234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32241" y="3524382"/>
              <a:ext cx="1404156" cy="79957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07817" y="3579241"/>
              <a:ext cx="1218967" cy="73329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23555" y="3649726"/>
              <a:ext cx="1094919" cy="78285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7258874" y="32358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Air chaud</a:t>
            </a:r>
            <a:endParaRPr lang="fr-FR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1634825" y="2356361"/>
            <a:ext cx="6529109" cy="831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607289" y="240922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Air froid</a:t>
            </a:r>
            <a:endParaRPr lang="fr-FR" sz="1200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441649" y="3277256"/>
            <a:ext cx="697692" cy="640434"/>
            <a:chOff x="7275452" y="2492896"/>
            <a:chExt cx="697692" cy="640434"/>
          </a:xfrm>
        </p:grpSpPr>
        <p:sp>
          <p:nvSpPr>
            <p:cNvPr id="18" name="Soleil 17"/>
            <p:cNvSpPr/>
            <p:nvPr/>
          </p:nvSpPr>
          <p:spPr>
            <a:xfrm>
              <a:off x="7668344" y="2492896"/>
              <a:ext cx="304800" cy="295275"/>
            </a:xfrm>
            <a:prstGeom prst="sun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7275452" y="2640533"/>
              <a:ext cx="334443" cy="68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7710301" y="2852342"/>
              <a:ext cx="98120" cy="280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7440824" y="2788171"/>
              <a:ext cx="198295" cy="1622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8" name="Flèche droite 37"/>
          <p:cNvSpPr/>
          <p:nvPr/>
        </p:nvSpPr>
        <p:spPr>
          <a:xfrm rot="16200000">
            <a:off x="803114" y="3907981"/>
            <a:ext cx="2124000" cy="16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courbée vers le bas 27"/>
          <p:cNvSpPr/>
          <p:nvPr/>
        </p:nvSpPr>
        <p:spPr>
          <a:xfrm rot="1842223">
            <a:off x="2433304" y="2467189"/>
            <a:ext cx="611385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 courbée vers le bas 28"/>
          <p:cNvSpPr/>
          <p:nvPr/>
        </p:nvSpPr>
        <p:spPr>
          <a:xfrm rot="1842223">
            <a:off x="3728463" y="2459001"/>
            <a:ext cx="611385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courbée vers le bas 29"/>
          <p:cNvSpPr/>
          <p:nvPr/>
        </p:nvSpPr>
        <p:spPr>
          <a:xfrm rot="1842223">
            <a:off x="5118678" y="2472192"/>
            <a:ext cx="611385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 courbée vers le bas 30"/>
          <p:cNvSpPr/>
          <p:nvPr/>
        </p:nvSpPr>
        <p:spPr>
          <a:xfrm rot="1842223">
            <a:off x="6485060" y="2488838"/>
            <a:ext cx="611385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e haut 5"/>
          <p:cNvSpPr/>
          <p:nvPr/>
        </p:nvSpPr>
        <p:spPr>
          <a:xfrm rot="2153286">
            <a:off x="3016904" y="2730470"/>
            <a:ext cx="710338" cy="4039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Flèche courbée vers le haut 40"/>
          <p:cNvSpPr/>
          <p:nvPr/>
        </p:nvSpPr>
        <p:spPr>
          <a:xfrm rot="2153286">
            <a:off x="7162543" y="2726109"/>
            <a:ext cx="710338" cy="4039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Flèche courbée vers le haut 41"/>
          <p:cNvSpPr/>
          <p:nvPr/>
        </p:nvSpPr>
        <p:spPr>
          <a:xfrm rot="2153286">
            <a:off x="5785518" y="2730471"/>
            <a:ext cx="710338" cy="4039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Flèche courbée vers le haut 42"/>
          <p:cNvSpPr/>
          <p:nvPr/>
        </p:nvSpPr>
        <p:spPr>
          <a:xfrm rot="2153286">
            <a:off x="4398521" y="2717723"/>
            <a:ext cx="710338" cy="4039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38" grpId="0" animBg="1"/>
      <p:bldP spid="28" grpId="0" animBg="1"/>
      <p:bldP spid="29" grpId="0" animBg="1"/>
      <p:bldP spid="30" grpId="0" animBg="1"/>
      <p:bldP spid="31" grpId="0" animBg="1"/>
      <p:bldP spid="6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24944"/>
            <a:ext cx="6507113" cy="295253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</a:p>
          <a:p>
            <a:r>
              <a:rPr lang="fr-FR" sz="2400" dirty="0" smtClean="0"/>
              <a:t>L’influence des facteurs environnementaux</a:t>
            </a:r>
            <a:endParaRPr lang="fr-FR" sz="2400" dirty="0"/>
          </a:p>
        </p:txBody>
      </p:sp>
      <p:sp>
        <p:nvSpPr>
          <p:cNvPr id="3" name="Pensées 2"/>
          <p:cNvSpPr/>
          <p:nvPr/>
        </p:nvSpPr>
        <p:spPr>
          <a:xfrm>
            <a:off x="2411760" y="4581128"/>
            <a:ext cx="792088" cy="432048"/>
          </a:xfrm>
          <a:prstGeom prst="cloudCallout">
            <a:avLst>
              <a:gd name="adj1" fmla="val 62680"/>
              <a:gd name="adj2" fmla="val 224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563888" y="17431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La température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619671" y="2348880"/>
            <a:ext cx="7042714" cy="1197033"/>
            <a:chOff x="1619671" y="2060848"/>
            <a:chExt cx="7042714" cy="1197033"/>
          </a:xfrm>
        </p:grpSpPr>
        <p:sp>
          <p:nvSpPr>
            <p:cNvPr id="32" name="Rectangle 31"/>
            <p:cNvSpPr/>
            <p:nvPr/>
          </p:nvSpPr>
          <p:spPr>
            <a:xfrm>
              <a:off x="1619671" y="2060848"/>
              <a:ext cx="6507113" cy="831251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7275452" y="2140494"/>
              <a:ext cx="697692" cy="640434"/>
              <a:chOff x="7275452" y="2492896"/>
              <a:chExt cx="697692" cy="640434"/>
            </a:xfrm>
          </p:grpSpPr>
          <p:sp>
            <p:nvSpPr>
              <p:cNvPr id="18" name="Soleil 17"/>
              <p:cNvSpPr/>
              <p:nvPr/>
            </p:nvSpPr>
            <p:spPr>
              <a:xfrm>
                <a:off x="7668344" y="2492896"/>
                <a:ext cx="304800" cy="295275"/>
              </a:xfrm>
              <a:prstGeom prst="sun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flipH="1">
                <a:off x="7275452" y="2640533"/>
                <a:ext cx="334443" cy="683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7710301" y="2852342"/>
                <a:ext cx="98120" cy="2809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7440824" y="2788171"/>
                <a:ext cx="198295" cy="1622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ZoneTexte 33"/>
            <p:cNvSpPr txBox="1"/>
            <p:nvPr/>
          </p:nvSpPr>
          <p:spPr>
            <a:xfrm>
              <a:off x="1646137" y="2149631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Air chaud</a:t>
              </a:r>
              <a:endParaRPr lang="fr-FR" sz="12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294233" y="298088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Air froid</a:t>
              </a:r>
              <a:endParaRPr lang="fr-FR" sz="1200" b="1" dirty="0"/>
            </a:p>
          </p:txBody>
        </p:sp>
      </p:grpSp>
      <p:sp>
        <p:nvSpPr>
          <p:cNvPr id="36" name="Flèche courbée vers le bas 35"/>
          <p:cNvSpPr/>
          <p:nvPr/>
        </p:nvSpPr>
        <p:spPr>
          <a:xfrm rot="16601210">
            <a:off x="1418279" y="3974802"/>
            <a:ext cx="108012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 courbée vers le bas 36"/>
          <p:cNvSpPr/>
          <p:nvPr/>
        </p:nvSpPr>
        <p:spPr>
          <a:xfrm rot="6361512">
            <a:off x="7210298" y="3912850"/>
            <a:ext cx="108012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2483768" y="3299865"/>
            <a:ext cx="4680520" cy="16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452847" y="6075619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Situation d’inversion des températures qui va concentrer les gaz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2162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endParaRPr lang="fr-FR" sz="2400" dirty="0"/>
          </a:p>
          <a:p>
            <a:r>
              <a:rPr lang="fr-FR" sz="2400" dirty="0" smtClean="0"/>
              <a:t>L’influence des facteurs environnementaux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79712" y="2209787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3</a:t>
            </a:r>
            <a:r>
              <a:rPr lang="fr-FR" sz="1400" b="1" u="sng" baseline="30000" dirty="0" smtClean="0"/>
              <a:t>ème</a:t>
            </a:r>
            <a:r>
              <a:rPr lang="fr-FR" sz="1400" b="1" u="sng" dirty="0" smtClean="0"/>
              <a:t> bilan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Problématique </a:t>
            </a:r>
            <a:r>
              <a:rPr lang="fr-FR" sz="1400" dirty="0">
                <a:sym typeface="Wingdings 3" panose="05040102010807070707" pitchFamily="18" charset="2"/>
              </a:rPr>
              <a:t>de </a:t>
            </a:r>
            <a:r>
              <a:rPr lang="fr-FR" sz="1400" dirty="0" smtClean="0">
                <a:sym typeface="Wingdings 3" panose="05040102010807070707" pitchFamily="18" charset="2"/>
              </a:rPr>
              <a:t>rotation des vents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Problématique d’inversion des températures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Incapacité de prédire ces éléments naturels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5843" y="4005064"/>
            <a:ext cx="4368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3</a:t>
            </a:r>
            <a:r>
              <a:rPr lang="fr-FR" sz="1400" b="1" u="sng" baseline="30000" dirty="0" smtClean="0"/>
              <a:t>ème</a:t>
            </a:r>
            <a:r>
              <a:rPr lang="fr-FR" sz="1400" b="1" u="sng" dirty="0" smtClean="0"/>
              <a:t> réponse :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Fermer les portes de l’atelier lors du contrôle de la pollution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Limiter le personnel à proximité de cette activité</a:t>
            </a:r>
          </a:p>
          <a:p>
            <a:pPr marL="285750" indent="-285750">
              <a:buFont typeface="Wingdings 3" panose="05040102010807070707" pitchFamily="18" charset="2"/>
              <a:buChar char="&quot;"/>
            </a:pPr>
            <a:r>
              <a:rPr lang="fr-FR" sz="1400" dirty="0" smtClean="0">
                <a:sym typeface="Wingdings 3" panose="05040102010807070707" pitchFamily="18" charset="2"/>
              </a:rPr>
              <a:t>Explorer la piste de la cabine de parking ventilée</a:t>
            </a:r>
          </a:p>
          <a:p>
            <a:endParaRPr lang="fr-FR" sz="800" dirty="0" smtClean="0">
              <a:sym typeface="Wingdings 3" panose="05040102010807070707" pitchFamily="18" charset="2"/>
            </a:endParaRPr>
          </a:p>
          <a:p>
            <a:r>
              <a:rPr lang="fr-FR" sz="1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 </a:t>
            </a:r>
            <a:r>
              <a:rPr lang="fr-FR" sz="1400" b="1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Pas de réponse concernant la température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04864"/>
            <a:ext cx="981809" cy="981809"/>
          </a:xfrm>
          <a:prstGeom prst="rect">
            <a:avLst/>
          </a:prstGeom>
        </p:spPr>
      </p:pic>
      <p:pic>
        <p:nvPicPr>
          <p:cNvPr id="2050" name="Picture 2" descr="https://static.thenounproject.com/png/8241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02551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…en pratique </a:t>
            </a:r>
            <a:r>
              <a:rPr lang="fr-FR" sz="2400" dirty="0"/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1666833"/>
            <a:ext cx="770485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	   </a:t>
            </a:r>
            <a:r>
              <a:rPr lang="fr-FR" sz="1600" b="1" u="sng" dirty="0" smtClean="0"/>
              <a:t>Principes généraux de prévention</a:t>
            </a:r>
          </a:p>
          <a:p>
            <a:endParaRPr lang="fr-FR" sz="1000" dirty="0" smtClean="0"/>
          </a:p>
          <a:p>
            <a:endParaRPr lang="fr-FR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i="1" dirty="0" smtClean="0">
                <a:solidFill>
                  <a:schemeClr val="accent1"/>
                </a:solidFill>
              </a:rPr>
              <a:t>Suppression du risque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Choix de moteurs électriques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Placement des moteurs à l’extérieur du local de </a:t>
            </a:r>
            <a:r>
              <a:rPr lang="fr-FR" sz="1400" dirty="0" smtClean="0">
                <a:sym typeface="Wingdings 3" panose="05040102010807070707" pitchFamily="18" charset="2"/>
              </a:rPr>
              <a:t>travail.</a:t>
            </a:r>
            <a:endParaRPr lang="fr-FR" sz="1400" dirty="0">
              <a:sym typeface="Wingdings 3" panose="05040102010807070707" pitchFamily="18" charset="2"/>
            </a:endParaRPr>
          </a:p>
          <a:p>
            <a:endParaRPr lang="fr-FR" sz="700" dirty="0" smtClean="0"/>
          </a:p>
          <a:p>
            <a:endParaRPr lang="fr-FR" sz="700" dirty="0" smtClean="0"/>
          </a:p>
          <a:p>
            <a:endParaRPr lang="fr-FR" sz="700" dirty="0"/>
          </a:p>
          <a:p>
            <a:r>
              <a:rPr lang="fr-FR" sz="1400" b="1" i="1" dirty="0" smtClean="0">
                <a:solidFill>
                  <a:schemeClr val="accent1"/>
                </a:solidFill>
                <a:sym typeface="Wingdings 3" panose="05040102010807070707" pitchFamily="18" charset="2"/>
              </a:rPr>
              <a:t>2.     Diminution </a:t>
            </a:r>
            <a:r>
              <a:rPr lang="fr-FR" sz="1400" b="1" i="1" dirty="0">
                <a:solidFill>
                  <a:schemeClr val="accent1"/>
                </a:solidFill>
                <a:sym typeface="Wingdings 3" panose="05040102010807070707" pitchFamily="18" charset="2"/>
              </a:rPr>
              <a:t>du niveau des </a:t>
            </a:r>
            <a:r>
              <a:rPr lang="fr-FR" sz="1400" b="1" i="1" dirty="0" smtClean="0">
                <a:solidFill>
                  <a:schemeClr val="accent1"/>
                </a:solidFill>
                <a:sym typeface="Wingdings 3" panose="05040102010807070707" pitchFamily="18" charset="2"/>
              </a:rPr>
              <a:t>émissions polluantes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Limitation du nombre de véhicules ;</a:t>
            </a: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Ventilation générale de l’atelier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Captage des gaz d’échappement à la source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Protocole de travail réduisant les phases exposantes.</a:t>
            </a:r>
            <a:endParaRPr lang="fr-FR" sz="1400" dirty="0">
              <a:sym typeface="Wingdings 3" panose="05040102010807070707" pitchFamily="18" charset="2"/>
            </a:endParaRPr>
          </a:p>
          <a:p>
            <a:endParaRPr lang="fr-FR" sz="700" dirty="0" smtClean="0">
              <a:sym typeface="Wingdings 3" panose="05040102010807070707" pitchFamily="18" charset="2"/>
            </a:endParaRPr>
          </a:p>
          <a:p>
            <a:endParaRPr lang="fr-FR" sz="700" dirty="0" smtClean="0">
              <a:sym typeface="Wingdings 3" panose="05040102010807070707" pitchFamily="18" charset="2"/>
            </a:endParaRPr>
          </a:p>
          <a:p>
            <a:endParaRPr lang="fr-FR" sz="700" dirty="0">
              <a:sym typeface="Wingdings 3" panose="05040102010807070707" pitchFamily="18" charset="2"/>
            </a:endParaRPr>
          </a:p>
          <a:p>
            <a:r>
              <a:rPr lang="fr-FR" sz="1400" b="1" i="1" dirty="0" smtClean="0">
                <a:solidFill>
                  <a:schemeClr val="accent1"/>
                </a:solidFill>
              </a:rPr>
              <a:t>3.     Réduction du nombre de salariés exposés et des niveaux/de la durée d’exposition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Isolement des postes de travail polluants ;</a:t>
            </a: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Utilisation de cabines de péage/de parking ventilées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Rotation aux postes de travail.</a:t>
            </a:r>
            <a:endParaRPr lang="fr-FR" sz="1400" dirty="0">
              <a:sym typeface="Wingdings 3" panose="05040102010807070707" pitchFamily="18" charset="2"/>
            </a:endParaRPr>
          </a:p>
        </p:txBody>
      </p:sp>
      <p:graphicFrame>
        <p:nvGraphicFramePr>
          <p:cNvPr id="20" name="Graphique 19"/>
          <p:cNvGraphicFramePr/>
          <p:nvPr>
            <p:extLst>
              <p:ext uri="{D42A27DB-BD31-4B8C-83A1-F6EECF244321}">
                <p14:modId xmlns:p14="http://schemas.microsoft.com/office/powerpoint/2010/main" val="3574399763"/>
              </p:ext>
            </p:extLst>
          </p:nvPr>
        </p:nvGraphicFramePr>
        <p:xfrm>
          <a:off x="1239223" y="2304506"/>
          <a:ext cx="5688632" cy="3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1" y="1196752"/>
            <a:ext cx="879601" cy="8796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76" y="4008638"/>
            <a:ext cx="260073" cy="2609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76" y="4676812"/>
            <a:ext cx="260073" cy="2609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36" y="6176808"/>
            <a:ext cx="262179" cy="26309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/>
          <a:srcRect l="4275" t="1745" r="4275" b="1745"/>
          <a:stretch/>
        </p:blipFill>
        <p:spPr>
          <a:xfrm>
            <a:off x="7094137" y="2500369"/>
            <a:ext cx="248412" cy="24841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76" y="2804039"/>
            <a:ext cx="259333" cy="26136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182" y="5851201"/>
            <a:ext cx="259333" cy="26136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182" y="5523408"/>
            <a:ext cx="259333" cy="26136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938" y="4332111"/>
            <a:ext cx="259333" cy="26136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76" y="3694751"/>
            <a:ext cx="259333" cy="2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589199" cy="1280890"/>
          </a:xfrm>
        </p:spPr>
        <p:txBody>
          <a:bodyPr/>
          <a:lstStyle/>
          <a:p>
            <a:r>
              <a:rPr lang="fr-FR" b="1" dirty="0" smtClean="0"/>
              <a:t>Les gaz d’échappement ?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75" y="63082"/>
            <a:ext cx="1903530" cy="51659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87332"/>
              </p:ext>
            </p:extLst>
          </p:nvPr>
        </p:nvGraphicFramePr>
        <p:xfrm>
          <a:off x="683568" y="2132856"/>
          <a:ext cx="6154974" cy="4063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487"/>
                <a:gridCol w="3077487"/>
              </a:tblGrid>
              <a:tr h="11828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u="none" dirty="0" smtClean="0">
                        <a:effectLst/>
                        <a:latin typeface="+mn-lt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Gaz d’échappement de moteurs diesel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(Groupe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 CIRC : Agent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cancérogène pour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l’Homme)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sng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Gaz d’échappement de moteurs à essence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(Groupe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2B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 CIRC : Agent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 peut être cancérogène pour </a:t>
                      </a: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l’Homme)</a:t>
                      </a:r>
                      <a:r>
                        <a:rPr lang="fr-FR" sz="700" dirty="0" smtClean="0">
                          <a:effectLst/>
                        </a:rPr>
                        <a:t>                             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30" marR="4423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07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gazeuse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 provient des gaz suivants 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62100" algn="l"/>
                        </a:tabLs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Oxydes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d'azote à l’origine d’une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irritation cutanée et/ou des muqueuses des voies respiratoires supérieures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(bronchiques, alvéolaires) pouvant conduire à des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œdèmes pulmonaires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 des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emphysèmes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210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62100" algn="l"/>
                        </a:tabLs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Monoxyde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carbone pouvant conduire à une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intoxication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 monoxyde de carbone :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fatigue, nausées, maux de tête, perte de connaissance, comas parfois mortels…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210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30" marR="4423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particulaire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 provient principalement de l’ignition des carburants Diesel/Essence 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Particules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riches en Hydrocarbures Aromatiques Polycycliques cancérogènes comme le formaldéhyde ou le benzène, à l’origine d’infections respiratoires. La très petite taille de ces particules leur permet d’atteindre les bronches et les alvéoles pulmonaires. Il y a un risque accru de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 des poumons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et, dans une moindre mesure, un risque de </a:t>
                      </a:r>
                      <a:r>
                        <a:rPr lang="fr-FR" sz="11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 de la vessie.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30" marR="4423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4" y="2299493"/>
            <a:ext cx="584682" cy="86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12" y="2299493"/>
            <a:ext cx="544654" cy="86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26949" y="3478456"/>
            <a:ext cx="3802781" cy="13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</a:p>
          <a:p>
            <a:r>
              <a:rPr lang="fr-FR" sz="2400" dirty="0" smtClean="0"/>
              <a:t>La suite envisagée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1666833"/>
            <a:ext cx="770485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Divers axes de travail :</a:t>
            </a:r>
          </a:p>
          <a:p>
            <a:endParaRPr lang="fr-FR" sz="1000" dirty="0" smtClean="0"/>
          </a:p>
          <a:p>
            <a:endParaRPr lang="fr-FR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i="1" dirty="0" smtClean="0">
                <a:solidFill>
                  <a:schemeClr val="accent1"/>
                </a:solidFill>
              </a:rPr>
              <a:t>Aide à la conception d’une fosse ventilée :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Résultats de cette étude qui ont été transmis à la société mère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Projet de fosse ventilée en développement dans le groupe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Appui technique supplémentaire sur l’exposition des contrôleurs dans une fosse ventilée.</a:t>
            </a:r>
          </a:p>
          <a:p>
            <a:endParaRPr lang="fr-FR" sz="700" dirty="0" smtClean="0"/>
          </a:p>
          <a:p>
            <a:endParaRPr lang="fr-FR" sz="700" dirty="0" smtClean="0"/>
          </a:p>
          <a:p>
            <a:endParaRPr lang="fr-FR" sz="700" dirty="0"/>
          </a:p>
          <a:p>
            <a:r>
              <a:rPr lang="fr-FR" sz="1400" b="1" i="1" dirty="0" smtClean="0">
                <a:solidFill>
                  <a:schemeClr val="accent1"/>
                </a:solidFill>
                <a:sym typeface="Wingdings 3" panose="05040102010807070707" pitchFamily="18" charset="2"/>
              </a:rPr>
              <a:t>2.     Aide pour la création d’un support de sensibilisation aux risques :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Projet de créer un module de sensibilisation aux risques intégré à la formation des contrôleurs techniques ;</a:t>
            </a: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Appui technique supplémentaire pour informer sur les pathologies liées à une exposition des contrôleurs aux agents chimiques.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04293" y="5753289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Sans réponse de la société mère, cette suite n’a pu voir le jour…</a:t>
            </a:r>
            <a:endParaRPr lang="fr-FR" sz="1600" b="1" i="1" dirty="0"/>
          </a:p>
        </p:txBody>
      </p:sp>
      <p:pic>
        <p:nvPicPr>
          <p:cNvPr id="1026" name="Picture 2" descr="https://static.thenounproject.com/png/1748640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890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128792" cy="1280890"/>
          </a:xfrm>
        </p:spPr>
        <p:txBody>
          <a:bodyPr>
            <a:noAutofit/>
          </a:bodyPr>
          <a:lstStyle/>
          <a:p>
            <a:r>
              <a:rPr lang="fr-FR" sz="2400" b="1" u="sng" dirty="0"/>
              <a:t>2</a:t>
            </a:r>
            <a:r>
              <a:rPr lang="fr-FR" sz="2400" b="1" u="sng" baseline="30000" dirty="0"/>
              <a:t>nde</a:t>
            </a:r>
            <a:r>
              <a:rPr lang="fr-FR" sz="2400" b="1" u="sng" dirty="0"/>
              <a:t> étude de cas :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Inquiétude </a:t>
            </a:r>
            <a:r>
              <a:rPr lang="fr-FR" sz="2400" dirty="0" smtClean="0"/>
              <a:t>des </a:t>
            </a:r>
            <a:r>
              <a:rPr lang="fr-FR" sz="2400" dirty="0"/>
              <a:t>mécaniciens et </a:t>
            </a:r>
            <a:r>
              <a:rPr lang="fr-FR" sz="2400" dirty="0" smtClean="0"/>
              <a:t>des carrossiers </a:t>
            </a:r>
            <a:r>
              <a:rPr lang="fr-FR" sz="2400" dirty="0"/>
              <a:t>Poids Lourds lors du changement des </a:t>
            </a:r>
            <a:r>
              <a:rPr lang="fr-FR" sz="2400" dirty="0" smtClean="0"/>
              <a:t>FAP</a:t>
            </a:r>
            <a:endParaRPr lang="fr-FR" sz="2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419899354"/>
              </p:ext>
            </p:extLst>
          </p:nvPr>
        </p:nvGraphicFramePr>
        <p:xfrm>
          <a:off x="1631796" y="2348880"/>
          <a:ext cx="66846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92691"/>
            <a:ext cx="1197833" cy="11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Le protocole de changement des FAP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641407" y="18611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 protocole prévu en interne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9715" y="5383669"/>
            <a:ext cx="677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Ajout de la phase de nettoyage du poste de travail au protocole prévu initialement</a:t>
            </a:r>
            <a:endParaRPr lang="fr-FR" sz="1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6283"/>
          <a:stretch/>
        </p:blipFill>
        <p:spPr>
          <a:xfrm>
            <a:off x="1187624" y="3053337"/>
            <a:ext cx="1836204" cy="120134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89" y="4011710"/>
            <a:ext cx="1607693" cy="7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187624" y="2749007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1-</a:t>
            </a:r>
            <a:r>
              <a:rPr lang="fr-FR" sz="1400" b="1" dirty="0" smtClean="0"/>
              <a:t> Dépose du FAP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277357" y="3458478"/>
            <a:ext cx="283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2</a:t>
            </a:r>
            <a:r>
              <a:rPr lang="fr-FR" sz="1400" b="1" dirty="0" smtClean="0">
                <a:solidFill>
                  <a:srgbClr val="0070C0"/>
                </a:solidFill>
              </a:rPr>
              <a:t>-</a:t>
            </a:r>
            <a:r>
              <a:rPr lang="fr-FR" sz="1400" b="1" dirty="0" smtClean="0"/>
              <a:t> Confinement du FAP dans un emballage hermétique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940152" y="4145287"/>
            <a:ext cx="297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3-</a:t>
            </a:r>
            <a:r>
              <a:rPr lang="fr-FR" sz="1400" b="1" dirty="0" smtClean="0"/>
              <a:t> Recueil des équipements souillés dans un sac hermétique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1124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27280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Les équipements de protection collective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17008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Les équipements prévus en interne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52916" y="5157192"/>
            <a:ext cx="677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Aire de lavage privilégiée car en extérieur, relativement loin de l’atelier, </a:t>
            </a:r>
            <a:r>
              <a:rPr lang="fr-FR" sz="1400" b="1" dirty="0"/>
              <a:t>souvent </a:t>
            </a:r>
            <a:r>
              <a:rPr lang="fr-FR" sz="1400" b="1" dirty="0" smtClean="0"/>
              <a:t>disponible, nettoyage de la zone facilité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24944"/>
            <a:ext cx="2550885" cy="16313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12334" y="2624076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Aire de lavage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508104" y="2627217"/>
            <a:ext cx="1929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Cabine de peinture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671900" y="2629030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110" y="2922249"/>
            <a:ext cx="2577753" cy="163407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652916" y="5700581"/>
            <a:ext cx="677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Cabine de peinture envisagée lors d’intempéries…</a:t>
            </a:r>
          </a:p>
        </p:txBody>
      </p:sp>
    </p:spTree>
    <p:extLst>
      <p:ext uri="{BB962C8B-B14F-4D97-AF65-F5344CB8AC3E}">
        <p14:creationId xmlns:p14="http://schemas.microsoft.com/office/powerpoint/2010/main" val="16018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27280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Les équipements de protection individuelle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88" t="1283" r="1703" b="1170"/>
          <a:stretch/>
        </p:blipFill>
        <p:spPr>
          <a:xfrm>
            <a:off x="1619672" y="2420888"/>
            <a:ext cx="1858943" cy="26162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27410" y="2458048"/>
            <a:ext cx="42484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 smtClean="0"/>
              <a:t>Kit amiante comprenant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combinaison de type V/VI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demi-masque filtrant de type FFP3 (valve)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paire de gants en latex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paire de lunettes masques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rouleau d’adhésif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1 sac de récupération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7784" y="17008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Les équipements imposés par le groupe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1680" y="5301208"/>
            <a:ext cx="677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Modification du kit avec le remplacement des gants pour une paire en nitrile mieux adaptée à l’exposition des mécaniciens</a:t>
            </a:r>
            <a:endParaRPr lang="fr-FR" sz="14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32" y="5930404"/>
            <a:ext cx="504056" cy="73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932036"/>
            <a:ext cx="520465" cy="73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3209833"/>
            <a:ext cx="260073" cy="26097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2913319"/>
            <a:ext cx="260073" cy="2609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655" y="3840665"/>
            <a:ext cx="260073" cy="2609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289" y="4136796"/>
            <a:ext cx="260073" cy="2609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289" y="4432927"/>
            <a:ext cx="260073" cy="26097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/>
          <a:srcRect l="4275" t="1745" r="4275" b="1745"/>
          <a:stretch/>
        </p:blipFill>
        <p:spPr>
          <a:xfrm>
            <a:off x="8350989" y="3531149"/>
            <a:ext cx="248412" cy="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L’information des salariés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481910" y="178936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La sensibilisation aux gaz d’échappement et particules fines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63688" y="551723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45min d’exposé et 15min de questions d’où est ressortie une inquiétude générale des salariés sur le risque chimique</a:t>
            </a:r>
            <a:endParaRPr lang="fr-FR" sz="14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45929"/>
              </p:ext>
            </p:extLst>
          </p:nvPr>
        </p:nvGraphicFramePr>
        <p:xfrm>
          <a:off x="1895872" y="2852936"/>
          <a:ext cx="563657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498"/>
                <a:gridCol w="1476922"/>
                <a:gridCol w="2806152"/>
              </a:tblGrid>
              <a:tr h="4193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Sites en Vienne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Nombre de participants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Sessions de sensibilisation</a:t>
                      </a:r>
                      <a:endParaRPr lang="fr-FR" sz="1400" dirty="0"/>
                    </a:p>
                  </a:txBody>
                  <a:tcPr anchor="ctr"/>
                </a:tc>
              </a:tr>
              <a:tr h="24667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Châtellerault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 salariés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 groupes</a:t>
                      </a:r>
                      <a:r>
                        <a:rPr lang="fr-FR" sz="1400" baseline="0" dirty="0" smtClean="0"/>
                        <a:t> le 22/11/2017</a:t>
                      </a:r>
                      <a:endParaRPr lang="fr-FR" sz="1400" dirty="0"/>
                    </a:p>
                  </a:txBody>
                  <a:tcPr/>
                </a:tc>
              </a:tr>
              <a:tr h="24667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Montmorillon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 salariés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 groupes le 12/12/2017</a:t>
                      </a:r>
                      <a:endParaRPr lang="fr-FR" sz="1400" dirty="0"/>
                    </a:p>
                  </a:txBody>
                  <a:tcPr/>
                </a:tc>
              </a:tr>
              <a:tr h="41935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Poitiers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17 salariés</a:t>
                      </a:r>
                    </a:p>
                    <a:p>
                      <a:pPr algn="ctr"/>
                      <a:r>
                        <a:rPr lang="fr-FR" sz="1400" dirty="0" smtClean="0"/>
                        <a:t>3 salariés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 groupes le 21/09/2017 </a:t>
                      </a:r>
                    </a:p>
                    <a:p>
                      <a:pPr algn="ctr"/>
                      <a:r>
                        <a:rPr lang="fr-FR" sz="1400" dirty="0" smtClean="0"/>
                        <a:t>1 groupe le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14/12/2017</a:t>
                      </a:r>
                      <a:endParaRPr lang="fr-FR" sz="1400" dirty="0"/>
                    </a:p>
                  </a:txBody>
                  <a:tcPr/>
                </a:tc>
              </a:tr>
              <a:tr h="154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Loudun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 salariés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groupe sensibilisé en interne</a:t>
                      </a:r>
                      <a:endParaRPr lang="fr-FR" sz="1400" dirty="0"/>
                    </a:p>
                  </a:txBody>
                  <a:tcPr/>
                </a:tc>
              </a:tr>
              <a:tr h="2466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TOTAL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u="sng" dirty="0" smtClean="0"/>
                        <a:t>34 salariés</a:t>
                      </a:r>
                      <a:endParaRPr lang="fr-FR" sz="14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static.thenounproject.com/png/1064024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73" y="62068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84887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L’information des salariés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171137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La sensibilisation aux gaz d’échappement et particules fines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37801" y="5445224"/>
            <a:ext cx="52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ym typeface="Wingdings 3" panose="05040102010807070707" pitchFamily="18" charset="2"/>
              </a:rPr>
              <a:t> </a:t>
            </a:r>
            <a:r>
              <a:rPr lang="fr-FR" sz="1400" b="1" dirty="0" smtClean="0"/>
              <a:t>Répercussion de l’intervention sur les sites Bernis Trucks de 4 autres départements</a:t>
            </a:r>
            <a:endParaRPr lang="fr-FR" sz="14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37506"/>
              </p:ext>
            </p:extLst>
          </p:nvPr>
        </p:nvGraphicFramePr>
        <p:xfrm>
          <a:off x="2237801" y="2780928"/>
          <a:ext cx="52526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30"/>
                <a:gridCol w="3312368"/>
              </a:tblGrid>
              <a:tr h="30066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Sites hors Vienne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Départements</a:t>
                      </a:r>
                      <a:endParaRPr lang="fr-FR" sz="1400" dirty="0"/>
                    </a:p>
                  </a:txBody>
                  <a:tcPr anchor="ctr"/>
                </a:tc>
              </a:tr>
              <a:tr h="17686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Niort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Deux</a:t>
                      </a:r>
                      <a:r>
                        <a:rPr lang="fr-FR" sz="1400" baseline="0" dirty="0" smtClean="0"/>
                        <a:t>-Sèvres (</a:t>
                      </a:r>
                      <a:r>
                        <a:rPr lang="fr-FR" sz="1400" b="1" baseline="0" dirty="0" smtClean="0"/>
                        <a:t>79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</a:tr>
              <a:tr h="17686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Fontenay-Le-Comte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176862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err="1" smtClean="0">
                          <a:solidFill>
                            <a:srgbClr val="002060"/>
                          </a:solidFill>
                          <a:effectLst/>
                        </a:rPr>
                        <a:t>Chail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1768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Challans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Vendée (</a:t>
                      </a:r>
                      <a:r>
                        <a:rPr lang="fr-FR" sz="1400" b="1" dirty="0" smtClean="0"/>
                        <a:t>85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</a:tr>
              <a:tr h="1768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Les Sables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</a:tr>
              <a:tr h="1768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Guéret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Creuse (</a:t>
                      </a:r>
                      <a:r>
                        <a:rPr lang="fr-FR" sz="1400" b="1" dirty="0" smtClean="0"/>
                        <a:t>23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</a:tr>
              <a:tr h="1768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Limoges</a:t>
                      </a:r>
                      <a:endParaRPr lang="fr-FR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Haute</a:t>
                      </a:r>
                      <a:r>
                        <a:rPr lang="fr-FR" sz="1400" baseline="0" dirty="0" smtClean="0"/>
                        <a:t>-</a:t>
                      </a:r>
                      <a:r>
                        <a:rPr lang="fr-FR" sz="1400" dirty="0" smtClean="0"/>
                        <a:t>Vienne (</a:t>
                      </a:r>
                      <a:r>
                        <a:rPr lang="fr-FR" sz="1400" b="1" dirty="0" smtClean="0"/>
                        <a:t>87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 descr="https://static.thenounproject.com/png/1333473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40368"/>
            <a:ext cx="696743" cy="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nde</a:t>
            </a:r>
            <a:r>
              <a:rPr lang="fr-FR" sz="2400" b="1" u="sng" dirty="0" smtClean="0"/>
              <a:t> étude de cas :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La suite envisagée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1666833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Un axe de travail majeur :</a:t>
            </a:r>
            <a:r>
              <a:rPr lang="fr-FR" sz="1400" b="1" dirty="0"/>
              <a:t> </a:t>
            </a:r>
            <a:r>
              <a:rPr lang="fr-FR" sz="1400" b="1" dirty="0" smtClean="0"/>
              <a:t>  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    	</a:t>
            </a:r>
            <a:r>
              <a:rPr lang="fr-FR" sz="1600" b="1" dirty="0" smtClean="0"/>
              <a:t>	</a:t>
            </a:r>
            <a:r>
              <a:rPr lang="fr-FR" sz="1400" b="1" i="1" dirty="0" smtClean="0">
                <a:solidFill>
                  <a:schemeClr val="accent1"/>
                </a:solidFill>
              </a:rPr>
              <a:t>L’aide </a:t>
            </a:r>
            <a:r>
              <a:rPr lang="fr-FR" sz="1400" b="1" i="1" dirty="0">
                <a:solidFill>
                  <a:schemeClr val="accent1"/>
                </a:solidFill>
              </a:rPr>
              <a:t>à l’identification du risque chimique</a:t>
            </a:r>
          </a:p>
          <a:p>
            <a:endParaRPr lang="fr-FR" sz="1400" b="1" dirty="0" smtClean="0"/>
          </a:p>
          <a:p>
            <a:pPr marL="742950" lvl="1" indent="-285750" algn="just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A l’issue des </a:t>
            </a:r>
            <a:r>
              <a:rPr lang="fr-FR" sz="1400" b="1" dirty="0" smtClean="0">
                <a:sym typeface="Wingdings 3" panose="05040102010807070707" pitchFamily="18" charset="2"/>
              </a:rPr>
              <a:t>sensibilisations,</a:t>
            </a:r>
            <a:r>
              <a:rPr lang="fr-FR" sz="1400" dirty="0" smtClean="0">
                <a:sym typeface="Wingdings 3" panose="05040102010807070707" pitchFamily="18" charset="2"/>
              </a:rPr>
              <a:t> les nombreux échanges avec les salariés ont montré une </a:t>
            </a:r>
            <a:r>
              <a:rPr lang="fr-FR" sz="1400" b="1" dirty="0" smtClean="0">
                <a:sym typeface="Wingdings 3" panose="05040102010807070707" pitchFamily="18" charset="2"/>
              </a:rPr>
              <a:t>inquiétude croissante pour leur santé </a:t>
            </a:r>
            <a:r>
              <a:rPr lang="fr-FR" sz="1400" dirty="0" smtClean="0">
                <a:sym typeface="Wingdings 3" panose="05040102010807070707" pitchFamily="18" charset="2"/>
              </a:rPr>
              <a:t>surtout depuis le développement de pathologies liées à une exposition à l’amiante ;</a:t>
            </a:r>
          </a:p>
          <a:p>
            <a:pPr lvl="1" algn="just">
              <a:lnSpc>
                <a:spcPct val="150000"/>
              </a:lnSpc>
            </a:pP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Proposition de réaliser </a:t>
            </a:r>
            <a:r>
              <a:rPr lang="fr-FR" sz="1400" b="1" dirty="0" smtClean="0">
                <a:sym typeface="Wingdings 3" panose="05040102010807070707" pitchFamily="18" charset="2"/>
              </a:rPr>
              <a:t>une étude complète et spécifique au risque chimique </a:t>
            </a:r>
            <a:r>
              <a:rPr lang="fr-FR" sz="1400" dirty="0" smtClean="0">
                <a:sym typeface="Wingdings 3" panose="05040102010807070707" pitchFamily="18" charset="2"/>
              </a:rPr>
              <a:t>sur le site de Poitiers dont les conclusions et axes d’améliorations serviront également pour les autres sites en Vienne.</a:t>
            </a:r>
            <a:endParaRPr lang="fr-FR" sz="1400" dirty="0">
              <a:sym typeface="Wingdings 3" panose="05040102010807070707" pitchFamily="18" charset="2"/>
            </a:endParaRPr>
          </a:p>
          <a:p>
            <a:endParaRPr lang="fr-FR" sz="700" dirty="0" smtClean="0"/>
          </a:p>
          <a:p>
            <a:endParaRPr lang="fr-FR" sz="700" dirty="0" smtClean="0"/>
          </a:p>
          <a:p>
            <a:endParaRPr lang="fr-FR" sz="700" dirty="0"/>
          </a:p>
        </p:txBody>
      </p:sp>
      <p:sp>
        <p:nvSpPr>
          <p:cNvPr id="2" name="ZoneTexte 1"/>
          <p:cNvSpPr txBox="1"/>
          <p:nvPr/>
        </p:nvSpPr>
        <p:spPr>
          <a:xfrm>
            <a:off x="1804379" y="523473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339933"/>
                </a:solidFill>
              </a:rPr>
              <a:t>Adhésion de l’entreprise à cette proposition et satisfaction du Médecin du travail comme des salariés qu’il suit !</a:t>
            </a:r>
          </a:p>
        </p:txBody>
      </p:sp>
      <p:pic>
        <p:nvPicPr>
          <p:cNvPr id="7" name="Picture 2" descr="https://static.thenounproject.com/png/1748640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890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tatic.thenounproject.com/png/174842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70" y="5847980"/>
            <a:ext cx="468052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4668" y="780535"/>
            <a:ext cx="6589199" cy="1280890"/>
          </a:xfrm>
        </p:spPr>
        <p:txBody>
          <a:bodyPr/>
          <a:lstStyle/>
          <a:p>
            <a:r>
              <a:rPr lang="fr-FR" b="1" dirty="0" smtClean="0"/>
              <a:t>Les points abordés…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8719" y="2708920"/>
            <a:ext cx="6997652" cy="3777622"/>
          </a:xfrm>
        </p:spPr>
        <p:txBody>
          <a:bodyPr/>
          <a:lstStyle/>
          <a:p>
            <a:r>
              <a:rPr lang="fr-FR" b="1" u="sng" dirty="0" smtClean="0">
                <a:solidFill>
                  <a:srgbClr val="002060"/>
                </a:solidFill>
              </a:rPr>
              <a:t>Présentation d’une 1</a:t>
            </a:r>
            <a:r>
              <a:rPr lang="fr-FR" b="1" u="sng" baseline="30000" dirty="0" smtClean="0">
                <a:solidFill>
                  <a:srgbClr val="002060"/>
                </a:solidFill>
              </a:rPr>
              <a:t>ère</a:t>
            </a:r>
            <a:r>
              <a:rPr lang="fr-FR" b="1" u="sng" dirty="0" smtClean="0">
                <a:solidFill>
                  <a:srgbClr val="002060"/>
                </a:solidFill>
              </a:rPr>
              <a:t> </a:t>
            </a:r>
            <a:r>
              <a:rPr lang="fr-FR" b="1" u="sng" dirty="0">
                <a:solidFill>
                  <a:srgbClr val="002060"/>
                </a:solidFill>
              </a:rPr>
              <a:t>étude de cas :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Pathologies pulmonaires chez d</a:t>
            </a:r>
            <a:r>
              <a:rPr lang="fr-FR" dirty="0" smtClean="0">
                <a:solidFill>
                  <a:srgbClr val="002060"/>
                </a:solidFill>
              </a:rPr>
              <a:t>es contrôleurs techniques Poids Lourds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u="sng" dirty="0" smtClean="0">
                <a:solidFill>
                  <a:srgbClr val="002060"/>
                </a:solidFill>
              </a:rPr>
              <a:t>Présentation d’une 2</a:t>
            </a:r>
            <a:r>
              <a:rPr lang="fr-FR" b="1" u="sng" baseline="30000" dirty="0" smtClean="0">
                <a:solidFill>
                  <a:srgbClr val="002060"/>
                </a:solidFill>
              </a:rPr>
              <a:t>nde</a:t>
            </a:r>
            <a:r>
              <a:rPr lang="fr-FR" b="1" u="sng" dirty="0" smtClean="0">
                <a:solidFill>
                  <a:srgbClr val="002060"/>
                </a:solidFill>
              </a:rPr>
              <a:t> </a:t>
            </a:r>
            <a:r>
              <a:rPr lang="fr-FR" b="1" u="sng" dirty="0">
                <a:solidFill>
                  <a:srgbClr val="002060"/>
                </a:solidFill>
              </a:rPr>
              <a:t>étude de cas :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Inquiétude </a:t>
            </a:r>
            <a:r>
              <a:rPr lang="fr-FR" dirty="0" smtClean="0">
                <a:solidFill>
                  <a:srgbClr val="002060"/>
                </a:solidFill>
              </a:rPr>
              <a:t>des </a:t>
            </a:r>
            <a:r>
              <a:rPr lang="fr-FR" dirty="0">
                <a:solidFill>
                  <a:srgbClr val="002060"/>
                </a:solidFill>
              </a:rPr>
              <a:t>mécaniciens et </a:t>
            </a:r>
            <a:r>
              <a:rPr lang="fr-FR" dirty="0" smtClean="0">
                <a:solidFill>
                  <a:srgbClr val="002060"/>
                </a:solidFill>
              </a:rPr>
              <a:t>des carrossiers </a:t>
            </a:r>
            <a:r>
              <a:rPr lang="fr-FR" dirty="0">
                <a:solidFill>
                  <a:srgbClr val="002060"/>
                </a:solidFill>
              </a:rPr>
              <a:t>Poids Lourds </a:t>
            </a:r>
            <a:r>
              <a:rPr lang="fr-FR" dirty="0" smtClean="0">
                <a:solidFill>
                  <a:srgbClr val="002060"/>
                </a:solidFill>
              </a:rPr>
              <a:t>lors du changement des filtres à particules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tatic.thenounproject.com/png/1984339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1309"/>
            <a:ext cx="1443595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344816" cy="1280890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Pathologies pulmonaires chez des contrôleurs techniques Poids Lourds</a:t>
            </a:r>
            <a:endParaRPr lang="fr-FR" sz="2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65852341"/>
              </p:ext>
            </p:extLst>
          </p:nvPr>
        </p:nvGraphicFramePr>
        <p:xfrm>
          <a:off x="1631796" y="2348880"/>
          <a:ext cx="676875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01208"/>
            <a:ext cx="1197833" cy="11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L’activité des contrôleurs techniques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178679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contrôleurs techniques prennent en charge un véhicule depuis sa réception jusqu’à sa livraison aux clients, ce qui implique la réalisation de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tâches </a:t>
            </a:r>
            <a:r>
              <a:rPr lang="fr-FR" sz="1400" dirty="0"/>
              <a:t>administratives (identification du véhicule par exemple</a:t>
            </a:r>
            <a:r>
              <a:rPr lang="fr-FR" sz="1400" dirty="0" smtClean="0"/>
              <a:t>) ;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contrôles divers et variés (contrôle du freinage, </a:t>
            </a:r>
            <a:r>
              <a:rPr lang="fr-FR" sz="1400" dirty="0"/>
              <a:t>de </a:t>
            </a:r>
            <a:r>
              <a:rPr lang="fr-FR" sz="1400" dirty="0" smtClean="0"/>
              <a:t>l’éclairage, de </a:t>
            </a:r>
            <a:r>
              <a:rPr lang="fr-FR" sz="1400" dirty="0"/>
              <a:t>la pollution </a:t>
            </a:r>
            <a:r>
              <a:rPr lang="fr-FR" sz="1400" dirty="0" smtClean="0"/>
              <a:t>etc…).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512" t="9340" r="14952" b="7801"/>
          <a:stretch/>
        </p:blipFill>
        <p:spPr>
          <a:xfrm>
            <a:off x="1783415" y="3091655"/>
            <a:ext cx="586520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835695" y="5539263"/>
            <a:ext cx="581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Notion </a:t>
            </a:r>
            <a:r>
              <a:rPr lang="fr-FR" sz="1600" b="1" dirty="0" smtClean="0"/>
              <a:t>de phases </a:t>
            </a:r>
            <a:r>
              <a:rPr lang="fr-FR" sz="1600" b="1" dirty="0"/>
              <a:t>exposantes et </a:t>
            </a:r>
            <a:r>
              <a:rPr lang="fr-FR" sz="1600" b="1" dirty="0" smtClean="0"/>
              <a:t>non exposantes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117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Un peu de théorie…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1666833"/>
            <a:ext cx="770485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	        </a:t>
            </a:r>
            <a:r>
              <a:rPr lang="fr-FR" sz="1600" b="1" u="sng" dirty="0" smtClean="0"/>
              <a:t>Principes généraux de prévention</a:t>
            </a:r>
          </a:p>
          <a:p>
            <a:endParaRPr lang="fr-FR" sz="1000" b="1" dirty="0" smtClean="0"/>
          </a:p>
          <a:p>
            <a:endParaRPr lang="fr-FR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b="1" i="1" dirty="0" smtClean="0">
                <a:solidFill>
                  <a:schemeClr val="accent1"/>
                </a:solidFill>
              </a:rPr>
              <a:t>Suppression du risque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Choix de moteurs électriques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>
                <a:sym typeface="Wingdings 3" panose="05040102010807070707" pitchFamily="18" charset="2"/>
              </a:rPr>
              <a:t>Placement des moteurs à l’extérieur du local de </a:t>
            </a:r>
            <a:r>
              <a:rPr lang="fr-FR" sz="1400" dirty="0" smtClean="0">
                <a:sym typeface="Wingdings 3" panose="05040102010807070707" pitchFamily="18" charset="2"/>
              </a:rPr>
              <a:t>travail.</a:t>
            </a:r>
            <a:endParaRPr lang="fr-FR" sz="1400" dirty="0">
              <a:sym typeface="Wingdings 3" panose="05040102010807070707" pitchFamily="18" charset="2"/>
            </a:endParaRPr>
          </a:p>
          <a:p>
            <a:endParaRPr lang="fr-FR" sz="700" dirty="0" smtClean="0"/>
          </a:p>
          <a:p>
            <a:endParaRPr lang="fr-FR" sz="700" dirty="0" smtClean="0"/>
          </a:p>
          <a:p>
            <a:endParaRPr lang="fr-FR" sz="700" dirty="0"/>
          </a:p>
          <a:p>
            <a:pPr marL="342900" indent="-342900">
              <a:buFont typeface="+mj-lt"/>
              <a:buAutoNum type="arabicPeriod"/>
            </a:pPr>
            <a:r>
              <a:rPr lang="fr-FR" sz="1400" b="1" i="1" dirty="0" smtClean="0">
                <a:solidFill>
                  <a:schemeClr val="accent1"/>
                </a:solidFill>
                <a:sym typeface="Wingdings 3" panose="05040102010807070707" pitchFamily="18" charset="2"/>
              </a:rPr>
              <a:t>Diminution </a:t>
            </a:r>
            <a:r>
              <a:rPr lang="fr-FR" sz="1400" b="1" i="1" dirty="0">
                <a:solidFill>
                  <a:schemeClr val="accent1"/>
                </a:solidFill>
                <a:sym typeface="Wingdings 3" panose="05040102010807070707" pitchFamily="18" charset="2"/>
              </a:rPr>
              <a:t>du niveau des </a:t>
            </a:r>
            <a:r>
              <a:rPr lang="fr-FR" sz="1400" b="1" i="1" dirty="0" smtClean="0">
                <a:solidFill>
                  <a:schemeClr val="accent1"/>
                </a:solidFill>
                <a:sym typeface="Wingdings 3" panose="05040102010807070707" pitchFamily="18" charset="2"/>
              </a:rPr>
              <a:t>émissions polluantes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Limitation du nombre de véhicules ;</a:t>
            </a: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Ventilation générale de l’atelier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Captage des gaz d’échappement à la source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Protocole de travail réduisant les phases exposantes.</a:t>
            </a:r>
            <a:endParaRPr lang="fr-FR" sz="1400" dirty="0">
              <a:sym typeface="Wingdings 3" panose="05040102010807070707" pitchFamily="18" charset="2"/>
            </a:endParaRPr>
          </a:p>
          <a:p>
            <a:endParaRPr lang="fr-FR" sz="700" dirty="0" smtClean="0">
              <a:sym typeface="Wingdings 3" panose="05040102010807070707" pitchFamily="18" charset="2"/>
            </a:endParaRPr>
          </a:p>
          <a:p>
            <a:endParaRPr lang="fr-FR" sz="700" dirty="0" smtClean="0">
              <a:sym typeface="Wingdings 3" panose="05040102010807070707" pitchFamily="18" charset="2"/>
            </a:endParaRPr>
          </a:p>
          <a:p>
            <a:endParaRPr lang="fr-FR" sz="700" dirty="0"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400" b="1" i="1" dirty="0" smtClean="0">
                <a:solidFill>
                  <a:schemeClr val="accent1"/>
                </a:solidFill>
              </a:rPr>
              <a:t>Réduction du nombre de salariés exposés et des niveaux/de la durée d’exposition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Isolement des postes de travail polluants ;</a:t>
            </a:r>
            <a:endParaRPr lang="fr-FR" sz="1400" dirty="0">
              <a:sym typeface="Wingdings 3" panose="050401020108070707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Utilisation de cabines de péage/de parking ventilées ;</a:t>
            </a:r>
          </a:p>
          <a:p>
            <a:pPr marL="742950" lvl="1" indent="-285750">
              <a:lnSpc>
                <a:spcPct val="150000"/>
              </a:lnSpc>
              <a:buFont typeface="Wingdings 3" panose="05040102010807070707" pitchFamily="18" charset="2"/>
              <a:buChar char="â"/>
            </a:pPr>
            <a:r>
              <a:rPr lang="fr-FR" sz="1400" dirty="0" smtClean="0">
                <a:sym typeface="Wingdings 3" panose="05040102010807070707" pitchFamily="18" charset="2"/>
              </a:rPr>
              <a:t>Rotation aux postes de travail.</a:t>
            </a:r>
            <a:endParaRPr lang="fr-FR" sz="1400" dirty="0">
              <a:sym typeface="Wingdings 3" panose="050401020108070707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1" y="1196752"/>
            <a:ext cx="879601" cy="8796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62" y="3748906"/>
            <a:ext cx="260019" cy="2609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62" y="4051157"/>
            <a:ext cx="260019" cy="2609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41" y="4363053"/>
            <a:ext cx="260019" cy="2609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40" y="4666587"/>
            <a:ext cx="260019" cy="2609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19" y="2847811"/>
            <a:ext cx="260019" cy="2609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42" y="6164791"/>
            <a:ext cx="260019" cy="2609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42" y="5846046"/>
            <a:ext cx="260019" cy="2609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63" y="5525643"/>
            <a:ext cx="260019" cy="2609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4275" t="1745" r="4275" b="1745"/>
          <a:stretch/>
        </p:blipFill>
        <p:spPr>
          <a:xfrm>
            <a:off x="7038919" y="2537929"/>
            <a:ext cx="248412" cy="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75" t="8290" r="11413" b="4498"/>
          <a:stretch/>
        </p:blipFill>
        <p:spPr>
          <a:xfrm>
            <a:off x="971600" y="2708920"/>
            <a:ext cx="7344816" cy="304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696744" cy="576064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  <a:br>
              <a:rPr lang="fr-FR" sz="2400" b="1" u="sng" dirty="0" smtClean="0"/>
            </a:br>
            <a:r>
              <a:rPr lang="fr-FR" sz="2400" dirty="0"/>
              <a:t>Le plan </a:t>
            </a:r>
            <a:r>
              <a:rPr lang="fr-FR" sz="2400" dirty="0" smtClean="0"/>
              <a:t>de la structure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207403" y="4725144"/>
            <a:ext cx="0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75555" y="594928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Contrôle du freinage</a:t>
            </a:r>
            <a:endParaRPr lang="fr-FR" sz="13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199291" y="5953798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Contrôle de la direction</a:t>
            </a:r>
            <a:endParaRPr lang="fr-FR" sz="13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439651" y="5113336"/>
            <a:ext cx="0" cy="827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99691" y="5938410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Contrôle de la pollution</a:t>
            </a:r>
            <a:endParaRPr lang="fr-FR" sz="13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807803" y="3889200"/>
            <a:ext cx="0" cy="205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19672" y="173121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Deux lignes de contrôle pouvant accueillir jusqu’à 4 </a:t>
            </a:r>
            <a:r>
              <a:rPr lang="fr-FR" sz="1600" dirty="0" smtClean="0"/>
              <a:t>véhicules simultanément…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534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47664" y="620688"/>
            <a:ext cx="759633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</a:p>
          <a:p>
            <a:r>
              <a:rPr lang="fr-FR" sz="2400" dirty="0" smtClean="0"/>
              <a:t>L’influence du type de contrôle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41327" y="537321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Un gaz d’échappement plus ou moins riche en particules fines selon le type de contrôle</a:t>
            </a:r>
            <a:endParaRPr lang="fr-FR" sz="1600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943474" y="4149080"/>
            <a:ext cx="3493225" cy="2424516"/>
            <a:chOff x="755576" y="1455167"/>
            <a:chExt cx="3493225" cy="242451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863459"/>
              <a:ext cx="3493225" cy="201622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062028" y="1455167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u="sng" dirty="0" smtClean="0">
                  <a:latin typeface="Brush Script MT" panose="03060802040406070304" pitchFamily="66" charset="0"/>
                </a:rPr>
                <a:t>Le contrôle de la pollution</a:t>
              </a:r>
              <a:endParaRPr lang="fr-FR" sz="2400" u="sng" dirty="0"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932040" y="2708920"/>
            <a:ext cx="3478389" cy="2183493"/>
            <a:chOff x="755576" y="3919073"/>
            <a:chExt cx="3478389" cy="218349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4309263"/>
              <a:ext cx="3478389" cy="1793303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971600" y="3919073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u="sng" dirty="0" smtClean="0">
                  <a:latin typeface="Brush Script MT" panose="03060802040406070304" pitchFamily="66" charset="0"/>
                </a:rPr>
                <a:t>Le contrôle du freinage</a:t>
              </a:r>
              <a:endParaRPr lang="fr-FR" sz="2400" u="sng" dirty="0">
                <a:latin typeface="Brush Script MT" panose="03060802040406070304" pitchFamily="66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17435" y="1537337"/>
            <a:ext cx="3419264" cy="2403465"/>
            <a:chOff x="5148064" y="1455167"/>
            <a:chExt cx="3419264" cy="2403465"/>
          </a:xfrm>
        </p:grpSpPr>
        <p:sp>
          <p:nvSpPr>
            <p:cNvPr id="18" name="ZoneTexte 17"/>
            <p:cNvSpPr txBox="1"/>
            <p:nvPr/>
          </p:nvSpPr>
          <p:spPr>
            <a:xfrm>
              <a:off x="5292408" y="1455167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u="sng" dirty="0" smtClean="0">
                  <a:latin typeface="Brush Script MT" panose="03060802040406070304" pitchFamily="66" charset="0"/>
                </a:rPr>
                <a:t>Le contrôle de la direction</a:t>
              </a:r>
              <a:endParaRPr lang="fr-FR" sz="2400" u="sng" dirty="0">
                <a:latin typeface="Brush Script MT" panose="03060802040406070304" pitchFamily="66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8064" y="1863459"/>
              <a:ext cx="3419264" cy="1995173"/>
            </a:xfrm>
            <a:prstGeom prst="rect">
              <a:avLst/>
            </a:prstGeom>
          </p:spPr>
        </p:pic>
      </p:grpSp>
      <p:pic>
        <p:nvPicPr>
          <p:cNvPr id="11266" name="Picture 2" descr="https://static.thenounproject.com/png/1041523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4145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19672" y="620688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étude de cas :</a:t>
            </a:r>
          </a:p>
          <a:p>
            <a:r>
              <a:rPr lang="fr-FR" sz="2400" dirty="0" smtClean="0"/>
              <a:t>L’influence </a:t>
            </a:r>
            <a:r>
              <a:rPr lang="fr-FR" sz="2400" dirty="0"/>
              <a:t>du type de </a:t>
            </a:r>
            <a:r>
              <a:rPr lang="fr-FR" sz="2400" dirty="0" smtClean="0"/>
              <a:t>contrôle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8" y="2000261"/>
            <a:ext cx="7781758" cy="18698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4" y="4005064"/>
            <a:ext cx="7781759" cy="19096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b="34616"/>
          <a:stretch/>
        </p:blipFill>
        <p:spPr>
          <a:xfrm>
            <a:off x="3764386" y="5373216"/>
            <a:ext cx="159542" cy="1595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289252" y="1572675"/>
            <a:ext cx="43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latin typeface="Brush Script MT" panose="03060802040406070304" pitchFamily="66" charset="0"/>
              </a:rPr>
              <a:t>Le contrôle de la direction et du freinage</a:t>
            </a:r>
            <a:endParaRPr lang="fr-FR" sz="2400" u="sng" dirty="0">
              <a:latin typeface="Brush Script MT" panose="03060802040406070304" pitchFamily="66" charset="0"/>
            </a:endParaRPr>
          </a:p>
        </p:txBody>
      </p:sp>
      <p:sp>
        <p:nvSpPr>
          <p:cNvPr id="2" name="Nuage 1"/>
          <p:cNvSpPr/>
          <p:nvPr/>
        </p:nvSpPr>
        <p:spPr>
          <a:xfrm>
            <a:off x="2086425" y="5373216"/>
            <a:ext cx="936104" cy="2315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Nuage 13"/>
          <p:cNvSpPr/>
          <p:nvPr/>
        </p:nvSpPr>
        <p:spPr>
          <a:xfrm>
            <a:off x="2063844" y="3360495"/>
            <a:ext cx="936104" cy="2315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3851920" y="2204864"/>
            <a:ext cx="0" cy="345600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87824" y="5517232"/>
            <a:ext cx="864000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022529" y="2492896"/>
            <a:ext cx="821628" cy="983374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095836" y="55172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095836" y="3501008"/>
            <a:ext cx="7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2-3m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6046749"/>
            <a:ext cx="738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ym typeface="Wingdings 3" panose="05040102010807070707" pitchFamily="18" charset="2"/>
              </a:rPr>
              <a:t> </a:t>
            </a:r>
            <a:r>
              <a:rPr lang="fr-FR" sz="1600" b="1" dirty="0" smtClean="0">
                <a:sym typeface="Wingdings 3" panose="05040102010807070707" pitchFamily="18" charset="2"/>
              </a:rPr>
              <a:t>L’exposition aux gaz d’échappement est importante si le contrôleur se trouve dans la fosse et faible si le contrôleur est à hauteur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991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</p:bldLst>
  </p:timing>
</p:sld>
</file>

<file path=ppt/theme/theme1.xml><?xml version="1.0" encoding="utf-8"?>
<a:theme xmlns:a="http://schemas.openxmlformats.org/drawingml/2006/main" name="Br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EDB5D7-6996-4A3B-8507-F60DD5B1D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1145</TotalTime>
  <Words>1241</Words>
  <Application>Microsoft Office PowerPoint</Application>
  <PresentationFormat>Affichage à l'écran (4:3)</PresentationFormat>
  <Paragraphs>289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Brush Script MT</vt:lpstr>
      <vt:lpstr>Calibri</vt:lpstr>
      <vt:lpstr>Century Gothic</vt:lpstr>
      <vt:lpstr>Times New Roman</vt:lpstr>
      <vt:lpstr>Wingdings</vt:lpstr>
      <vt:lpstr>Wingdings 3</vt:lpstr>
      <vt:lpstr>Brin</vt:lpstr>
      <vt:lpstr>Gaz d’échappement  &amp;  risque cancérogène</vt:lpstr>
      <vt:lpstr>Les gaz d’échappement ?</vt:lpstr>
      <vt:lpstr>Les points abordés…</vt:lpstr>
      <vt:lpstr>1ère étude de cas : Pathologies pulmonaires chez des contrôleurs techniques Poids Lourds</vt:lpstr>
      <vt:lpstr>Présentation PowerPoint</vt:lpstr>
      <vt:lpstr>Présentation PowerPoint</vt:lpstr>
      <vt:lpstr>1ère étude de cas : Le plan de la structure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2nde étude de cas : Inquiétude des mécaniciens et des carrossiers Poids Lourds lors du changement des FAP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risque cancérogène</dc:title>
  <dc:creator>Quiniou,Mélanie</dc:creator>
  <cp:keywords/>
  <cp:lastModifiedBy>Mathilde CHARRUE</cp:lastModifiedBy>
  <cp:revision>291</cp:revision>
  <cp:lastPrinted>2018-03-01T12:50:23Z</cp:lastPrinted>
  <dcterms:created xsi:type="dcterms:W3CDTF">2018-02-14T09:17:16Z</dcterms:created>
  <dcterms:modified xsi:type="dcterms:W3CDTF">2018-10-22T08:34:29Z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TC300074769990</vt:lpwstr>
  </property>
</Properties>
</file>