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66" r:id="rId3"/>
    <p:sldId id="347" r:id="rId4"/>
    <p:sldId id="317" r:id="rId5"/>
    <p:sldId id="335" r:id="rId6"/>
    <p:sldId id="337" r:id="rId7"/>
    <p:sldId id="342" r:id="rId8"/>
    <p:sldId id="338" r:id="rId9"/>
    <p:sldId id="339" r:id="rId10"/>
    <p:sldId id="341" r:id="rId11"/>
    <p:sldId id="340" r:id="rId12"/>
    <p:sldId id="328" r:id="rId13"/>
    <p:sldId id="343" r:id="rId14"/>
    <p:sldId id="345" r:id="rId15"/>
    <p:sldId id="346" r:id="rId16"/>
    <p:sldId id="355" r:id="rId17"/>
    <p:sldId id="348" r:id="rId18"/>
    <p:sldId id="312" r:id="rId19"/>
    <p:sldId id="357" r:id="rId20"/>
    <p:sldId id="349" r:id="rId21"/>
    <p:sldId id="350" r:id="rId22"/>
    <p:sldId id="351" r:id="rId23"/>
    <p:sldId id="360" r:id="rId24"/>
    <p:sldId id="359" r:id="rId25"/>
    <p:sldId id="361" r:id="rId26"/>
    <p:sldId id="358" r:id="rId27"/>
    <p:sldId id="356" r:id="rId28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iniou,Mélanie" initials="Q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D26"/>
    <a:srgbClr val="015E4B"/>
    <a:srgbClr val="F7A461"/>
    <a:srgbClr val="FF9966"/>
    <a:srgbClr val="FAA633"/>
    <a:srgbClr val="C0D497"/>
    <a:srgbClr val="D99795"/>
    <a:srgbClr val="E3DED1"/>
    <a:srgbClr val="1CADE4"/>
    <a:srgbClr val="42BA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2EF14E-A6E9-47CD-A570-EFFBC6402B1F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1" csCatId="accent1" phldr="1"/>
      <dgm:spPr/>
    </dgm:pt>
    <dgm:pt modelId="{E85214BF-C467-461E-AB29-F998E221B5C6}">
      <dgm:prSet phldrT="[Texte]" custT="1"/>
      <dgm:spPr/>
      <dgm:t>
        <a:bodyPr/>
        <a:lstStyle/>
        <a:p>
          <a:r>
            <a:rPr lang="fr-FR" sz="1200" b="1" dirty="0">
              <a:latin typeface="Arial" panose="020B0604020202020204" pitchFamily="34" charset="0"/>
              <a:cs typeface="Arial" panose="020B0604020202020204" pitchFamily="34" charset="0"/>
            </a:rPr>
            <a:t>Etape n°1</a:t>
          </a:r>
        </a:p>
      </dgm:t>
    </dgm:pt>
    <dgm:pt modelId="{A71882E1-DB53-4581-8687-EFA007EF8D29}" type="parTrans" cxnId="{2D8297C9-BD99-470D-A7AB-EA62E71D9D96}">
      <dgm:prSet/>
      <dgm:spPr/>
      <dgm:t>
        <a:bodyPr/>
        <a:lstStyle/>
        <a:p>
          <a:endParaRPr lang="fr-FR"/>
        </a:p>
      </dgm:t>
    </dgm:pt>
    <dgm:pt modelId="{CD49EA42-53F7-4E7D-9F37-1ECF39437C4E}" type="sibTrans" cxnId="{2D8297C9-BD99-470D-A7AB-EA62E71D9D96}">
      <dgm:prSet/>
      <dgm:spPr/>
      <dgm:t>
        <a:bodyPr/>
        <a:lstStyle/>
        <a:p>
          <a:endParaRPr lang="fr-FR"/>
        </a:p>
      </dgm:t>
    </dgm:pt>
    <dgm:pt modelId="{FCED6A46-2CD0-4A74-A04B-EA3686C9AB95}">
      <dgm:prSet phldrT="[Texte]" custT="1"/>
      <dgm:spPr/>
      <dgm:t>
        <a:bodyPr/>
        <a:lstStyle/>
        <a:p>
          <a:r>
            <a:rPr lang="fr-FR" sz="1200" b="1" dirty="0">
              <a:latin typeface="Arial" panose="020B0604020202020204" pitchFamily="34" charset="0"/>
              <a:cs typeface="Arial" panose="020B0604020202020204" pitchFamily="34" charset="0"/>
            </a:rPr>
            <a:t>Etape n°2</a:t>
          </a:r>
        </a:p>
      </dgm:t>
    </dgm:pt>
    <dgm:pt modelId="{364738C9-9E8C-4BA7-BA1C-3D4B9D9576F8}" type="parTrans" cxnId="{511EE6BE-6F39-460A-BE56-8BCBD9575954}">
      <dgm:prSet/>
      <dgm:spPr/>
      <dgm:t>
        <a:bodyPr/>
        <a:lstStyle/>
        <a:p>
          <a:endParaRPr lang="fr-FR"/>
        </a:p>
      </dgm:t>
    </dgm:pt>
    <dgm:pt modelId="{8FEE69F9-E8A8-4466-8697-3538BB99DE6A}" type="sibTrans" cxnId="{511EE6BE-6F39-460A-BE56-8BCBD9575954}">
      <dgm:prSet/>
      <dgm:spPr/>
      <dgm:t>
        <a:bodyPr/>
        <a:lstStyle/>
        <a:p>
          <a:endParaRPr lang="fr-FR"/>
        </a:p>
      </dgm:t>
    </dgm:pt>
    <dgm:pt modelId="{C8B297BA-3D93-4D2C-B017-A9011EAC0699}">
      <dgm:prSet phldrT="[Texte]" custT="1"/>
      <dgm:spPr/>
      <dgm:t>
        <a:bodyPr/>
        <a:lstStyle/>
        <a:p>
          <a:r>
            <a:rPr lang="fr-FR" sz="1200" b="1" dirty="0">
              <a:latin typeface="Arial" panose="020B0604020202020204" pitchFamily="34" charset="0"/>
              <a:cs typeface="Arial" panose="020B0604020202020204" pitchFamily="34" charset="0"/>
            </a:rPr>
            <a:t>Etape n°3</a:t>
          </a:r>
          <a:endParaRPr lang="fr-FR" sz="105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0E98F7-C16A-49DF-AEC4-B9F1CB7E9156}" type="parTrans" cxnId="{791FF9DF-7AF2-4C85-8FDE-3710B90E495B}">
      <dgm:prSet/>
      <dgm:spPr/>
      <dgm:t>
        <a:bodyPr/>
        <a:lstStyle/>
        <a:p>
          <a:endParaRPr lang="fr-FR"/>
        </a:p>
      </dgm:t>
    </dgm:pt>
    <dgm:pt modelId="{F20AB5ED-4A4B-43D9-B0E9-E154A4D0884C}" type="sibTrans" cxnId="{791FF9DF-7AF2-4C85-8FDE-3710B90E495B}">
      <dgm:prSet/>
      <dgm:spPr/>
      <dgm:t>
        <a:bodyPr/>
        <a:lstStyle/>
        <a:p>
          <a:endParaRPr lang="fr-FR"/>
        </a:p>
      </dgm:t>
    </dgm:pt>
    <dgm:pt modelId="{E71EC4E5-6A68-46F3-B6A7-FBE2FC8C0A92}">
      <dgm:prSet phldrT="[Texte]" custT="1"/>
      <dgm:spPr/>
      <dgm:t>
        <a:bodyPr/>
        <a:lstStyle/>
        <a:p>
          <a:r>
            <a:rPr lang="fr-FR" sz="1200" b="1" dirty="0">
              <a:latin typeface="Arial" panose="020B0604020202020204" pitchFamily="34" charset="0"/>
              <a:cs typeface="Arial" panose="020B0604020202020204" pitchFamily="34" charset="0"/>
            </a:rPr>
            <a:t>Etape n°4</a:t>
          </a:r>
        </a:p>
      </dgm:t>
    </dgm:pt>
    <dgm:pt modelId="{55793FBF-6627-4BC4-BB72-A987A88BD80E}" type="parTrans" cxnId="{DEF2F70D-A9DA-4514-9DFF-2A274688ECFF}">
      <dgm:prSet/>
      <dgm:spPr/>
      <dgm:t>
        <a:bodyPr/>
        <a:lstStyle/>
        <a:p>
          <a:endParaRPr lang="fr-FR"/>
        </a:p>
      </dgm:t>
    </dgm:pt>
    <dgm:pt modelId="{B1F534DA-70EA-44A7-BF73-DA35C4BA1DD1}" type="sibTrans" cxnId="{DEF2F70D-A9DA-4514-9DFF-2A274688ECFF}">
      <dgm:prSet/>
      <dgm:spPr/>
      <dgm:t>
        <a:bodyPr/>
        <a:lstStyle/>
        <a:p>
          <a:endParaRPr lang="fr-FR"/>
        </a:p>
      </dgm:t>
    </dgm:pt>
    <dgm:pt modelId="{B2D616B6-0306-4059-B271-5F1ED9CAE8F8}">
      <dgm:prSet phldrT="[Texte]" custT="1"/>
      <dgm:spPr/>
      <dgm:t>
        <a:bodyPr/>
        <a:lstStyle/>
        <a:p>
          <a:r>
            <a:rPr lang="fr-FR" sz="1200" b="1" dirty="0">
              <a:latin typeface="Arial" panose="020B0604020202020204" pitchFamily="34" charset="0"/>
              <a:cs typeface="Arial" panose="020B0604020202020204" pitchFamily="34" charset="0"/>
            </a:rPr>
            <a:t>Etape n°5</a:t>
          </a:r>
        </a:p>
      </dgm:t>
    </dgm:pt>
    <dgm:pt modelId="{D4957C32-1240-4FF0-BC4C-D322C978F55F}" type="parTrans" cxnId="{CD9C3236-D82F-4951-88A5-F50A0B9002BD}">
      <dgm:prSet/>
      <dgm:spPr/>
      <dgm:t>
        <a:bodyPr/>
        <a:lstStyle/>
        <a:p>
          <a:endParaRPr lang="fr-FR"/>
        </a:p>
      </dgm:t>
    </dgm:pt>
    <dgm:pt modelId="{45534B3B-ECBC-4D0E-B9BD-A7062A932EE8}" type="sibTrans" cxnId="{CD9C3236-D82F-4951-88A5-F50A0B9002BD}">
      <dgm:prSet/>
      <dgm:spPr/>
      <dgm:t>
        <a:bodyPr/>
        <a:lstStyle/>
        <a:p>
          <a:endParaRPr lang="fr-FR"/>
        </a:p>
      </dgm:t>
    </dgm:pt>
    <dgm:pt modelId="{E98BF18D-62D5-4654-BC4A-84290C636256}">
      <dgm:prSet phldrT="[Texte]" custT="1"/>
      <dgm:spPr/>
      <dgm:t>
        <a:bodyPr/>
        <a:lstStyle/>
        <a:p>
          <a:r>
            <a:rPr lang="fr-FR" sz="1200" b="1" dirty="0">
              <a:latin typeface="Arial" panose="020B0604020202020204" pitchFamily="34" charset="0"/>
              <a:cs typeface="Arial" panose="020B0604020202020204" pitchFamily="34" charset="0"/>
            </a:rPr>
            <a:t>Etape n°6</a:t>
          </a:r>
        </a:p>
      </dgm:t>
    </dgm:pt>
    <dgm:pt modelId="{5E7D16E5-09BE-4871-856A-952BE1930D9C}" type="parTrans" cxnId="{4DE6F82A-F269-47AE-B52A-932EB28D8FBF}">
      <dgm:prSet/>
      <dgm:spPr/>
      <dgm:t>
        <a:bodyPr/>
        <a:lstStyle/>
        <a:p>
          <a:endParaRPr lang="fr-FR"/>
        </a:p>
      </dgm:t>
    </dgm:pt>
    <dgm:pt modelId="{7FE3352B-3FBB-483D-91DD-6F8ADDCE319F}" type="sibTrans" cxnId="{4DE6F82A-F269-47AE-B52A-932EB28D8FBF}">
      <dgm:prSet/>
      <dgm:spPr/>
      <dgm:t>
        <a:bodyPr/>
        <a:lstStyle/>
        <a:p>
          <a:endParaRPr lang="fr-FR"/>
        </a:p>
      </dgm:t>
    </dgm:pt>
    <dgm:pt modelId="{23555E69-ACBA-4688-A41C-9D7914910904}">
      <dgm:prSet phldrT="[Texte]" custT="1"/>
      <dgm:spPr/>
      <dgm:t>
        <a:bodyPr/>
        <a:lstStyle/>
        <a:p>
          <a:r>
            <a:rPr lang="fr-FR" sz="1300" dirty="0">
              <a:latin typeface="Arial" panose="020B0604020202020204" pitchFamily="34" charset="0"/>
              <a:cs typeface="Arial" panose="020B0604020202020204" pitchFamily="34" charset="0"/>
            </a:rPr>
            <a:t>Préparation des grosses poudres</a:t>
          </a:r>
        </a:p>
      </dgm:t>
    </dgm:pt>
    <dgm:pt modelId="{69B3AE58-4408-4F7D-8EAF-9BD533F92C4E}" type="parTrans" cxnId="{BF8A0C78-DD29-4142-AA44-7757398B681D}">
      <dgm:prSet/>
      <dgm:spPr/>
      <dgm:t>
        <a:bodyPr/>
        <a:lstStyle/>
        <a:p>
          <a:endParaRPr lang="fr-FR"/>
        </a:p>
      </dgm:t>
    </dgm:pt>
    <dgm:pt modelId="{13050E58-0227-4230-B22D-E096B8F4B542}" type="sibTrans" cxnId="{BF8A0C78-DD29-4142-AA44-7757398B681D}">
      <dgm:prSet/>
      <dgm:spPr/>
      <dgm:t>
        <a:bodyPr/>
        <a:lstStyle/>
        <a:p>
          <a:endParaRPr lang="fr-FR"/>
        </a:p>
      </dgm:t>
    </dgm:pt>
    <dgm:pt modelId="{D6E439F1-93A7-4BE5-B912-8D105E5C67B3}">
      <dgm:prSet phldrT="[Texte]" custT="1"/>
      <dgm:spPr/>
      <dgm:t>
        <a:bodyPr/>
        <a:lstStyle/>
        <a:p>
          <a:r>
            <a:rPr lang="fr-FR" sz="1300" dirty="0">
              <a:latin typeface="Arial" panose="020B0604020202020204" pitchFamily="34" charset="0"/>
              <a:cs typeface="Arial" panose="020B0604020202020204" pitchFamily="34" charset="0"/>
            </a:rPr>
            <a:t>Préparation des petites poudres</a:t>
          </a:r>
        </a:p>
      </dgm:t>
    </dgm:pt>
    <dgm:pt modelId="{A45FB201-2FAD-4BCA-9B17-8E5BC9A71FFE}" type="parTrans" cxnId="{5876B6B4-A2E7-472A-BE12-64A69C5136A4}">
      <dgm:prSet/>
      <dgm:spPr/>
      <dgm:t>
        <a:bodyPr/>
        <a:lstStyle/>
        <a:p>
          <a:endParaRPr lang="fr-FR"/>
        </a:p>
      </dgm:t>
    </dgm:pt>
    <dgm:pt modelId="{70957AEB-0111-45A5-ACAB-384BF1E3F7FA}" type="sibTrans" cxnId="{5876B6B4-A2E7-472A-BE12-64A69C5136A4}">
      <dgm:prSet/>
      <dgm:spPr/>
      <dgm:t>
        <a:bodyPr/>
        <a:lstStyle/>
        <a:p>
          <a:endParaRPr lang="fr-FR"/>
        </a:p>
      </dgm:t>
    </dgm:pt>
    <dgm:pt modelId="{54D334ED-CA92-4B0F-8FE7-E2DAFEC59047}">
      <dgm:prSet phldrT="[Texte]" custT="1"/>
      <dgm:spPr/>
      <dgm:t>
        <a:bodyPr/>
        <a:lstStyle/>
        <a:p>
          <a:r>
            <a:rPr lang="fr-FR" sz="1300" dirty="0">
              <a:latin typeface="Arial" panose="020B0604020202020204" pitchFamily="34" charset="0"/>
              <a:cs typeface="Arial" panose="020B0604020202020204" pitchFamily="34" charset="0"/>
            </a:rPr>
            <a:t>Préparation du caoutchouc</a:t>
          </a:r>
        </a:p>
      </dgm:t>
    </dgm:pt>
    <dgm:pt modelId="{56823E0F-EA41-45EF-A471-6F594509EAD3}" type="parTrans" cxnId="{E4975A7F-9E3F-4308-86B7-8DD186C4F7AE}">
      <dgm:prSet/>
      <dgm:spPr/>
      <dgm:t>
        <a:bodyPr/>
        <a:lstStyle/>
        <a:p>
          <a:endParaRPr lang="fr-FR"/>
        </a:p>
      </dgm:t>
    </dgm:pt>
    <dgm:pt modelId="{6CFFFE69-0C79-4E93-BC44-CFF3244CB4EF}" type="sibTrans" cxnId="{E4975A7F-9E3F-4308-86B7-8DD186C4F7AE}">
      <dgm:prSet/>
      <dgm:spPr/>
      <dgm:t>
        <a:bodyPr/>
        <a:lstStyle/>
        <a:p>
          <a:endParaRPr lang="fr-FR"/>
        </a:p>
      </dgm:t>
    </dgm:pt>
    <dgm:pt modelId="{022E4DA3-5885-4B42-8F5D-1C9AAF030951}">
      <dgm:prSet phldrT="[Texte]" custT="1"/>
      <dgm:spPr/>
      <dgm:t>
        <a:bodyPr/>
        <a:lstStyle/>
        <a:p>
          <a:r>
            <a:rPr lang="fr-FR" sz="1300" dirty="0">
              <a:latin typeface="Arial" panose="020B0604020202020204" pitchFamily="34" charset="0"/>
              <a:cs typeface="Arial" panose="020B0604020202020204" pitchFamily="34" charset="0"/>
            </a:rPr>
            <a:t>Mélange au "Banbury"</a:t>
          </a:r>
        </a:p>
      </dgm:t>
    </dgm:pt>
    <dgm:pt modelId="{F3E4911D-1990-4411-9460-19B48DE9F73E}" type="parTrans" cxnId="{EF3D6333-F449-49C6-B656-A5FBDE36FEB4}">
      <dgm:prSet/>
      <dgm:spPr/>
      <dgm:t>
        <a:bodyPr/>
        <a:lstStyle/>
        <a:p>
          <a:endParaRPr lang="fr-FR"/>
        </a:p>
      </dgm:t>
    </dgm:pt>
    <dgm:pt modelId="{50A6F401-D772-4473-A2A0-658924F0A7DD}" type="sibTrans" cxnId="{EF3D6333-F449-49C6-B656-A5FBDE36FEB4}">
      <dgm:prSet/>
      <dgm:spPr/>
      <dgm:t>
        <a:bodyPr/>
        <a:lstStyle/>
        <a:p>
          <a:endParaRPr lang="fr-FR"/>
        </a:p>
      </dgm:t>
    </dgm:pt>
    <dgm:pt modelId="{6BD8CD91-A8E2-4A41-90A3-58FD50DD591A}">
      <dgm:prSet phldrT="[Texte]" custT="1"/>
      <dgm:spPr/>
      <dgm:t>
        <a:bodyPr/>
        <a:lstStyle/>
        <a:p>
          <a:r>
            <a:rPr lang="fr-FR" sz="1300" dirty="0">
              <a:latin typeface="Arial" panose="020B0604020202020204" pitchFamily="34" charset="0"/>
              <a:cs typeface="Arial" panose="020B0604020202020204" pitchFamily="34" charset="0"/>
            </a:rPr>
            <a:t>Mise en plaques du caoutchouc</a:t>
          </a:r>
        </a:p>
      </dgm:t>
    </dgm:pt>
    <dgm:pt modelId="{7C67B537-715E-49F9-AD6E-009A6D3466CB}" type="parTrans" cxnId="{F5C8B481-B768-4377-AD30-07823551473F}">
      <dgm:prSet/>
      <dgm:spPr/>
      <dgm:t>
        <a:bodyPr/>
        <a:lstStyle/>
        <a:p>
          <a:endParaRPr lang="fr-FR"/>
        </a:p>
      </dgm:t>
    </dgm:pt>
    <dgm:pt modelId="{B5863354-6E55-4468-8F1C-E0A94F93A52E}" type="sibTrans" cxnId="{F5C8B481-B768-4377-AD30-07823551473F}">
      <dgm:prSet/>
      <dgm:spPr/>
      <dgm:t>
        <a:bodyPr/>
        <a:lstStyle/>
        <a:p>
          <a:endParaRPr lang="fr-FR"/>
        </a:p>
      </dgm:t>
    </dgm:pt>
    <dgm:pt modelId="{851E8476-AAFC-444E-AA7A-C88756DF3AE1}">
      <dgm:prSet phldrT="[Texte]" custT="1"/>
      <dgm:spPr/>
      <dgm:t>
        <a:bodyPr/>
        <a:lstStyle/>
        <a:p>
          <a:r>
            <a:rPr lang="fr-FR" sz="1300" dirty="0">
              <a:latin typeface="Arial" panose="020B0604020202020204" pitchFamily="34" charset="0"/>
              <a:cs typeface="Arial" panose="020B0604020202020204" pitchFamily="34" charset="0"/>
            </a:rPr>
            <a:t>Contrôle de la production</a:t>
          </a:r>
        </a:p>
      </dgm:t>
    </dgm:pt>
    <dgm:pt modelId="{9F000078-238B-4F41-923A-C6145F5EABA2}" type="parTrans" cxnId="{35FAA549-0B59-4752-B912-C3E10AA9D163}">
      <dgm:prSet/>
      <dgm:spPr/>
      <dgm:t>
        <a:bodyPr/>
        <a:lstStyle/>
        <a:p>
          <a:endParaRPr lang="fr-FR"/>
        </a:p>
      </dgm:t>
    </dgm:pt>
    <dgm:pt modelId="{F9297619-32E7-4864-A129-B26C3ABDBA7D}" type="sibTrans" cxnId="{35FAA549-0B59-4752-B912-C3E10AA9D163}">
      <dgm:prSet/>
      <dgm:spPr/>
      <dgm:t>
        <a:bodyPr/>
        <a:lstStyle/>
        <a:p>
          <a:endParaRPr lang="fr-FR"/>
        </a:p>
      </dgm:t>
    </dgm:pt>
    <dgm:pt modelId="{33432450-FFF3-480B-94FF-F2802733DA79}" type="pres">
      <dgm:prSet presAssocID="{CE2EF14E-A6E9-47CD-A570-EFFBC6402B1F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A86FE0E7-0246-4B05-95C9-F6B0948D2E03}" type="pres">
      <dgm:prSet presAssocID="{E85214BF-C467-461E-AB29-F998E221B5C6}" presName="Accent1" presStyleCnt="0"/>
      <dgm:spPr/>
    </dgm:pt>
    <dgm:pt modelId="{638062BA-0380-4911-A3E1-E94F0B521203}" type="pres">
      <dgm:prSet presAssocID="{E85214BF-C467-461E-AB29-F998E221B5C6}" presName="Accent" presStyleLbl="node1" presStyleIdx="0" presStyleCnt="6" custLinFactX="-13562" custLinFactNeighborX="-100000" custLinFactNeighborY="1799"/>
      <dgm:spPr/>
    </dgm:pt>
    <dgm:pt modelId="{4078900E-2EB8-4EFE-9CA4-BDF651041FA6}" type="pres">
      <dgm:prSet presAssocID="{E85214BF-C467-461E-AB29-F998E221B5C6}" presName="Child1" presStyleLbl="revTx" presStyleIdx="0" presStyleCnt="12" custScaleX="491440" custLinFactNeighborX="98976" custLinFactNeighborY="-3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6E1E3CF-386D-4B1F-9DD7-EA2F1108DB3A}" type="pres">
      <dgm:prSet presAssocID="{E85214BF-C467-461E-AB29-F998E221B5C6}" presName="Parent1" presStyleLbl="revTx" presStyleIdx="1" presStyleCnt="12" custLinFactX="-100000" custLinFactNeighborX="-101526" custLinFactNeighborY="88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6C1BA7A-A7F7-4EDD-8549-D28E5BBB53C6}" type="pres">
      <dgm:prSet presAssocID="{FCED6A46-2CD0-4A74-A04B-EA3686C9AB95}" presName="Accent2" presStyleCnt="0"/>
      <dgm:spPr/>
    </dgm:pt>
    <dgm:pt modelId="{53321230-5C88-4478-9814-E078DDD2BC2C}" type="pres">
      <dgm:prSet presAssocID="{FCED6A46-2CD0-4A74-A04B-EA3686C9AB95}" presName="Accent" presStyleLbl="node1" presStyleIdx="1" presStyleCnt="6" custLinFactX="-13562" custLinFactNeighborX="-100000" custLinFactNeighborY="1799"/>
      <dgm:spPr/>
    </dgm:pt>
    <dgm:pt modelId="{BE9D0E9F-C13E-4A29-9B41-B8F5771FA068}" type="pres">
      <dgm:prSet presAssocID="{FCED6A46-2CD0-4A74-A04B-EA3686C9AB95}" presName="Child2" presStyleLbl="revTx" presStyleIdx="2" presStyleCnt="12" custScaleX="470002" custLinFactX="29571" custLinFactNeighborX="100000" custLinFactNeighborY="-17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19CDE39-5553-477E-967B-60EC16BBE8F6}" type="pres">
      <dgm:prSet presAssocID="{FCED6A46-2CD0-4A74-A04B-EA3686C9AB95}" presName="Parent2" presStyleLbl="revTx" presStyleIdx="3" presStyleCnt="12" custLinFactX="-100000" custLinFactNeighborX="-101526" custLinFactNeighborY="88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FD0B994-7D3A-46E3-89B5-79F850988837}" type="pres">
      <dgm:prSet presAssocID="{C8B297BA-3D93-4D2C-B017-A9011EAC0699}" presName="Accent3" presStyleCnt="0"/>
      <dgm:spPr/>
    </dgm:pt>
    <dgm:pt modelId="{BA2BE76D-C1EF-4D07-8279-9AD6E85B14F5}" type="pres">
      <dgm:prSet presAssocID="{C8B297BA-3D93-4D2C-B017-A9011EAC0699}" presName="Accent" presStyleLbl="node1" presStyleIdx="2" presStyleCnt="6" custLinFactX="-13562" custLinFactNeighborX="-100000" custLinFactNeighborY="1799"/>
      <dgm:spPr/>
    </dgm:pt>
    <dgm:pt modelId="{2EB3A398-C2D3-46D3-BD94-12924E523A5A}" type="pres">
      <dgm:prSet presAssocID="{C8B297BA-3D93-4D2C-B017-A9011EAC0699}" presName="Child3" presStyleLbl="revTx" presStyleIdx="4" presStyleCnt="12" custScaleX="403341" custLinFactNeighborX="49981" custLinFactNeighborY="11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1B568FE-841E-4F95-A82C-F0E1A22E8595}" type="pres">
      <dgm:prSet presAssocID="{C8B297BA-3D93-4D2C-B017-A9011EAC0699}" presName="Parent3" presStyleLbl="revTx" presStyleIdx="5" presStyleCnt="12" custLinFactX="-100000" custLinFactNeighborX="-101526" custLinFactNeighborY="88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814ADFD-2479-4CFA-8C05-1964F795A9D6}" type="pres">
      <dgm:prSet presAssocID="{E71EC4E5-6A68-46F3-B6A7-FBE2FC8C0A92}" presName="Accent4" presStyleCnt="0"/>
      <dgm:spPr/>
    </dgm:pt>
    <dgm:pt modelId="{5F12D562-AEBD-4C84-94BF-219DC2EC2DE1}" type="pres">
      <dgm:prSet presAssocID="{E71EC4E5-6A68-46F3-B6A7-FBE2FC8C0A92}" presName="Accent" presStyleLbl="node1" presStyleIdx="3" presStyleCnt="6" custLinFactX="-13562" custLinFactNeighborX="-100000" custLinFactNeighborY="1799"/>
      <dgm:spPr/>
    </dgm:pt>
    <dgm:pt modelId="{E6F0D1BC-52CB-444B-B94B-2FB661E7FD32}" type="pres">
      <dgm:prSet presAssocID="{E71EC4E5-6A68-46F3-B6A7-FBE2FC8C0A92}" presName="Child4" presStyleLbl="revTx" presStyleIdx="6" presStyleCnt="12" custScaleX="393021" custLinFactNeighborX="90193" custLinFactNeighborY="61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EA84AD-E21E-4360-B91A-6BE9DAE7D4CF}" type="pres">
      <dgm:prSet presAssocID="{E71EC4E5-6A68-46F3-B6A7-FBE2FC8C0A92}" presName="Parent4" presStyleLbl="revTx" presStyleIdx="7" presStyleCnt="12" custLinFactX="-100000" custLinFactNeighborX="-101526" custLinFactNeighborY="88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18EBB6D-0872-471A-A6A9-F0DD8D199D2B}" type="pres">
      <dgm:prSet presAssocID="{B2D616B6-0306-4059-B271-5F1ED9CAE8F8}" presName="Accent5" presStyleCnt="0"/>
      <dgm:spPr/>
    </dgm:pt>
    <dgm:pt modelId="{B2CDED5F-CD5E-431B-9E73-B4D70246AFC3}" type="pres">
      <dgm:prSet presAssocID="{B2D616B6-0306-4059-B271-5F1ED9CAE8F8}" presName="Accent" presStyleLbl="node1" presStyleIdx="4" presStyleCnt="6" custLinFactX="-13562" custLinFactNeighborX="-100000" custLinFactNeighborY="1799"/>
      <dgm:spPr/>
    </dgm:pt>
    <dgm:pt modelId="{73406334-D3A0-40C2-87A0-25A2FA2B627E}" type="pres">
      <dgm:prSet presAssocID="{B2D616B6-0306-4059-B271-5F1ED9CAE8F8}" presName="Child5" presStyleLbl="revTx" presStyleIdx="8" presStyleCnt="12" custScaleX="469322" custLinFactNeighborX="86023" custLinFactNeighborY="139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0A05BFC-57B3-43A7-9E91-C32DC97CB10E}" type="pres">
      <dgm:prSet presAssocID="{B2D616B6-0306-4059-B271-5F1ED9CAE8F8}" presName="Parent5" presStyleLbl="revTx" presStyleIdx="9" presStyleCnt="12" custLinFactX="-100000" custLinFactNeighborX="-101526" custLinFactNeighborY="88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5B7AAD1-C7BE-4FE7-BD39-D6D0A885E930}" type="pres">
      <dgm:prSet presAssocID="{E98BF18D-62D5-4654-BC4A-84290C636256}" presName="Accent6" presStyleCnt="0"/>
      <dgm:spPr/>
    </dgm:pt>
    <dgm:pt modelId="{AB41F407-66F8-42B0-A326-FBE396100BED}" type="pres">
      <dgm:prSet presAssocID="{E98BF18D-62D5-4654-BC4A-84290C636256}" presName="Accent" presStyleLbl="node1" presStyleIdx="5" presStyleCnt="6" custLinFactX="-32183" custLinFactNeighborX="-100000" custLinFactNeighborY="2093"/>
      <dgm:spPr/>
    </dgm:pt>
    <dgm:pt modelId="{291B4D83-12F4-42ED-817D-4038B8592762}" type="pres">
      <dgm:prSet presAssocID="{E98BF18D-62D5-4654-BC4A-84290C636256}" presName="Child6" presStyleLbl="revTx" presStyleIdx="10" presStyleCnt="12" custScaleX="418460" custLinFactX="4487" custLinFactNeighborX="100000" custLinFactNeighborY="188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4D8C0E8-16E4-40BD-8ABB-D9BEDB8D2E68}" type="pres">
      <dgm:prSet presAssocID="{E98BF18D-62D5-4654-BC4A-84290C636256}" presName="Parent6" presStyleLbl="revTx" presStyleIdx="11" presStyleCnt="12" custLinFactX="-100000" custLinFactNeighborX="-101526" custLinFactNeighborY="88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E0CD128-A989-48CC-BEBF-26476A3B19B8}" type="presOf" srcId="{54D334ED-CA92-4B0F-8FE7-E2DAFEC59047}" destId="{2EB3A398-C2D3-46D3-BD94-12924E523A5A}" srcOrd="0" destOrd="0" presId="urn:microsoft.com/office/officeart/2009/layout/CircleArrowProcess"/>
    <dgm:cxn modelId="{66358EF9-3719-43F1-8D4F-6C349E301446}" type="presOf" srcId="{022E4DA3-5885-4B42-8F5D-1C9AAF030951}" destId="{E6F0D1BC-52CB-444B-B94B-2FB661E7FD32}" srcOrd="0" destOrd="0" presId="urn:microsoft.com/office/officeart/2009/layout/CircleArrowProcess"/>
    <dgm:cxn modelId="{CD9C3236-D82F-4951-88A5-F50A0B9002BD}" srcId="{CE2EF14E-A6E9-47CD-A570-EFFBC6402B1F}" destId="{B2D616B6-0306-4059-B271-5F1ED9CAE8F8}" srcOrd="4" destOrd="0" parTransId="{D4957C32-1240-4FF0-BC4C-D322C978F55F}" sibTransId="{45534B3B-ECBC-4D0E-B9BD-A7062A932EE8}"/>
    <dgm:cxn modelId="{791FF9DF-7AF2-4C85-8FDE-3710B90E495B}" srcId="{CE2EF14E-A6E9-47CD-A570-EFFBC6402B1F}" destId="{C8B297BA-3D93-4D2C-B017-A9011EAC0699}" srcOrd="2" destOrd="0" parTransId="{EB0E98F7-C16A-49DF-AEC4-B9F1CB7E9156}" sibTransId="{F20AB5ED-4A4B-43D9-B0E9-E154A4D0884C}"/>
    <dgm:cxn modelId="{DEF2F70D-A9DA-4514-9DFF-2A274688ECFF}" srcId="{CE2EF14E-A6E9-47CD-A570-EFFBC6402B1F}" destId="{E71EC4E5-6A68-46F3-B6A7-FBE2FC8C0A92}" srcOrd="3" destOrd="0" parTransId="{55793FBF-6627-4BC4-BB72-A987A88BD80E}" sibTransId="{B1F534DA-70EA-44A7-BF73-DA35C4BA1DD1}"/>
    <dgm:cxn modelId="{61922E06-8C4C-47D0-A0E3-ADB89928A0F8}" type="presOf" srcId="{B2D616B6-0306-4059-B271-5F1ED9CAE8F8}" destId="{E0A05BFC-57B3-43A7-9E91-C32DC97CB10E}" srcOrd="0" destOrd="0" presId="urn:microsoft.com/office/officeart/2009/layout/CircleArrowProcess"/>
    <dgm:cxn modelId="{511EE6BE-6F39-460A-BE56-8BCBD9575954}" srcId="{CE2EF14E-A6E9-47CD-A570-EFFBC6402B1F}" destId="{FCED6A46-2CD0-4A74-A04B-EA3686C9AB95}" srcOrd="1" destOrd="0" parTransId="{364738C9-9E8C-4BA7-BA1C-3D4B9D9576F8}" sibTransId="{8FEE69F9-E8A8-4466-8697-3538BB99DE6A}"/>
    <dgm:cxn modelId="{4DE6F82A-F269-47AE-B52A-932EB28D8FBF}" srcId="{CE2EF14E-A6E9-47CD-A570-EFFBC6402B1F}" destId="{E98BF18D-62D5-4654-BC4A-84290C636256}" srcOrd="5" destOrd="0" parTransId="{5E7D16E5-09BE-4871-856A-952BE1930D9C}" sibTransId="{7FE3352B-3FBB-483D-91DD-6F8ADDCE319F}"/>
    <dgm:cxn modelId="{F5C8B481-B768-4377-AD30-07823551473F}" srcId="{B2D616B6-0306-4059-B271-5F1ED9CAE8F8}" destId="{6BD8CD91-A8E2-4A41-90A3-58FD50DD591A}" srcOrd="0" destOrd="0" parTransId="{7C67B537-715E-49F9-AD6E-009A6D3466CB}" sibTransId="{B5863354-6E55-4468-8F1C-E0A94F93A52E}"/>
    <dgm:cxn modelId="{B3A1D256-CD72-41C1-8752-C45EC5E8F1BC}" type="presOf" srcId="{FCED6A46-2CD0-4A74-A04B-EA3686C9AB95}" destId="{119CDE39-5553-477E-967B-60EC16BBE8F6}" srcOrd="0" destOrd="0" presId="urn:microsoft.com/office/officeart/2009/layout/CircleArrowProcess"/>
    <dgm:cxn modelId="{6D7F2382-6397-4D27-ABB6-0BD83AAC00D8}" type="presOf" srcId="{6BD8CD91-A8E2-4A41-90A3-58FD50DD591A}" destId="{73406334-D3A0-40C2-87A0-25A2FA2B627E}" srcOrd="0" destOrd="0" presId="urn:microsoft.com/office/officeart/2009/layout/CircleArrowProcess"/>
    <dgm:cxn modelId="{EF3D6333-F449-49C6-B656-A5FBDE36FEB4}" srcId="{E71EC4E5-6A68-46F3-B6A7-FBE2FC8C0A92}" destId="{022E4DA3-5885-4B42-8F5D-1C9AAF030951}" srcOrd="0" destOrd="0" parTransId="{F3E4911D-1990-4411-9460-19B48DE9F73E}" sibTransId="{50A6F401-D772-4473-A2A0-658924F0A7DD}"/>
    <dgm:cxn modelId="{3587FF4B-8240-43C9-9C97-7FA300F85925}" type="presOf" srcId="{23555E69-ACBA-4688-A41C-9D7914910904}" destId="{4078900E-2EB8-4EFE-9CA4-BDF651041FA6}" srcOrd="0" destOrd="0" presId="urn:microsoft.com/office/officeart/2009/layout/CircleArrowProcess"/>
    <dgm:cxn modelId="{5DF86CBC-71E8-4CD2-B587-986BA2EDC80B}" type="presOf" srcId="{E98BF18D-62D5-4654-BC4A-84290C636256}" destId="{C4D8C0E8-16E4-40BD-8ABB-D9BEDB8D2E68}" srcOrd="0" destOrd="0" presId="urn:microsoft.com/office/officeart/2009/layout/CircleArrowProcess"/>
    <dgm:cxn modelId="{2D8297C9-BD99-470D-A7AB-EA62E71D9D96}" srcId="{CE2EF14E-A6E9-47CD-A570-EFFBC6402B1F}" destId="{E85214BF-C467-461E-AB29-F998E221B5C6}" srcOrd="0" destOrd="0" parTransId="{A71882E1-DB53-4581-8687-EFA007EF8D29}" sibTransId="{CD49EA42-53F7-4E7D-9F37-1ECF39437C4E}"/>
    <dgm:cxn modelId="{7D31ABC7-8725-421A-AEFB-B71FF279886D}" type="presOf" srcId="{CE2EF14E-A6E9-47CD-A570-EFFBC6402B1F}" destId="{33432450-FFF3-480B-94FF-F2802733DA79}" srcOrd="0" destOrd="0" presId="urn:microsoft.com/office/officeart/2009/layout/CircleArrowProcess"/>
    <dgm:cxn modelId="{E717D65E-5885-4DCF-A53C-A3AA0395A121}" type="presOf" srcId="{C8B297BA-3D93-4D2C-B017-A9011EAC0699}" destId="{91B568FE-841E-4F95-A82C-F0E1A22E8595}" srcOrd="0" destOrd="0" presId="urn:microsoft.com/office/officeart/2009/layout/CircleArrowProcess"/>
    <dgm:cxn modelId="{5876B6B4-A2E7-472A-BE12-64A69C5136A4}" srcId="{FCED6A46-2CD0-4A74-A04B-EA3686C9AB95}" destId="{D6E439F1-93A7-4BE5-B912-8D105E5C67B3}" srcOrd="0" destOrd="0" parTransId="{A45FB201-2FAD-4BCA-9B17-8E5BC9A71FFE}" sibTransId="{70957AEB-0111-45A5-ACAB-384BF1E3F7FA}"/>
    <dgm:cxn modelId="{056D5EDB-15FC-4AE6-8879-E625BC4AD59E}" type="presOf" srcId="{D6E439F1-93A7-4BE5-B912-8D105E5C67B3}" destId="{BE9D0E9F-C13E-4A29-9B41-B8F5771FA068}" srcOrd="0" destOrd="0" presId="urn:microsoft.com/office/officeart/2009/layout/CircleArrowProcess"/>
    <dgm:cxn modelId="{C13B7725-3D9B-432A-95CF-18E134012AC0}" type="presOf" srcId="{E85214BF-C467-461E-AB29-F998E221B5C6}" destId="{56E1E3CF-386D-4B1F-9DD7-EA2F1108DB3A}" srcOrd="0" destOrd="0" presId="urn:microsoft.com/office/officeart/2009/layout/CircleArrowProcess"/>
    <dgm:cxn modelId="{35FAA549-0B59-4752-B912-C3E10AA9D163}" srcId="{E98BF18D-62D5-4654-BC4A-84290C636256}" destId="{851E8476-AAFC-444E-AA7A-C88756DF3AE1}" srcOrd="0" destOrd="0" parTransId="{9F000078-238B-4F41-923A-C6145F5EABA2}" sibTransId="{F9297619-32E7-4864-A129-B26C3ABDBA7D}"/>
    <dgm:cxn modelId="{BF8A0C78-DD29-4142-AA44-7757398B681D}" srcId="{E85214BF-C467-461E-AB29-F998E221B5C6}" destId="{23555E69-ACBA-4688-A41C-9D7914910904}" srcOrd="0" destOrd="0" parTransId="{69B3AE58-4408-4F7D-8EAF-9BD533F92C4E}" sibTransId="{13050E58-0227-4230-B22D-E096B8F4B542}"/>
    <dgm:cxn modelId="{9F83DB82-2BD8-43FA-A108-BF5B3F8DE874}" type="presOf" srcId="{851E8476-AAFC-444E-AA7A-C88756DF3AE1}" destId="{291B4D83-12F4-42ED-817D-4038B8592762}" srcOrd="0" destOrd="0" presId="urn:microsoft.com/office/officeart/2009/layout/CircleArrowProcess"/>
    <dgm:cxn modelId="{A8CE1FE3-D081-4A94-97AB-EC9AEE04D83F}" type="presOf" srcId="{E71EC4E5-6A68-46F3-B6A7-FBE2FC8C0A92}" destId="{09EA84AD-E21E-4360-B91A-6BE9DAE7D4CF}" srcOrd="0" destOrd="0" presId="urn:microsoft.com/office/officeart/2009/layout/CircleArrowProcess"/>
    <dgm:cxn modelId="{E4975A7F-9E3F-4308-86B7-8DD186C4F7AE}" srcId="{C8B297BA-3D93-4D2C-B017-A9011EAC0699}" destId="{54D334ED-CA92-4B0F-8FE7-E2DAFEC59047}" srcOrd="0" destOrd="0" parTransId="{56823E0F-EA41-45EF-A471-6F594509EAD3}" sibTransId="{6CFFFE69-0C79-4E93-BC44-CFF3244CB4EF}"/>
    <dgm:cxn modelId="{0047E7D8-7556-4B6E-AC61-3A6A1A69B8AE}" type="presParOf" srcId="{33432450-FFF3-480B-94FF-F2802733DA79}" destId="{A86FE0E7-0246-4B05-95C9-F6B0948D2E03}" srcOrd="0" destOrd="0" presId="urn:microsoft.com/office/officeart/2009/layout/CircleArrowProcess"/>
    <dgm:cxn modelId="{5D132742-DBE9-40A2-852A-7482DD6A0864}" type="presParOf" srcId="{A86FE0E7-0246-4B05-95C9-F6B0948D2E03}" destId="{638062BA-0380-4911-A3E1-E94F0B521203}" srcOrd="0" destOrd="0" presId="urn:microsoft.com/office/officeart/2009/layout/CircleArrowProcess"/>
    <dgm:cxn modelId="{D54FAEAA-117F-4D33-8F5C-179D0F8B8451}" type="presParOf" srcId="{33432450-FFF3-480B-94FF-F2802733DA79}" destId="{4078900E-2EB8-4EFE-9CA4-BDF651041FA6}" srcOrd="1" destOrd="0" presId="urn:microsoft.com/office/officeart/2009/layout/CircleArrowProcess"/>
    <dgm:cxn modelId="{88EDA2E5-D6C9-4BBB-A709-2A41966C1FF3}" type="presParOf" srcId="{33432450-FFF3-480B-94FF-F2802733DA79}" destId="{56E1E3CF-386D-4B1F-9DD7-EA2F1108DB3A}" srcOrd="2" destOrd="0" presId="urn:microsoft.com/office/officeart/2009/layout/CircleArrowProcess"/>
    <dgm:cxn modelId="{257DB516-8CD5-4286-AF87-A56C950F0F93}" type="presParOf" srcId="{33432450-FFF3-480B-94FF-F2802733DA79}" destId="{96C1BA7A-A7F7-4EDD-8549-D28E5BBB53C6}" srcOrd="3" destOrd="0" presId="urn:microsoft.com/office/officeart/2009/layout/CircleArrowProcess"/>
    <dgm:cxn modelId="{B8AD4096-0D1D-4B7F-860C-333D6A826E9F}" type="presParOf" srcId="{96C1BA7A-A7F7-4EDD-8549-D28E5BBB53C6}" destId="{53321230-5C88-4478-9814-E078DDD2BC2C}" srcOrd="0" destOrd="0" presId="urn:microsoft.com/office/officeart/2009/layout/CircleArrowProcess"/>
    <dgm:cxn modelId="{2D3CB2D2-2CE0-433A-BFEB-273BAB0876E3}" type="presParOf" srcId="{33432450-FFF3-480B-94FF-F2802733DA79}" destId="{BE9D0E9F-C13E-4A29-9B41-B8F5771FA068}" srcOrd="4" destOrd="0" presId="urn:microsoft.com/office/officeart/2009/layout/CircleArrowProcess"/>
    <dgm:cxn modelId="{C74884D6-6C5D-47DE-83A0-B9EA569F6295}" type="presParOf" srcId="{33432450-FFF3-480B-94FF-F2802733DA79}" destId="{119CDE39-5553-477E-967B-60EC16BBE8F6}" srcOrd="5" destOrd="0" presId="urn:microsoft.com/office/officeart/2009/layout/CircleArrowProcess"/>
    <dgm:cxn modelId="{B6D9E4A5-5336-4355-A232-63207216C9B1}" type="presParOf" srcId="{33432450-FFF3-480B-94FF-F2802733DA79}" destId="{0FD0B994-7D3A-46E3-89B5-79F850988837}" srcOrd="6" destOrd="0" presId="urn:microsoft.com/office/officeart/2009/layout/CircleArrowProcess"/>
    <dgm:cxn modelId="{7592B864-1026-4118-9AAD-07106724D580}" type="presParOf" srcId="{0FD0B994-7D3A-46E3-89B5-79F850988837}" destId="{BA2BE76D-C1EF-4D07-8279-9AD6E85B14F5}" srcOrd="0" destOrd="0" presId="urn:microsoft.com/office/officeart/2009/layout/CircleArrowProcess"/>
    <dgm:cxn modelId="{0834C623-29DA-4A05-8C63-EFB65B44BE8E}" type="presParOf" srcId="{33432450-FFF3-480B-94FF-F2802733DA79}" destId="{2EB3A398-C2D3-46D3-BD94-12924E523A5A}" srcOrd="7" destOrd="0" presId="urn:microsoft.com/office/officeart/2009/layout/CircleArrowProcess"/>
    <dgm:cxn modelId="{6105FEA3-969A-42C1-B39C-90ED8C3EB32D}" type="presParOf" srcId="{33432450-FFF3-480B-94FF-F2802733DA79}" destId="{91B568FE-841E-4F95-A82C-F0E1A22E8595}" srcOrd="8" destOrd="0" presId="urn:microsoft.com/office/officeart/2009/layout/CircleArrowProcess"/>
    <dgm:cxn modelId="{15712FC7-7D9D-4C5E-A81E-A79B4CCA0FBC}" type="presParOf" srcId="{33432450-FFF3-480B-94FF-F2802733DA79}" destId="{A814ADFD-2479-4CFA-8C05-1964F795A9D6}" srcOrd="9" destOrd="0" presId="urn:microsoft.com/office/officeart/2009/layout/CircleArrowProcess"/>
    <dgm:cxn modelId="{4F693A52-DC4E-4315-9BED-9B48B979D196}" type="presParOf" srcId="{A814ADFD-2479-4CFA-8C05-1964F795A9D6}" destId="{5F12D562-AEBD-4C84-94BF-219DC2EC2DE1}" srcOrd="0" destOrd="0" presId="urn:microsoft.com/office/officeart/2009/layout/CircleArrowProcess"/>
    <dgm:cxn modelId="{FBD823CF-66CF-4E1B-8487-AF8D0E19F6C9}" type="presParOf" srcId="{33432450-FFF3-480B-94FF-F2802733DA79}" destId="{E6F0D1BC-52CB-444B-B94B-2FB661E7FD32}" srcOrd="10" destOrd="0" presId="urn:microsoft.com/office/officeart/2009/layout/CircleArrowProcess"/>
    <dgm:cxn modelId="{749E5D63-31A8-4DE0-BD1D-6DCA40C43AF6}" type="presParOf" srcId="{33432450-FFF3-480B-94FF-F2802733DA79}" destId="{09EA84AD-E21E-4360-B91A-6BE9DAE7D4CF}" srcOrd="11" destOrd="0" presId="urn:microsoft.com/office/officeart/2009/layout/CircleArrowProcess"/>
    <dgm:cxn modelId="{12D61BDF-1395-4CEC-9D81-4DD2EF97A897}" type="presParOf" srcId="{33432450-FFF3-480B-94FF-F2802733DA79}" destId="{118EBB6D-0872-471A-A6A9-F0DD8D199D2B}" srcOrd="12" destOrd="0" presId="urn:microsoft.com/office/officeart/2009/layout/CircleArrowProcess"/>
    <dgm:cxn modelId="{852EC903-14C0-40BD-8DE3-ADB317FE632B}" type="presParOf" srcId="{118EBB6D-0872-471A-A6A9-F0DD8D199D2B}" destId="{B2CDED5F-CD5E-431B-9E73-B4D70246AFC3}" srcOrd="0" destOrd="0" presId="urn:microsoft.com/office/officeart/2009/layout/CircleArrowProcess"/>
    <dgm:cxn modelId="{0B4839B4-4AC8-4206-A1BC-DB8B028A40F1}" type="presParOf" srcId="{33432450-FFF3-480B-94FF-F2802733DA79}" destId="{73406334-D3A0-40C2-87A0-25A2FA2B627E}" srcOrd="13" destOrd="0" presId="urn:microsoft.com/office/officeart/2009/layout/CircleArrowProcess"/>
    <dgm:cxn modelId="{7E42EA53-C3C9-46AF-9E37-E71BFB05A6F7}" type="presParOf" srcId="{33432450-FFF3-480B-94FF-F2802733DA79}" destId="{E0A05BFC-57B3-43A7-9E91-C32DC97CB10E}" srcOrd="14" destOrd="0" presId="urn:microsoft.com/office/officeart/2009/layout/CircleArrowProcess"/>
    <dgm:cxn modelId="{CFE5A3A4-B9BE-4219-99A6-8B32B366B236}" type="presParOf" srcId="{33432450-FFF3-480B-94FF-F2802733DA79}" destId="{C5B7AAD1-C7BE-4FE7-BD39-D6D0A885E930}" srcOrd="15" destOrd="0" presId="urn:microsoft.com/office/officeart/2009/layout/CircleArrowProcess"/>
    <dgm:cxn modelId="{728A660C-C6C9-4C34-88F5-6B99B7F70038}" type="presParOf" srcId="{C5B7AAD1-C7BE-4FE7-BD39-D6D0A885E930}" destId="{AB41F407-66F8-42B0-A326-FBE396100BED}" srcOrd="0" destOrd="0" presId="urn:microsoft.com/office/officeart/2009/layout/CircleArrowProcess"/>
    <dgm:cxn modelId="{94CA648C-B0ED-46D4-B9F2-F0F8F5298480}" type="presParOf" srcId="{33432450-FFF3-480B-94FF-F2802733DA79}" destId="{291B4D83-12F4-42ED-817D-4038B8592762}" srcOrd="16" destOrd="0" presId="urn:microsoft.com/office/officeart/2009/layout/CircleArrowProcess"/>
    <dgm:cxn modelId="{B547C817-0966-4D67-82C8-D7532710E509}" type="presParOf" srcId="{33432450-FFF3-480B-94FF-F2802733DA79}" destId="{C4D8C0E8-16E4-40BD-8ABB-D9BEDB8D2E68}" srcOrd="17" destOrd="0" presId="urn:microsoft.com/office/officeart/2009/layout/CircleArrow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1584BB-5660-40CC-A4CC-50CE17D76EB8}" type="doc">
      <dgm:prSet loTypeId="urn:microsoft.com/office/officeart/2005/8/layout/chevron1" loCatId="process" qsTypeId="urn:microsoft.com/office/officeart/2005/8/quickstyle/simple4" qsCatId="simple" csTypeId="urn:microsoft.com/office/officeart/2005/8/colors/accent3_2" csCatId="accent3" phldr="1"/>
      <dgm:spPr/>
    </dgm:pt>
    <dgm:pt modelId="{2B18D12D-0AB1-4AE8-9E7F-5CFEC38E1E5E}">
      <dgm:prSet phldrT="[Texte]" custT="1"/>
      <dgm:spPr/>
      <dgm:t>
        <a:bodyPr/>
        <a:lstStyle/>
        <a:p>
          <a:r>
            <a:rPr lang="fr-FR" sz="1100" b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Etude des postes</a:t>
          </a:r>
        </a:p>
        <a:p>
          <a:r>
            <a:rPr lang="fr-FR" sz="11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07/09/2017</a:t>
          </a:r>
          <a:endParaRPr lang="fr-FR" sz="11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07905C-87BF-4A63-BB08-F7A71F73DBD3}" type="parTrans" cxnId="{E4153D7F-DDA9-46FC-BDE3-6CB6960F24D7}">
      <dgm:prSet/>
      <dgm:spPr/>
      <dgm:t>
        <a:bodyPr/>
        <a:lstStyle/>
        <a:p>
          <a:endParaRPr lang="fr-FR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242F11-3355-4CB9-9C4B-A27292668219}" type="sibTrans" cxnId="{E4153D7F-DDA9-46FC-BDE3-6CB6960F24D7}">
      <dgm:prSet/>
      <dgm:spPr/>
      <dgm:t>
        <a:bodyPr/>
        <a:lstStyle/>
        <a:p>
          <a:endParaRPr lang="fr-FR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1E45FD-2965-45B1-95F3-A036CA87C61F}">
      <dgm:prSet phldrT="[Texte]" custT="1"/>
      <dgm:spPr/>
      <dgm:t>
        <a:bodyPr/>
        <a:lstStyle/>
        <a:p>
          <a:r>
            <a:rPr lang="fr-FR" sz="11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Tests fumigènes</a:t>
          </a:r>
        </a:p>
        <a:p>
          <a:r>
            <a:rPr lang="fr-FR" sz="11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05/10/2017</a:t>
          </a:r>
          <a:endParaRPr lang="fr-FR" sz="11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3C7AAD-B55D-48D6-9475-A1306B3D2227}" type="parTrans" cxnId="{67DA5DBE-E2CC-46BE-8400-6C047BBF91E2}">
      <dgm:prSet/>
      <dgm:spPr/>
      <dgm:t>
        <a:bodyPr/>
        <a:lstStyle/>
        <a:p>
          <a:endParaRPr lang="fr-FR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7EC1A7-9356-4DA9-BB25-E74C672A2E29}" type="sibTrans" cxnId="{67DA5DBE-E2CC-46BE-8400-6C047BBF91E2}">
      <dgm:prSet/>
      <dgm:spPr/>
      <dgm:t>
        <a:bodyPr/>
        <a:lstStyle/>
        <a:p>
          <a:endParaRPr lang="fr-FR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BA9294-BEDA-4CD8-AA35-9CBC5432E9A5}">
      <dgm:prSet phldrT="[Texte]" custT="1"/>
      <dgm:spPr/>
      <dgm:t>
        <a:bodyPr/>
        <a:lstStyle/>
        <a:p>
          <a:r>
            <a:rPr lang="fr-FR" sz="11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Validation du rapport</a:t>
          </a:r>
        </a:p>
        <a:p>
          <a:r>
            <a:rPr lang="fr-FR" sz="11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20/10/2017</a:t>
          </a:r>
        </a:p>
      </dgm:t>
    </dgm:pt>
    <dgm:pt modelId="{F66E74D4-A632-4BC9-94E4-01F48D702F78}" type="parTrans" cxnId="{D8EFD0F3-56A6-4BCD-877D-370416FDD204}">
      <dgm:prSet/>
      <dgm:spPr/>
      <dgm:t>
        <a:bodyPr/>
        <a:lstStyle/>
        <a:p>
          <a:endParaRPr lang="fr-FR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F3EB92-768F-4F1C-A03E-6DB2CA07C594}" type="sibTrans" cxnId="{D8EFD0F3-56A6-4BCD-877D-370416FDD204}">
      <dgm:prSet/>
      <dgm:spPr/>
      <dgm:t>
        <a:bodyPr/>
        <a:lstStyle/>
        <a:p>
          <a:endParaRPr lang="fr-FR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15AB85-A553-45B5-8601-E18F5E283DDC}">
      <dgm:prSet phldrT="[Texte]" custT="1"/>
      <dgm:spPr/>
      <dgm:t>
        <a:bodyPr/>
        <a:lstStyle/>
        <a:p>
          <a:r>
            <a:rPr lang="fr-FR" sz="11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Restitution au CHSCT</a:t>
          </a:r>
        </a:p>
        <a:p>
          <a:r>
            <a:rPr lang="fr-FR" sz="11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26/10/2017</a:t>
          </a:r>
        </a:p>
      </dgm:t>
    </dgm:pt>
    <dgm:pt modelId="{273ACC9D-0836-4850-8EAF-DF216C7CED2C}" type="parTrans" cxnId="{E9ABB7AF-D56E-47E6-948F-92086FC4A188}">
      <dgm:prSet/>
      <dgm:spPr/>
      <dgm:t>
        <a:bodyPr/>
        <a:lstStyle/>
        <a:p>
          <a:endParaRPr lang="fr-FR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8124A5-D2DB-466A-9FB4-761407C95CF0}" type="sibTrans" cxnId="{E9ABB7AF-D56E-47E6-948F-92086FC4A188}">
      <dgm:prSet/>
      <dgm:spPr/>
      <dgm:t>
        <a:bodyPr/>
        <a:lstStyle/>
        <a:p>
          <a:endParaRPr lang="fr-FR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1BAA1F-9C1A-4A22-A6BE-F095837F6445}" type="pres">
      <dgm:prSet presAssocID="{E21584BB-5660-40CC-A4CC-50CE17D76EB8}" presName="Name0" presStyleCnt="0">
        <dgm:presLayoutVars>
          <dgm:dir/>
          <dgm:animLvl val="lvl"/>
          <dgm:resizeHandles val="exact"/>
        </dgm:presLayoutVars>
      </dgm:prSet>
      <dgm:spPr/>
    </dgm:pt>
    <dgm:pt modelId="{314F7AE1-DC6E-4B93-AC94-515472E1C02F}" type="pres">
      <dgm:prSet presAssocID="{2B18D12D-0AB1-4AE8-9E7F-5CFEC38E1E5E}" presName="parTxOnly" presStyleLbl="node1" presStyleIdx="0" presStyleCnt="4" custScaleY="85762" custLinFactNeighborX="-1718" custLinFactNeighborY="-14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2101E70-09AD-4E19-87CE-052F9BB305A8}" type="pres">
      <dgm:prSet presAssocID="{22242F11-3355-4CB9-9C4B-A27292668219}" presName="parTxOnlySpace" presStyleCnt="0"/>
      <dgm:spPr/>
    </dgm:pt>
    <dgm:pt modelId="{92F35A4D-4F68-449A-A492-680B26E27D64}" type="pres">
      <dgm:prSet presAssocID="{681E45FD-2965-45B1-95F3-A036CA87C61F}" presName="parTxOnly" presStyleLbl="node1" presStyleIdx="1" presStyleCnt="4" custScaleY="857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4B45640-8FF3-4843-B69E-DA1B8652B09D}" type="pres">
      <dgm:prSet presAssocID="{9F7EC1A7-9356-4DA9-BB25-E74C672A2E29}" presName="parTxOnlySpace" presStyleCnt="0"/>
      <dgm:spPr/>
    </dgm:pt>
    <dgm:pt modelId="{9CEFEC4D-03C2-4B7B-817B-E13DEB05C25A}" type="pres">
      <dgm:prSet presAssocID="{4ABA9294-BEDA-4CD8-AA35-9CBC5432E9A5}" presName="parTxOnly" presStyleLbl="node1" presStyleIdx="2" presStyleCnt="4" custScaleY="857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BD70695-4474-42AE-9A2D-12A73B8537B1}" type="pres">
      <dgm:prSet presAssocID="{4DF3EB92-768F-4F1C-A03E-6DB2CA07C594}" presName="parTxOnlySpace" presStyleCnt="0"/>
      <dgm:spPr/>
    </dgm:pt>
    <dgm:pt modelId="{64C0A2BF-1D6B-4773-BC7F-B37B9D77788A}" type="pres">
      <dgm:prSet presAssocID="{AE15AB85-A553-45B5-8601-E18F5E283DDC}" presName="parTxOnly" presStyleLbl="node1" presStyleIdx="3" presStyleCnt="4" custScaleY="857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8EFD0F3-56A6-4BCD-877D-370416FDD204}" srcId="{E21584BB-5660-40CC-A4CC-50CE17D76EB8}" destId="{4ABA9294-BEDA-4CD8-AA35-9CBC5432E9A5}" srcOrd="2" destOrd="0" parTransId="{F66E74D4-A632-4BC9-94E4-01F48D702F78}" sibTransId="{4DF3EB92-768F-4F1C-A03E-6DB2CA07C594}"/>
    <dgm:cxn modelId="{E9ABB7AF-D56E-47E6-948F-92086FC4A188}" srcId="{E21584BB-5660-40CC-A4CC-50CE17D76EB8}" destId="{AE15AB85-A553-45B5-8601-E18F5E283DDC}" srcOrd="3" destOrd="0" parTransId="{273ACC9D-0836-4850-8EAF-DF216C7CED2C}" sibTransId="{068124A5-D2DB-466A-9FB4-761407C95CF0}"/>
    <dgm:cxn modelId="{67DA5DBE-E2CC-46BE-8400-6C047BBF91E2}" srcId="{E21584BB-5660-40CC-A4CC-50CE17D76EB8}" destId="{681E45FD-2965-45B1-95F3-A036CA87C61F}" srcOrd="1" destOrd="0" parTransId="{B23C7AAD-B55D-48D6-9475-A1306B3D2227}" sibTransId="{9F7EC1A7-9356-4DA9-BB25-E74C672A2E29}"/>
    <dgm:cxn modelId="{FFC83D2C-5478-4DFD-B1CB-40DE2F684001}" type="presOf" srcId="{4ABA9294-BEDA-4CD8-AA35-9CBC5432E9A5}" destId="{9CEFEC4D-03C2-4B7B-817B-E13DEB05C25A}" srcOrd="0" destOrd="0" presId="urn:microsoft.com/office/officeart/2005/8/layout/chevron1"/>
    <dgm:cxn modelId="{ED1F503C-5B99-49D8-A206-C4B7AD1754CB}" type="presOf" srcId="{681E45FD-2965-45B1-95F3-A036CA87C61F}" destId="{92F35A4D-4F68-449A-A492-680B26E27D64}" srcOrd="0" destOrd="0" presId="urn:microsoft.com/office/officeart/2005/8/layout/chevron1"/>
    <dgm:cxn modelId="{725E318B-E763-4935-93AF-E2B4E1B07DED}" type="presOf" srcId="{E21584BB-5660-40CC-A4CC-50CE17D76EB8}" destId="{B31BAA1F-9C1A-4A22-A6BE-F095837F6445}" srcOrd="0" destOrd="0" presId="urn:microsoft.com/office/officeart/2005/8/layout/chevron1"/>
    <dgm:cxn modelId="{E4153D7F-DDA9-46FC-BDE3-6CB6960F24D7}" srcId="{E21584BB-5660-40CC-A4CC-50CE17D76EB8}" destId="{2B18D12D-0AB1-4AE8-9E7F-5CFEC38E1E5E}" srcOrd="0" destOrd="0" parTransId="{5E07905C-87BF-4A63-BB08-F7A71F73DBD3}" sibTransId="{22242F11-3355-4CB9-9C4B-A27292668219}"/>
    <dgm:cxn modelId="{63D12565-71F7-4EE3-A6DE-5CF8A9772B55}" type="presOf" srcId="{AE15AB85-A553-45B5-8601-E18F5E283DDC}" destId="{64C0A2BF-1D6B-4773-BC7F-B37B9D77788A}" srcOrd="0" destOrd="0" presId="urn:microsoft.com/office/officeart/2005/8/layout/chevron1"/>
    <dgm:cxn modelId="{40A109E1-45F9-4B67-9630-9C23BD16AE5A}" type="presOf" srcId="{2B18D12D-0AB1-4AE8-9E7F-5CFEC38E1E5E}" destId="{314F7AE1-DC6E-4B93-AC94-515472E1C02F}" srcOrd="0" destOrd="0" presId="urn:microsoft.com/office/officeart/2005/8/layout/chevron1"/>
    <dgm:cxn modelId="{1C29E488-3030-4BB8-9C47-D8468F643277}" type="presParOf" srcId="{B31BAA1F-9C1A-4A22-A6BE-F095837F6445}" destId="{314F7AE1-DC6E-4B93-AC94-515472E1C02F}" srcOrd="0" destOrd="0" presId="urn:microsoft.com/office/officeart/2005/8/layout/chevron1"/>
    <dgm:cxn modelId="{DC4A225F-15C4-4F62-B98D-1DA051CD7524}" type="presParOf" srcId="{B31BAA1F-9C1A-4A22-A6BE-F095837F6445}" destId="{22101E70-09AD-4E19-87CE-052F9BB305A8}" srcOrd="1" destOrd="0" presId="urn:microsoft.com/office/officeart/2005/8/layout/chevron1"/>
    <dgm:cxn modelId="{21CAA01A-F7E2-44AE-8266-FCABFAD7CA4B}" type="presParOf" srcId="{B31BAA1F-9C1A-4A22-A6BE-F095837F6445}" destId="{92F35A4D-4F68-449A-A492-680B26E27D64}" srcOrd="2" destOrd="0" presId="urn:microsoft.com/office/officeart/2005/8/layout/chevron1"/>
    <dgm:cxn modelId="{9E0CCD3C-4C43-4342-A15A-07965BCD429F}" type="presParOf" srcId="{B31BAA1F-9C1A-4A22-A6BE-F095837F6445}" destId="{E4B45640-8FF3-4843-B69E-DA1B8652B09D}" srcOrd="3" destOrd="0" presId="urn:microsoft.com/office/officeart/2005/8/layout/chevron1"/>
    <dgm:cxn modelId="{D8FFC8CF-CB09-4F55-8A14-ECFCDEFA4D63}" type="presParOf" srcId="{B31BAA1F-9C1A-4A22-A6BE-F095837F6445}" destId="{9CEFEC4D-03C2-4B7B-817B-E13DEB05C25A}" srcOrd="4" destOrd="0" presId="urn:microsoft.com/office/officeart/2005/8/layout/chevron1"/>
    <dgm:cxn modelId="{DADABEC9-12E1-4B83-9138-839D645A8BF2}" type="presParOf" srcId="{B31BAA1F-9C1A-4A22-A6BE-F095837F6445}" destId="{0BD70695-4474-42AE-9A2D-12A73B8537B1}" srcOrd="5" destOrd="0" presId="urn:microsoft.com/office/officeart/2005/8/layout/chevron1"/>
    <dgm:cxn modelId="{407B9697-6546-42AD-AE25-5C4CFEEEE7E6}" type="presParOf" srcId="{B31BAA1F-9C1A-4A22-A6BE-F095837F6445}" destId="{64C0A2BF-1D6B-4773-BC7F-B37B9D77788A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1584BB-5660-40CC-A4CC-50CE17D76EB8}" type="doc">
      <dgm:prSet loTypeId="urn:microsoft.com/office/officeart/2005/8/layout/chevron1" loCatId="process" qsTypeId="urn:microsoft.com/office/officeart/2005/8/quickstyle/simple4" qsCatId="simple" csTypeId="urn:microsoft.com/office/officeart/2005/8/colors/accent3_2" csCatId="accent3" phldr="1"/>
      <dgm:spPr/>
    </dgm:pt>
    <dgm:pt modelId="{2B18D12D-0AB1-4AE8-9E7F-5CFEC38E1E5E}">
      <dgm:prSet phldrT="[Texte]" custT="1"/>
      <dgm:spPr/>
      <dgm:t>
        <a:bodyPr/>
        <a:lstStyle/>
        <a:p>
          <a:r>
            <a:rPr lang="fr-FR" sz="1100" b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Tests fumigènes</a:t>
          </a:r>
        </a:p>
        <a:p>
          <a:r>
            <a:rPr lang="fr-FR" sz="11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05/10/2017</a:t>
          </a:r>
          <a:endParaRPr lang="fr-FR" sz="11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07905C-87BF-4A63-BB08-F7A71F73DBD3}" type="parTrans" cxnId="{E4153D7F-DDA9-46FC-BDE3-6CB6960F24D7}">
      <dgm:prSet/>
      <dgm:spPr/>
      <dgm:t>
        <a:bodyPr/>
        <a:lstStyle/>
        <a:p>
          <a:endParaRPr lang="fr-FR" sz="11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242F11-3355-4CB9-9C4B-A27292668219}" type="sibTrans" cxnId="{E4153D7F-DDA9-46FC-BDE3-6CB6960F24D7}">
      <dgm:prSet/>
      <dgm:spPr/>
      <dgm:t>
        <a:bodyPr/>
        <a:lstStyle/>
        <a:p>
          <a:endParaRPr lang="fr-FR" sz="11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1E45FD-2965-45B1-95F3-A036CA87C61F}">
      <dgm:prSet phldrT="[Texte]" custT="1"/>
      <dgm:spPr/>
      <dgm:t>
        <a:bodyPr/>
        <a:lstStyle/>
        <a:p>
          <a:r>
            <a:rPr lang="fr-FR" sz="1100" b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Etude des postes</a:t>
          </a:r>
        </a:p>
        <a:p>
          <a:r>
            <a:rPr lang="fr-FR" sz="11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17/01/2018</a:t>
          </a:r>
          <a:endParaRPr lang="fr-FR" sz="11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3C7AAD-B55D-48D6-9475-A1306B3D2227}" type="parTrans" cxnId="{67DA5DBE-E2CC-46BE-8400-6C047BBF91E2}">
      <dgm:prSet/>
      <dgm:spPr/>
      <dgm:t>
        <a:bodyPr/>
        <a:lstStyle/>
        <a:p>
          <a:endParaRPr lang="fr-FR" sz="11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7EC1A7-9356-4DA9-BB25-E74C672A2E29}" type="sibTrans" cxnId="{67DA5DBE-E2CC-46BE-8400-6C047BBF91E2}">
      <dgm:prSet/>
      <dgm:spPr/>
      <dgm:t>
        <a:bodyPr/>
        <a:lstStyle/>
        <a:p>
          <a:endParaRPr lang="fr-FR" sz="11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BA9294-BEDA-4CD8-AA35-9CBC5432E9A5}">
      <dgm:prSet phldrT="[Texte]" custT="1"/>
      <dgm:spPr/>
      <dgm:t>
        <a:bodyPr/>
        <a:lstStyle/>
        <a:p>
          <a:r>
            <a:rPr lang="fr-FR" sz="11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Validation du rapport</a:t>
          </a:r>
        </a:p>
        <a:p>
          <a:r>
            <a:rPr lang="fr-FR" sz="11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26/01/2018</a:t>
          </a:r>
        </a:p>
      </dgm:t>
    </dgm:pt>
    <dgm:pt modelId="{F66E74D4-A632-4BC9-94E4-01F48D702F78}" type="parTrans" cxnId="{D8EFD0F3-56A6-4BCD-877D-370416FDD204}">
      <dgm:prSet/>
      <dgm:spPr/>
      <dgm:t>
        <a:bodyPr/>
        <a:lstStyle/>
        <a:p>
          <a:endParaRPr lang="fr-FR" sz="11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F3EB92-768F-4F1C-A03E-6DB2CA07C594}" type="sibTrans" cxnId="{D8EFD0F3-56A6-4BCD-877D-370416FDD204}">
      <dgm:prSet/>
      <dgm:spPr/>
      <dgm:t>
        <a:bodyPr/>
        <a:lstStyle/>
        <a:p>
          <a:endParaRPr lang="fr-FR" sz="11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15AB85-A553-45B5-8601-E18F5E283DDC}">
      <dgm:prSet phldrT="[Texte]" custT="1"/>
      <dgm:spPr/>
      <dgm:t>
        <a:bodyPr/>
        <a:lstStyle/>
        <a:p>
          <a:r>
            <a:rPr lang="fr-FR" sz="1100" b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Restitution au CHSCT</a:t>
          </a:r>
        </a:p>
        <a:p>
          <a:r>
            <a:rPr lang="fr-FR" sz="11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26/04/2018</a:t>
          </a:r>
          <a:endParaRPr lang="fr-FR" sz="1100" b="1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3ACC9D-0836-4850-8EAF-DF216C7CED2C}" type="parTrans" cxnId="{E9ABB7AF-D56E-47E6-948F-92086FC4A188}">
      <dgm:prSet/>
      <dgm:spPr/>
      <dgm:t>
        <a:bodyPr/>
        <a:lstStyle/>
        <a:p>
          <a:endParaRPr lang="fr-FR" sz="11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8124A5-D2DB-466A-9FB4-761407C95CF0}" type="sibTrans" cxnId="{E9ABB7AF-D56E-47E6-948F-92086FC4A188}">
      <dgm:prSet/>
      <dgm:spPr/>
      <dgm:t>
        <a:bodyPr/>
        <a:lstStyle/>
        <a:p>
          <a:endParaRPr lang="fr-FR" sz="11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1BAA1F-9C1A-4A22-A6BE-F095837F6445}" type="pres">
      <dgm:prSet presAssocID="{E21584BB-5660-40CC-A4CC-50CE17D76EB8}" presName="Name0" presStyleCnt="0">
        <dgm:presLayoutVars>
          <dgm:dir/>
          <dgm:animLvl val="lvl"/>
          <dgm:resizeHandles val="exact"/>
        </dgm:presLayoutVars>
      </dgm:prSet>
      <dgm:spPr/>
    </dgm:pt>
    <dgm:pt modelId="{314F7AE1-DC6E-4B93-AC94-515472E1C02F}" type="pres">
      <dgm:prSet presAssocID="{2B18D12D-0AB1-4AE8-9E7F-5CFEC38E1E5E}" presName="parTxOnly" presStyleLbl="node1" presStyleIdx="0" presStyleCnt="4" custScaleY="85762" custLinFactNeighborX="-1718" custLinFactNeighborY="-14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2101E70-09AD-4E19-87CE-052F9BB305A8}" type="pres">
      <dgm:prSet presAssocID="{22242F11-3355-4CB9-9C4B-A27292668219}" presName="parTxOnlySpace" presStyleCnt="0"/>
      <dgm:spPr/>
    </dgm:pt>
    <dgm:pt modelId="{92F35A4D-4F68-449A-A492-680B26E27D64}" type="pres">
      <dgm:prSet presAssocID="{681E45FD-2965-45B1-95F3-A036CA87C61F}" presName="parTxOnly" presStyleLbl="node1" presStyleIdx="1" presStyleCnt="4" custScaleY="857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4B45640-8FF3-4843-B69E-DA1B8652B09D}" type="pres">
      <dgm:prSet presAssocID="{9F7EC1A7-9356-4DA9-BB25-E74C672A2E29}" presName="parTxOnlySpace" presStyleCnt="0"/>
      <dgm:spPr/>
    </dgm:pt>
    <dgm:pt modelId="{9CEFEC4D-03C2-4B7B-817B-E13DEB05C25A}" type="pres">
      <dgm:prSet presAssocID="{4ABA9294-BEDA-4CD8-AA35-9CBC5432E9A5}" presName="parTxOnly" presStyleLbl="node1" presStyleIdx="2" presStyleCnt="4" custScaleY="857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BD70695-4474-42AE-9A2D-12A73B8537B1}" type="pres">
      <dgm:prSet presAssocID="{4DF3EB92-768F-4F1C-A03E-6DB2CA07C594}" presName="parTxOnlySpace" presStyleCnt="0"/>
      <dgm:spPr/>
    </dgm:pt>
    <dgm:pt modelId="{64C0A2BF-1D6B-4773-BC7F-B37B9D77788A}" type="pres">
      <dgm:prSet presAssocID="{AE15AB85-A553-45B5-8601-E18F5E283DDC}" presName="parTxOnly" presStyleLbl="node1" presStyleIdx="3" presStyleCnt="4" custScaleY="857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4318A52-3E15-48AB-AB4D-A34CFEB75059}" type="presOf" srcId="{4ABA9294-BEDA-4CD8-AA35-9CBC5432E9A5}" destId="{9CEFEC4D-03C2-4B7B-817B-E13DEB05C25A}" srcOrd="0" destOrd="0" presId="urn:microsoft.com/office/officeart/2005/8/layout/chevron1"/>
    <dgm:cxn modelId="{E4153D7F-DDA9-46FC-BDE3-6CB6960F24D7}" srcId="{E21584BB-5660-40CC-A4CC-50CE17D76EB8}" destId="{2B18D12D-0AB1-4AE8-9E7F-5CFEC38E1E5E}" srcOrd="0" destOrd="0" parTransId="{5E07905C-87BF-4A63-BB08-F7A71F73DBD3}" sibTransId="{22242F11-3355-4CB9-9C4B-A27292668219}"/>
    <dgm:cxn modelId="{45077F48-9D2E-49FC-B4D9-03D2989DB630}" type="presOf" srcId="{681E45FD-2965-45B1-95F3-A036CA87C61F}" destId="{92F35A4D-4F68-449A-A492-680B26E27D64}" srcOrd="0" destOrd="0" presId="urn:microsoft.com/office/officeart/2005/8/layout/chevron1"/>
    <dgm:cxn modelId="{67DA5DBE-E2CC-46BE-8400-6C047BBF91E2}" srcId="{E21584BB-5660-40CC-A4CC-50CE17D76EB8}" destId="{681E45FD-2965-45B1-95F3-A036CA87C61F}" srcOrd="1" destOrd="0" parTransId="{B23C7AAD-B55D-48D6-9475-A1306B3D2227}" sibTransId="{9F7EC1A7-9356-4DA9-BB25-E74C672A2E29}"/>
    <dgm:cxn modelId="{A13F7B28-4507-4241-9551-D268BC5F998D}" type="presOf" srcId="{2B18D12D-0AB1-4AE8-9E7F-5CFEC38E1E5E}" destId="{314F7AE1-DC6E-4B93-AC94-515472E1C02F}" srcOrd="0" destOrd="0" presId="urn:microsoft.com/office/officeart/2005/8/layout/chevron1"/>
    <dgm:cxn modelId="{D8EFD0F3-56A6-4BCD-877D-370416FDD204}" srcId="{E21584BB-5660-40CC-A4CC-50CE17D76EB8}" destId="{4ABA9294-BEDA-4CD8-AA35-9CBC5432E9A5}" srcOrd="2" destOrd="0" parTransId="{F66E74D4-A632-4BC9-94E4-01F48D702F78}" sibTransId="{4DF3EB92-768F-4F1C-A03E-6DB2CA07C594}"/>
    <dgm:cxn modelId="{E9ABB7AF-D56E-47E6-948F-92086FC4A188}" srcId="{E21584BB-5660-40CC-A4CC-50CE17D76EB8}" destId="{AE15AB85-A553-45B5-8601-E18F5E283DDC}" srcOrd="3" destOrd="0" parTransId="{273ACC9D-0836-4850-8EAF-DF216C7CED2C}" sibTransId="{068124A5-D2DB-466A-9FB4-761407C95CF0}"/>
    <dgm:cxn modelId="{53A5FCFD-1D74-4172-AD0E-73F98F34E182}" type="presOf" srcId="{E21584BB-5660-40CC-A4CC-50CE17D76EB8}" destId="{B31BAA1F-9C1A-4A22-A6BE-F095837F6445}" srcOrd="0" destOrd="0" presId="urn:microsoft.com/office/officeart/2005/8/layout/chevron1"/>
    <dgm:cxn modelId="{EC5DDF9F-3361-435A-8820-CFE9EC298217}" type="presOf" srcId="{AE15AB85-A553-45B5-8601-E18F5E283DDC}" destId="{64C0A2BF-1D6B-4773-BC7F-B37B9D77788A}" srcOrd="0" destOrd="0" presId="urn:microsoft.com/office/officeart/2005/8/layout/chevron1"/>
    <dgm:cxn modelId="{B303A5B9-7116-4D88-809A-4C472942A2DD}" type="presParOf" srcId="{B31BAA1F-9C1A-4A22-A6BE-F095837F6445}" destId="{314F7AE1-DC6E-4B93-AC94-515472E1C02F}" srcOrd="0" destOrd="0" presId="urn:microsoft.com/office/officeart/2005/8/layout/chevron1"/>
    <dgm:cxn modelId="{3AFD6217-324B-4ECD-9296-B3EE4BD63BEA}" type="presParOf" srcId="{B31BAA1F-9C1A-4A22-A6BE-F095837F6445}" destId="{22101E70-09AD-4E19-87CE-052F9BB305A8}" srcOrd="1" destOrd="0" presId="urn:microsoft.com/office/officeart/2005/8/layout/chevron1"/>
    <dgm:cxn modelId="{A5FCCCFB-BC0C-44CB-B8F6-83464A4CC98F}" type="presParOf" srcId="{B31BAA1F-9C1A-4A22-A6BE-F095837F6445}" destId="{92F35A4D-4F68-449A-A492-680B26E27D64}" srcOrd="2" destOrd="0" presId="urn:microsoft.com/office/officeart/2005/8/layout/chevron1"/>
    <dgm:cxn modelId="{DFBF8DC2-075F-468E-981A-E1316B269732}" type="presParOf" srcId="{B31BAA1F-9C1A-4A22-A6BE-F095837F6445}" destId="{E4B45640-8FF3-4843-B69E-DA1B8652B09D}" srcOrd="3" destOrd="0" presId="urn:microsoft.com/office/officeart/2005/8/layout/chevron1"/>
    <dgm:cxn modelId="{B53DA9C3-AA84-45AB-B881-2E5E09D23F8B}" type="presParOf" srcId="{B31BAA1F-9C1A-4A22-A6BE-F095837F6445}" destId="{9CEFEC4D-03C2-4B7B-817B-E13DEB05C25A}" srcOrd="4" destOrd="0" presId="urn:microsoft.com/office/officeart/2005/8/layout/chevron1"/>
    <dgm:cxn modelId="{E8A964A6-0550-4149-9F77-6813501E5F46}" type="presParOf" srcId="{B31BAA1F-9C1A-4A22-A6BE-F095837F6445}" destId="{0BD70695-4474-42AE-9A2D-12A73B8537B1}" srcOrd="5" destOrd="0" presId="urn:microsoft.com/office/officeart/2005/8/layout/chevron1"/>
    <dgm:cxn modelId="{EC985853-DC4F-4856-A183-8B6B7FFA9D4A}" type="presParOf" srcId="{B31BAA1F-9C1A-4A22-A6BE-F095837F6445}" destId="{64C0A2BF-1D6B-4773-BC7F-B37B9D77788A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2EF14E-A6E9-47CD-A570-EFFBC6402B1F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1" csCatId="accent1" phldr="1"/>
      <dgm:spPr/>
    </dgm:pt>
    <dgm:pt modelId="{E85214BF-C467-461E-AB29-F998E221B5C6}">
      <dgm:prSet phldrT="[Texte]" custT="1"/>
      <dgm:spPr/>
      <dgm:t>
        <a:bodyPr/>
        <a:lstStyle/>
        <a:p>
          <a:r>
            <a:rPr lang="fr-FR" sz="1200" b="1" dirty="0">
              <a:latin typeface="Arial" panose="020B0604020202020204" pitchFamily="34" charset="0"/>
              <a:cs typeface="Arial" panose="020B0604020202020204" pitchFamily="34" charset="0"/>
            </a:rPr>
            <a:t>Etape n°1</a:t>
          </a:r>
        </a:p>
      </dgm:t>
    </dgm:pt>
    <dgm:pt modelId="{A71882E1-DB53-4581-8687-EFA007EF8D29}" type="parTrans" cxnId="{2D8297C9-BD99-470D-A7AB-EA62E71D9D96}">
      <dgm:prSet/>
      <dgm:spPr/>
      <dgm:t>
        <a:bodyPr/>
        <a:lstStyle/>
        <a:p>
          <a:endParaRPr lang="fr-FR"/>
        </a:p>
      </dgm:t>
    </dgm:pt>
    <dgm:pt modelId="{CD49EA42-53F7-4E7D-9F37-1ECF39437C4E}" type="sibTrans" cxnId="{2D8297C9-BD99-470D-A7AB-EA62E71D9D96}">
      <dgm:prSet/>
      <dgm:spPr/>
      <dgm:t>
        <a:bodyPr/>
        <a:lstStyle/>
        <a:p>
          <a:endParaRPr lang="fr-FR"/>
        </a:p>
      </dgm:t>
    </dgm:pt>
    <dgm:pt modelId="{FCED6A46-2CD0-4A74-A04B-EA3686C9AB95}">
      <dgm:prSet phldrT="[Texte]" custT="1"/>
      <dgm:spPr/>
      <dgm:t>
        <a:bodyPr/>
        <a:lstStyle/>
        <a:p>
          <a:r>
            <a:rPr lang="fr-FR" sz="1200" b="1" dirty="0">
              <a:latin typeface="Arial" panose="020B0604020202020204" pitchFamily="34" charset="0"/>
              <a:cs typeface="Arial" panose="020B0604020202020204" pitchFamily="34" charset="0"/>
            </a:rPr>
            <a:t>Etape n°2</a:t>
          </a:r>
        </a:p>
      </dgm:t>
    </dgm:pt>
    <dgm:pt modelId="{364738C9-9E8C-4BA7-BA1C-3D4B9D9576F8}" type="parTrans" cxnId="{511EE6BE-6F39-460A-BE56-8BCBD9575954}">
      <dgm:prSet/>
      <dgm:spPr/>
      <dgm:t>
        <a:bodyPr/>
        <a:lstStyle/>
        <a:p>
          <a:endParaRPr lang="fr-FR"/>
        </a:p>
      </dgm:t>
    </dgm:pt>
    <dgm:pt modelId="{8FEE69F9-E8A8-4466-8697-3538BB99DE6A}" type="sibTrans" cxnId="{511EE6BE-6F39-460A-BE56-8BCBD9575954}">
      <dgm:prSet/>
      <dgm:spPr/>
      <dgm:t>
        <a:bodyPr/>
        <a:lstStyle/>
        <a:p>
          <a:endParaRPr lang="fr-FR"/>
        </a:p>
      </dgm:t>
    </dgm:pt>
    <dgm:pt modelId="{C8B297BA-3D93-4D2C-B017-A9011EAC0699}">
      <dgm:prSet phldrT="[Texte]" custT="1"/>
      <dgm:spPr/>
      <dgm:t>
        <a:bodyPr/>
        <a:lstStyle/>
        <a:p>
          <a:r>
            <a:rPr lang="fr-FR" sz="1200" b="1" dirty="0">
              <a:latin typeface="Arial" panose="020B0604020202020204" pitchFamily="34" charset="0"/>
              <a:cs typeface="Arial" panose="020B0604020202020204" pitchFamily="34" charset="0"/>
            </a:rPr>
            <a:t>Etape n°3</a:t>
          </a:r>
          <a:endParaRPr lang="fr-FR" sz="105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0E98F7-C16A-49DF-AEC4-B9F1CB7E9156}" type="parTrans" cxnId="{791FF9DF-7AF2-4C85-8FDE-3710B90E495B}">
      <dgm:prSet/>
      <dgm:spPr/>
      <dgm:t>
        <a:bodyPr/>
        <a:lstStyle/>
        <a:p>
          <a:endParaRPr lang="fr-FR"/>
        </a:p>
      </dgm:t>
    </dgm:pt>
    <dgm:pt modelId="{F20AB5ED-4A4B-43D9-B0E9-E154A4D0884C}" type="sibTrans" cxnId="{791FF9DF-7AF2-4C85-8FDE-3710B90E495B}">
      <dgm:prSet/>
      <dgm:spPr/>
      <dgm:t>
        <a:bodyPr/>
        <a:lstStyle/>
        <a:p>
          <a:endParaRPr lang="fr-FR"/>
        </a:p>
      </dgm:t>
    </dgm:pt>
    <dgm:pt modelId="{E71EC4E5-6A68-46F3-B6A7-FBE2FC8C0A92}">
      <dgm:prSet phldrT="[Texte]" custT="1"/>
      <dgm:spPr/>
      <dgm:t>
        <a:bodyPr/>
        <a:lstStyle/>
        <a:p>
          <a:r>
            <a:rPr lang="fr-FR" sz="1200" b="1" dirty="0">
              <a:latin typeface="Arial" panose="020B0604020202020204" pitchFamily="34" charset="0"/>
              <a:cs typeface="Arial" panose="020B0604020202020204" pitchFamily="34" charset="0"/>
            </a:rPr>
            <a:t>Etape n°4</a:t>
          </a:r>
        </a:p>
      </dgm:t>
    </dgm:pt>
    <dgm:pt modelId="{55793FBF-6627-4BC4-BB72-A987A88BD80E}" type="parTrans" cxnId="{DEF2F70D-A9DA-4514-9DFF-2A274688ECFF}">
      <dgm:prSet/>
      <dgm:spPr/>
      <dgm:t>
        <a:bodyPr/>
        <a:lstStyle/>
        <a:p>
          <a:endParaRPr lang="fr-FR"/>
        </a:p>
      </dgm:t>
    </dgm:pt>
    <dgm:pt modelId="{B1F534DA-70EA-44A7-BF73-DA35C4BA1DD1}" type="sibTrans" cxnId="{DEF2F70D-A9DA-4514-9DFF-2A274688ECFF}">
      <dgm:prSet/>
      <dgm:spPr/>
      <dgm:t>
        <a:bodyPr/>
        <a:lstStyle/>
        <a:p>
          <a:endParaRPr lang="fr-FR"/>
        </a:p>
      </dgm:t>
    </dgm:pt>
    <dgm:pt modelId="{B2D616B6-0306-4059-B271-5F1ED9CAE8F8}">
      <dgm:prSet phldrT="[Texte]" custT="1"/>
      <dgm:spPr/>
      <dgm:t>
        <a:bodyPr/>
        <a:lstStyle/>
        <a:p>
          <a:r>
            <a:rPr lang="fr-FR" sz="1200" b="1" dirty="0">
              <a:latin typeface="Arial" panose="020B0604020202020204" pitchFamily="34" charset="0"/>
              <a:cs typeface="Arial" panose="020B0604020202020204" pitchFamily="34" charset="0"/>
            </a:rPr>
            <a:t>Etape n°5</a:t>
          </a:r>
        </a:p>
      </dgm:t>
    </dgm:pt>
    <dgm:pt modelId="{D4957C32-1240-4FF0-BC4C-D322C978F55F}" type="parTrans" cxnId="{CD9C3236-D82F-4951-88A5-F50A0B9002BD}">
      <dgm:prSet/>
      <dgm:spPr/>
      <dgm:t>
        <a:bodyPr/>
        <a:lstStyle/>
        <a:p>
          <a:endParaRPr lang="fr-FR"/>
        </a:p>
      </dgm:t>
    </dgm:pt>
    <dgm:pt modelId="{45534B3B-ECBC-4D0E-B9BD-A7062A932EE8}" type="sibTrans" cxnId="{CD9C3236-D82F-4951-88A5-F50A0B9002BD}">
      <dgm:prSet/>
      <dgm:spPr/>
      <dgm:t>
        <a:bodyPr/>
        <a:lstStyle/>
        <a:p>
          <a:endParaRPr lang="fr-FR"/>
        </a:p>
      </dgm:t>
    </dgm:pt>
    <dgm:pt modelId="{23555E69-ACBA-4688-A41C-9D7914910904}">
      <dgm:prSet phldrT="[Texte]" custT="1"/>
      <dgm:spPr/>
      <dgm:t>
        <a:bodyPr/>
        <a:lstStyle/>
        <a:p>
          <a:r>
            <a:rPr lang="fr-FR" sz="1300" dirty="0" smtClean="0">
              <a:latin typeface="Arial" panose="020B0604020202020204" pitchFamily="34" charset="0"/>
              <a:cs typeface="Arial" panose="020B0604020202020204" pitchFamily="34" charset="0"/>
            </a:rPr>
            <a:t>Fabrication du mélange chiffon</a:t>
          </a:r>
          <a:endParaRPr lang="fr-FR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B3AE58-4408-4F7D-8EAF-9BD533F92C4E}" type="parTrans" cxnId="{BF8A0C78-DD29-4142-AA44-7757398B681D}">
      <dgm:prSet/>
      <dgm:spPr/>
      <dgm:t>
        <a:bodyPr/>
        <a:lstStyle/>
        <a:p>
          <a:endParaRPr lang="fr-FR"/>
        </a:p>
      </dgm:t>
    </dgm:pt>
    <dgm:pt modelId="{13050E58-0227-4230-B22D-E096B8F4B542}" type="sibTrans" cxnId="{BF8A0C78-DD29-4142-AA44-7757398B681D}">
      <dgm:prSet/>
      <dgm:spPr/>
      <dgm:t>
        <a:bodyPr/>
        <a:lstStyle/>
        <a:p>
          <a:endParaRPr lang="fr-FR"/>
        </a:p>
      </dgm:t>
    </dgm:pt>
    <dgm:pt modelId="{D6E439F1-93A7-4BE5-B912-8D105E5C67B3}">
      <dgm:prSet phldrT="[Texte]" custT="1"/>
      <dgm:spPr/>
      <dgm:t>
        <a:bodyPr/>
        <a:lstStyle/>
        <a:p>
          <a:r>
            <a:rPr lang="fr-FR" sz="1300" dirty="0" smtClean="0">
              <a:latin typeface="Arial" panose="020B0604020202020204" pitchFamily="34" charset="0"/>
              <a:cs typeface="Arial" panose="020B0604020202020204" pitchFamily="34" charset="0"/>
            </a:rPr>
            <a:t>Confection de la doublure</a:t>
          </a:r>
          <a:endParaRPr lang="fr-FR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5FB201-2FAD-4BCA-9B17-8E5BC9A71FFE}" type="parTrans" cxnId="{5876B6B4-A2E7-472A-BE12-64A69C5136A4}">
      <dgm:prSet/>
      <dgm:spPr/>
      <dgm:t>
        <a:bodyPr/>
        <a:lstStyle/>
        <a:p>
          <a:endParaRPr lang="fr-FR"/>
        </a:p>
      </dgm:t>
    </dgm:pt>
    <dgm:pt modelId="{70957AEB-0111-45A5-ACAB-384BF1E3F7FA}" type="sibTrans" cxnId="{5876B6B4-A2E7-472A-BE12-64A69C5136A4}">
      <dgm:prSet/>
      <dgm:spPr/>
      <dgm:t>
        <a:bodyPr/>
        <a:lstStyle/>
        <a:p>
          <a:endParaRPr lang="fr-FR"/>
        </a:p>
      </dgm:t>
    </dgm:pt>
    <dgm:pt modelId="{54D334ED-CA92-4B0F-8FE7-E2DAFEC59047}">
      <dgm:prSet phldrT="[Texte]" custT="1"/>
      <dgm:spPr/>
      <dgm:t>
        <a:bodyPr/>
        <a:lstStyle/>
        <a:p>
          <a:r>
            <a:rPr lang="fr-FR" sz="1300" dirty="0" smtClean="0">
              <a:latin typeface="Arial" panose="020B0604020202020204" pitchFamily="34" charset="0"/>
              <a:cs typeface="Arial" panose="020B0604020202020204" pitchFamily="34" charset="0"/>
            </a:rPr>
            <a:t>Fabrication du complexe pour première</a:t>
          </a:r>
          <a:endParaRPr lang="fr-FR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823E0F-EA41-45EF-A471-6F594509EAD3}" type="parTrans" cxnId="{E4975A7F-9E3F-4308-86B7-8DD186C4F7AE}">
      <dgm:prSet/>
      <dgm:spPr/>
      <dgm:t>
        <a:bodyPr/>
        <a:lstStyle/>
        <a:p>
          <a:endParaRPr lang="fr-FR"/>
        </a:p>
      </dgm:t>
    </dgm:pt>
    <dgm:pt modelId="{6CFFFE69-0C79-4E93-BC44-CFF3244CB4EF}" type="sibTrans" cxnId="{E4975A7F-9E3F-4308-86B7-8DD186C4F7AE}">
      <dgm:prSet/>
      <dgm:spPr/>
      <dgm:t>
        <a:bodyPr/>
        <a:lstStyle/>
        <a:p>
          <a:endParaRPr lang="fr-FR"/>
        </a:p>
      </dgm:t>
    </dgm:pt>
    <dgm:pt modelId="{022E4DA3-5885-4B42-8F5D-1C9AAF030951}">
      <dgm:prSet phldrT="[Texte]" custT="1"/>
      <dgm:spPr/>
      <dgm:t>
        <a:bodyPr/>
        <a:lstStyle/>
        <a:p>
          <a:r>
            <a:rPr lang="fr-FR" sz="1300" dirty="0" smtClean="0">
              <a:latin typeface="Arial" panose="020B0604020202020204" pitchFamily="34" charset="0"/>
              <a:cs typeface="Arial" panose="020B0604020202020204" pitchFamily="34" charset="0"/>
            </a:rPr>
            <a:t>Fabrication de la feuille</a:t>
          </a:r>
          <a:endParaRPr lang="fr-FR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E4911D-1990-4411-9460-19B48DE9F73E}" type="parTrans" cxnId="{EF3D6333-F449-49C6-B656-A5FBDE36FEB4}">
      <dgm:prSet/>
      <dgm:spPr/>
      <dgm:t>
        <a:bodyPr/>
        <a:lstStyle/>
        <a:p>
          <a:endParaRPr lang="fr-FR"/>
        </a:p>
      </dgm:t>
    </dgm:pt>
    <dgm:pt modelId="{50A6F401-D772-4473-A2A0-658924F0A7DD}" type="sibTrans" cxnId="{EF3D6333-F449-49C6-B656-A5FBDE36FEB4}">
      <dgm:prSet/>
      <dgm:spPr/>
      <dgm:t>
        <a:bodyPr/>
        <a:lstStyle/>
        <a:p>
          <a:endParaRPr lang="fr-FR"/>
        </a:p>
      </dgm:t>
    </dgm:pt>
    <dgm:pt modelId="{6BD8CD91-A8E2-4A41-90A3-58FD50DD591A}">
      <dgm:prSet phldrT="[Texte]" custT="1"/>
      <dgm:spPr/>
      <dgm:t>
        <a:bodyPr/>
        <a:lstStyle/>
        <a:p>
          <a:r>
            <a:rPr lang="fr-FR" sz="1300" dirty="0" smtClean="0">
              <a:latin typeface="Arial" panose="020B0604020202020204" pitchFamily="34" charset="0"/>
              <a:cs typeface="Arial" panose="020B0604020202020204" pitchFamily="34" charset="0"/>
            </a:rPr>
            <a:t>Confection des hauts de bottes</a:t>
          </a:r>
          <a:endParaRPr lang="fr-FR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67B537-715E-49F9-AD6E-009A6D3466CB}" type="parTrans" cxnId="{F5C8B481-B768-4377-AD30-07823551473F}">
      <dgm:prSet/>
      <dgm:spPr/>
      <dgm:t>
        <a:bodyPr/>
        <a:lstStyle/>
        <a:p>
          <a:endParaRPr lang="fr-FR"/>
        </a:p>
      </dgm:t>
    </dgm:pt>
    <dgm:pt modelId="{B5863354-6E55-4468-8F1C-E0A94F93A52E}" type="sibTrans" cxnId="{F5C8B481-B768-4377-AD30-07823551473F}">
      <dgm:prSet/>
      <dgm:spPr/>
      <dgm:t>
        <a:bodyPr/>
        <a:lstStyle/>
        <a:p>
          <a:endParaRPr lang="fr-FR"/>
        </a:p>
      </dgm:t>
    </dgm:pt>
    <dgm:pt modelId="{017F3051-0EE1-4539-B473-258CEF5DEB7C}">
      <dgm:prSet phldrT="[Texte]" custT="1"/>
      <dgm:spPr/>
      <dgm:t>
        <a:bodyPr/>
        <a:lstStyle/>
        <a:p>
          <a:r>
            <a:rPr lang="fr-FR" sz="1300" dirty="0" smtClean="0">
              <a:latin typeface="Arial" panose="020B0604020202020204" pitchFamily="34" charset="0"/>
              <a:cs typeface="Arial" panose="020B0604020202020204" pitchFamily="34" charset="0"/>
            </a:rPr>
            <a:t>Confection de la feuille pour renfort</a:t>
          </a:r>
          <a:endParaRPr lang="fr-FR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012FC3-2293-4F7C-BE54-FD793E3744C0}" type="parTrans" cxnId="{95C43E88-C4FE-4331-B3F1-B952E98AF5C6}">
      <dgm:prSet/>
      <dgm:spPr/>
      <dgm:t>
        <a:bodyPr/>
        <a:lstStyle/>
        <a:p>
          <a:endParaRPr lang="fr-FR"/>
        </a:p>
      </dgm:t>
    </dgm:pt>
    <dgm:pt modelId="{457142E1-1696-4D22-B28B-8E30AB95E5D5}" type="sibTrans" cxnId="{95C43E88-C4FE-4331-B3F1-B952E98AF5C6}">
      <dgm:prSet/>
      <dgm:spPr/>
      <dgm:t>
        <a:bodyPr/>
        <a:lstStyle/>
        <a:p>
          <a:endParaRPr lang="fr-FR"/>
        </a:p>
      </dgm:t>
    </dgm:pt>
    <dgm:pt modelId="{33432450-FFF3-480B-94FF-F2802733DA79}" type="pres">
      <dgm:prSet presAssocID="{CE2EF14E-A6E9-47CD-A570-EFFBC6402B1F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A86FE0E7-0246-4B05-95C9-F6B0948D2E03}" type="pres">
      <dgm:prSet presAssocID="{E85214BF-C467-461E-AB29-F998E221B5C6}" presName="Accent1" presStyleCnt="0"/>
      <dgm:spPr/>
    </dgm:pt>
    <dgm:pt modelId="{638062BA-0380-4911-A3E1-E94F0B521203}" type="pres">
      <dgm:prSet presAssocID="{E85214BF-C467-461E-AB29-F998E221B5C6}" presName="Accent" presStyleLbl="node1" presStyleIdx="0" presStyleCnt="5" custLinFactX="-13562" custLinFactNeighborX="-100000" custLinFactNeighborY="1799"/>
      <dgm:spPr/>
    </dgm:pt>
    <dgm:pt modelId="{4078900E-2EB8-4EFE-9CA4-BDF651041FA6}" type="pres">
      <dgm:prSet presAssocID="{E85214BF-C467-461E-AB29-F998E221B5C6}" presName="Child1" presStyleLbl="revTx" presStyleIdx="0" presStyleCnt="10" custScaleX="491440" custLinFactNeighborX="98976" custLinFactNeighborY="-3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6E1E3CF-386D-4B1F-9DD7-EA2F1108DB3A}" type="pres">
      <dgm:prSet presAssocID="{E85214BF-C467-461E-AB29-F998E221B5C6}" presName="Parent1" presStyleLbl="revTx" presStyleIdx="1" presStyleCnt="10" custLinFactX="-100000" custLinFactNeighborX="-106359" custLinFactNeighborY="61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6C1BA7A-A7F7-4EDD-8549-D28E5BBB53C6}" type="pres">
      <dgm:prSet presAssocID="{FCED6A46-2CD0-4A74-A04B-EA3686C9AB95}" presName="Accent2" presStyleCnt="0"/>
      <dgm:spPr/>
    </dgm:pt>
    <dgm:pt modelId="{53321230-5C88-4478-9814-E078DDD2BC2C}" type="pres">
      <dgm:prSet presAssocID="{FCED6A46-2CD0-4A74-A04B-EA3686C9AB95}" presName="Accent" presStyleLbl="node1" presStyleIdx="1" presStyleCnt="5" custLinFactX="-13562" custLinFactNeighborX="-100000" custLinFactNeighborY="1799"/>
      <dgm:spPr/>
    </dgm:pt>
    <dgm:pt modelId="{BE9D0E9F-C13E-4A29-9B41-B8F5771FA068}" type="pres">
      <dgm:prSet presAssocID="{FCED6A46-2CD0-4A74-A04B-EA3686C9AB95}" presName="Child2" presStyleLbl="revTx" presStyleIdx="2" presStyleCnt="10" custScaleX="470002" custLinFactX="29571" custLinFactNeighborX="100000" custLinFactNeighborY="-17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19CDE39-5553-477E-967B-60EC16BBE8F6}" type="pres">
      <dgm:prSet presAssocID="{FCED6A46-2CD0-4A74-A04B-EA3686C9AB95}" presName="Parent2" presStyleLbl="revTx" presStyleIdx="3" presStyleCnt="10" custLinFactX="-100000" custLinFactNeighborX="-109734" custLinFactNeighborY="88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FD0B994-7D3A-46E3-89B5-79F850988837}" type="pres">
      <dgm:prSet presAssocID="{C8B297BA-3D93-4D2C-B017-A9011EAC0699}" presName="Accent3" presStyleCnt="0"/>
      <dgm:spPr/>
    </dgm:pt>
    <dgm:pt modelId="{BA2BE76D-C1EF-4D07-8279-9AD6E85B14F5}" type="pres">
      <dgm:prSet presAssocID="{C8B297BA-3D93-4D2C-B017-A9011EAC0699}" presName="Accent" presStyleLbl="node1" presStyleIdx="2" presStyleCnt="5" custLinFactX="-13562" custLinFactNeighborX="-100000" custLinFactNeighborY="1799"/>
      <dgm:spPr/>
    </dgm:pt>
    <dgm:pt modelId="{2EB3A398-C2D3-46D3-BD94-12924E523A5A}" type="pres">
      <dgm:prSet presAssocID="{C8B297BA-3D93-4D2C-B017-A9011EAC0699}" presName="Child3" presStyleLbl="revTx" presStyleIdx="4" presStyleCnt="10" custScaleX="636053" custLinFactX="65812" custLinFactNeighborX="100000" custLinFactNeighborY="-61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1B568FE-841E-4F95-A82C-F0E1A22E8595}" type="pres">
      <dgm:prSet presAssocID="{C8B297BA-3D93-4D2C-B017-A9011EAC0699}" presName="Parent3" presStyleLbl="revTx" presStyleIdx="5" presStyleCnt="10" custLinFactX="-100000" custLinFactNeighborX="-109734" custLinFactNeighborY="88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814ADFD-2479-4CFA-8C05-1964F795A9D6}" type="pres">
      <dgm:prSet presAssocID="{E71EC4E5-6A68-46F3-B6A7-FBE2FC8C0A92}" presName="Accent4" presStyleCnt="0"/>
      <dgm:spPr/>
    </dgm:pt>
    <dgm:pt modelId="{5F12D562-AEBD-4C84-94BF-219DC2EC2DE1}" type="pres">
      <dgm:prSet presAssocID="{E71EC4E5-6A68-46F3-B6A7-FBE2FC8C0A92}" presName="Accent" presStyleLbl="node1" presStyleIdx="3" presStyleCnt="5" custLinFactX="-13562" custLinFactNeighborX="-100000" custLinFactNeighborY="1799"/>
      <dgm:spPr/>
    </dgm:pt>
    <dgm:pt modelId="{E6F0D1BC-52CB-444B-B94B-2FB661E7FD32}" type="pres">
      <dgm:prSet presAssocID="{E71EC4E5-6A68-46F3-B6A7-FBE2FC8C0A92}" presName="Child4" presStyleLbl="revTx" presStyleIdx="6" presStyleCnt="10" custScaleX="393021" custLinFactNeighborX="90193" custLinFactNeighborY="61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EA84AD-E21E-4360-B91A-6BE9DAE7D4CF}" type="pres">
      <dgm:prSet presAssocID="{E71EC4E5-6A68-46F3-B6A7-FBE2FC8C0A92}" presName="Parent4" presStyleLbl="revTx" presStyleIdx="7" presStyleCnt="10" custLinFactX="-100000" custLinFactNeighborX="-101171" custLinFactNeighborY="88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18EBB6D-0872-471A-A6A9-F0DD8D199D2B}" type="pres">
      <dgm:prSet presAssocID="{B2D616B6-0306-4059-B271-5F1ED9CAE8F8}" presName="Accent5" presStyleCnt="0"/>
      <dgm:spPr/>
    </dgm:pt>
    <dgm:pt modelId="{B2CDED5F-CD5E-431B-9E73-B4D70246AFC3}" type="pres">
      <dgm:prSet presAssocID="{B2D616B6-0306-4059-B271-5F1ED9CAE8F8}" presName="Accent" presStyleLbl="node1" presStyleIdx="4" presStyleCnt="5" custLinFactX="-32231" custLinFactNeighborX="-100000" custLinFactNeighborY="1799"/>
      <dgm:spPr/>
    </dgm:pt>
    <dgm:pt modelId="{73406334-D3A0-40C2-87A0-25A2FA2B627E}" type="pres">
      <dgm:prSet presAssocID="{B2D616B6-0306-4059-B271-5F1ED9CAE8F8}" presName="Child5" presStyleLbl="revTx" presStyleIdx="8" presStyleCnt="10" custScaleX="469322" custLinFactNeighborX="86023" custLinFactNeighborY="139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0A05BFC-57B3-43A7-9E91-C32DC97CB10E}" type="pres">
      <dgm:prSet presAssocID="{B2D616B6-0306-4059-B271-5F1ED9CAE8F8}" presName="Parent5" presStyleLbl="revTx" presStyleIdx="9" presStyleCnt="10" custLinFactX="-100000" custLinFactNeighborX="-106998" custLinFactNeighborY="88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599B859-DBB1-4F76-A1A5-60AC25068CD7}" type="presOf" srcId="{CE2EF14E-A6E9-47CD-A570-EFFBC6402B1F}" destId="{33432450-FFF3-480B-94FF-F2802733DA79}" srcOrd="0" destOrd="0" presId="urn:microsoft.com/office/officeart/2009/layout/CircleArrowProcess"/>
    <dgm:cxn modelId="{ACCE70D6-8809-4E13-A054-22B878D1D23F}" type="presOf" srcId="{FCED6A46-2CD0-4A74-A04B-EA3686C9AB95}" destId="{119CDE39-5553-477E-967B-60EC16BBE8F6}" srcOrd="0" destOrd="0" presId="urn:microsoft.com/office/officeart/2009/layout/CircleArrowProcess"/>
    <dgm:cxn modelId="{60C42FCD-52DB-4B03-BBE0-CB4C1CC1F587}" type="presOf" srcId="{C8B297BA-3D93-4D2C-B017-A9011EAC0699}" destId="{91B568FE-841E-4F95-A82C-F0E1A22E8595}" srcOrd="0" destOrd="0" presId="urn:microsoft.com/office/officeart/2009/layout/CircleArrowProcess"/>
    <dgm:cxn modelId="{791FF9DF-7AF2-4C85-8FDE-3710B90E495B}" srcId="{CE2EF14E-A6E9-47CD-A570-EFFBC6402B1F}" destId="{C8B297BA-3D93-4D2C-B017-A9011EAC0699}" srcOrd="2" destOrd="0" parTransId="{EB0E98F7-C16A-49DF-AEC4-B9F1CB7E9156}" sibTransId="{F20AB5ED-4A4B-43D9-B0E9-E154A4D0884C}"/>
    <dgm:cxn modelId="{CD9C3236-D82F-4951-88A5-F50A0B9002BD}" srcId="{CE2EF14E-A6E9-47CD-A570-EFFBC6402B1F}" destId="{B2D616B6-0306-4059-B271-5F1ED9CAE8F8}" srcOrd="4" destOrd="0" parTransId="{D4957C32-1240-4FF0-BC4C-D322C978F55F}" sibTransId="{45534B3B-ECBC-4D0E-B9BD-A7062A932EE8}"/>
    <dgm:cxn modelId="{A7298183-CF26-4AB0-A40E-023ED7EC94C7}" type="presOf" srcId="{6BD8CD91-A8E2-4A41-90A3-58FD50DD591A}" destId="{73406334-D3A0-40C2-87A0-25A2FA2B627E}" srcOrd="0" destOrd="0" presId="urn:microsoft.com/office/officeart/2009/layout/CircleArrowProcess"/>
    <dgm:cxn modelId="{79D25A01-634C-4A76-B925-3F94B632F175}" type="presOf" srcId="{017F3051-0EE1-4539-B473-258CEF5DEB7C}" destId="{2EB3A398-C2D3-46D3-BD94-12924E523A5A}" srcOrd="0" destOrd="1" presId="urn:microsoft.com/office/officeart/2009/layout/CircleArrowProcess"/>
    <dgm:cxn modelId="{DEF2F70D-A9DA-4514-9DFF-2A274688ECFF}" srcId="{CE2EF14E-A6E9-47CD-A570-EFFBC6402B1F}" destId="{E71EC4E5-6A68-46F3-B6A7-FBE2FC8C0A92}" srcOrd="3" destOrd="0" parTransId="{55793FBF-6627-4BC4-BB72-A987A88BD80E}" sibTransId="{B1F534DA-70EA-44A7-BF73-DA35C4BA1DD1}"/>
    <dgm:cxn modelId="{511EE6BE-6F39-460A-BE56-8BCBD9575954}" srcId="{CE2EF14E-A6E9-47CD-A570-EFFBC6402B1F}" destId="{FCED6A46-2CD0-4A74-A04B-EA3686C9AB95}" srcOrd="1" destOrd="0" parTransId="{364738C9-9E8C-4BA7-BA1C-3D4B9D9576F8}" sibTransId="{8FEE69F9-E8A8-4466-8697-3538BB99DE6A}"/>
    <dgm:cxn modelId="{F5C8B481-B768-4377-AD30-07823551473F}" srcId="{B2D616B6-0306-4059-B271-5F1ED9CAE8F8}" destId="{6BD8CD91-A8E2-4A41-90A3-58FD50DD591A}" srcOrd="0" destOrd="0" parTransId="{7C67B537-715E-49F9-AD6E-009A6D3466CB}" sibTransId="{B5863354-6E55-4468-8F1C-E0A94F93A52E}"/>
    <dgm:cxn modelId="{95C43E88-C4FE-4331-B3F1-B952E98AF5C6}" srcId="{C8B297BA-3D93-4D2C-B017-A9011EAC0699}" destId="{017F3051-0EE1-4539-B473-258CEF5DEB7C}" srcOrd="1" destOrd="0" parTransId="{01012FC3-2293-4F7C-BE54-FD793E3744C0}" sibTransId="{457142E1-1696-4D22-B28B-8E30AB95E5D5}"/>
    <dgm:cxn modelId="{EF3D6333-F449-49C6-B656-A5FBDE36FEB4}" srcId="{E71EC4E5-6A68-46F3-B6A7-FBE2FC8C0A92}" destId="{022E4DA3-5885-4B42-8F5D-1C9AAF030951}" srcOrd="0" destOrd="0" parTransId="{F3E4911D-1990-4411-9460-19B48DE9F73E}" sibTransId="{50A6F401-D772-4473-A2A0-658924F0A7DD}"/>
    <dgm:cxn modelId="{B246E5F7-A5F7-43C5-AB31-8E5FF095EC68}" type="presOf" srcId="{E71EC4E5-6A68-46F3-B6A7-FBE2FC8C0A92}" destId="{09EA84AD-E21E-4360-B91A-6BE9DAE7D4CF}" srcOrd="0" destOrd="0" presId="urn:microsoft.com/office/officeart/2009/layout/CircleArrowProcess"/>
    <dgm:cxn modelId="{2D8297C9-BD99-470D-A7AB-EA62E71D9D96}" srcId="{CE2EF14E-A6E9-47CD-A570-EFFBC6402B1F}" destId="{E85214BF-C467-461E-AB29-F998E221B5C6}" srcOrd="0" destOrd="0" parTransId="{A71882E1-DB53-4581-8687-EFA007EF8D29}" sibTransId="{CD49EA42-53F7-4E7D-9F37-1ECF39437C4E}"/>
    <dgm:cxn modelId="{4CB30F39-3069-4BD0-9BDF-FA00F2972AF6}" type="presOf" srcId="{54D334ED-CA92-4B0F-8FE7-E2DAFEC59047}" destId="{2EB3A398-C2D3-46D3-BD94-12924E523A5A}" srcOrd="0" destOrd="0" presId="urn:microsoft.com/office/officeart/2009/layout/CircleArrowProcess"/>
    <dgm:cxn modelId="{AF9E16FF-D18D-4EF3-AA4B-E29C9E97AAAA}" type="presOf" srcId="{022E4DA3-5885-4B42-8F5D-1C9AAF030951}" destId="{E6F0D1BC-52CB-444B-B94B-2FB661E7FD32}" srcOrd="0" destOrd="0" presId="urn:microsoft.com/office/officeart/2009/layout/CircleArrowProcess"/>
    <dgm:cxn modelId="{0BE0467B-DF03-4BDA-91E6-D9906DE9EA0B}" type="presOf" srcId="{E85214BF-C467-461E-AB29-F998E221B5C6}" destId="{56E1E3CF-386D-4B1F-9DD7-EA2F1108DB3A}" srcOrd="0" destOrd="0" presId="urn:microsoft.com/office/officeart/2009/layout/CircleArrowProcess"/>
    <dgm:cxn modelId="{3F5AF6A8-B6CA-4E8D-86E0-2A4271CCC799}" type="presOf" srcId="{23555E69-ACBA-4688-A41C-9D7914910904}" destId="{4078900E-2EB8-4EFE-9CA4-BDF651041FA6}" srcOrd="0" destOrd="0" presId="urn:microsoft.com/office/officeart/2009/layout/CircleArrowProcess"/>
    <dgm:cxn modelId="{375F53AB-2025-433B-AF17-DD4A5C55F6A5}" type="presOf" srcId="{D6E439F1-93A7-4BE5-B912-8D105E5C67B3}" destId="{BE9D0E9F-C13E-4A29-9B41-B8F5771FA068}" srcOrd="0" destOrd="0" presId="urn:microsoft.com/office/officeart/2009/layout/CircleArrowProcess"/>
    <dgm:cxn modelId="{5876B6B4-A2E7-472A-BE12-64A69C5136A4}" srcId="{FCED6A46-2CD0-4A74-A04B-EA3686C9AB95}" destId="{D6E439F1-93A7-4BE5-B912-8D105E5C67B3}" srcOrd="0" destOrd="0" parTransId="{A45FB201-2FAD-4BCA-9B17-8E5BC9A71FFE}" sibTransId="{70957AEB-0111-45A5-ACAB-384BF1E3F7FA}"/>
    <dgm:cxn modelId="{316826A1-52F1-45F5-B896-A19137BB7CF1}" type="presOf" srcId="{B2D616B6-0306-4059-B271-5F1ED9CAE8F8}" destId="{E0A05BFC-57B3-43A7-9E91-C32DC97CB10E}" srcOrd="0" destOrd="0" presId="urn:microsoft.com/office/officeart/2009/layout/CircleArrowProcess"/>
    <dgm:cxn modelId="{BF8A0C78-DD29-4142-AA44-7757398B681D}" srcId="{E85214BF-C467-461E-AB29-F998E221B5C6}" destId="{23555E69-ACBA-4688-A41C-9D7914910904}" srcOrd="0" destOrd="0" parTransId="{69B3AE58-4408-4F7D-8EAF-9BD533F92C4E}" sibTransId="{13050E58-0227-4230-B22D-E096B8F4B542}"/>
    <dgm:cxn modelId="{E4975A7F-9E3F-4308-86B7-8DD186C4F7AE}" srcId="{C8B297BA-3D93-4D2C-B017-A9011EAC0699}" destId="{54D334ED-CA92-4B0F-8FE7-E2DAFEC59047}" srcOrd="0" destOrd="0" parTransId="{56823E0F-EA41-45EF-A471-6F594509EAD3}" sibTransId="{6CFFFE69-0C79-4E93-BC44-CFF3244CB4EF}"/>
    <dgm:cxn modelId="{1ECD149B-DA26-49B0-B89F-82B5472F7F3B}" type="presParOf" srcId="{33432450-FFF3-480B-94FF-F2802733DA79}" destId="{A86FE0E7-0246-4B05-95C9-F6B0948D2E03}" srcOrd="0" destOrd="0" presId="urn:microsoft.com/office/officeart/2009/layout/CircleArrowProcess"/>
    <dgm:cxn modelId="{2EB4C4BE-9718-4503-9FA3-F1D48C972882}" type="presParOf" srcId="{A86FE0E7-0246-4B05-95C9-F6B0948D2E03}" destId="{638062BA-0380-4911-A3E1-E94F0B521203}" srcOrd="0" destOrd="0" presId="urn:microsoft.com/office/officeart/2009/layout/CircleArrowProcess"/>
    <dgm:cxn modelId="{289D15E2-4631-4BF1-AE0A-3CAE6E49E952}" type="presParOf" srcId="{33432450-FFF3-480B-94FF-F2802733DA79}" destId="{4078900E-2EB8-4EFE-9CA4-BDF651041FA6}" srcOrd="1" destOrd="0" presId="urn:microsoft.com/office/officeart/2009/layout/CircleArrowProcess"/>
    <dgm:cxn modelId="{23825EA4-4F1C-410D-B812-513ECBE46555}" type="presParOf" srcId="{33432450-FFF3-480B-94FF-F2802733DA79}" destId="{56E1E3CF-386D-4B1F-9DD7-EA2F1108DB3A}" srcOrd="2" destOrd="0" presId="urn:microsoft.com/office/officeart/2009/layout/CircleArrowProcess"/>
    <dgm:cxn modelId="{6E99F399-79CB-4CFB-920C-C996EEEEFF0E}" type="presParOf" srcId="{33432450-FFF3-480B-94FF-F2802733DA79}" destId="{96C1BA7A-A7F7-4EDD-8549-D28E5BBB53C6}" srcOrd="3" destOrd="0" presId="urn:microsoft.com/office/officeart/2009/layout/CircleArrowProcess"/>
    <dgm:cxn modelId="{96B2520C-953B-4023-A0CF-65CF65CC401A}" type="presParOf" srcId="{96C1BA7A-A7F7-4EDD-8549-D28E5BBB53C6}" destId="{53321230-5C88-4478-9814-E078DDD2BC2C}" srcOrd="0" destOrd="0" presId="urn:microsoft.com/office/officeart/2009/layout/CircleArrowProcess"/>
    <dgm:cxn modelId="{1CA56230-22E8-40C3-9754-1AD99637D180}" type="presParOf" srcId="{33432450-FFF3-480B-94FF-F2802733DA79}" destId="{BE9D0E9F-C13E-4A29-9B41-B8F5771FA068}" srcOrd="4" destOrd="0" presId="urn:microsoft.com/office/officeart/2009/layout/CircleArrowProcess"/>
    <dgm:cxn modelId="{8A4A1C5B-EB36-4EFD-A56F-D831206A2210}" type="presParOf" srcId="{33432450-FFF3-480B-94FF-F2802733DA79}" destId="{119CDE39-5553-477E-967B-60EC16BBE8F6}" srcOrd="5" destOrd="0" presId="urn:microsoft.com/office/officeart/2009/layout/CircleArrowProcess"/>
    <dgm:cxn modelId="{E1BC34A3-3CD2-491B-BCAA-5FB7DEB01150}" type="presParOf" srcId="{33432450-FFF3-480B-94FF-F2802733DA79}" destId="{0FD0B994-7D3A-46E3-89B5-79F850988837}" srcOrd="6" destOrd="0" presId="urn:microsoft.com/office/officeart/2009/layout/CircleArrowProcess"/>
    <dgm:cxn modelId="{20C0FCAB-DCDC-4D7C-A22D-0068C7CB9562}" type="presParOf" srcId="{0FD0B994-7D3A-46E3-89B5-79F850988837}" destId="{BA2BE76D-C1EF-4D07-8279-9AD6E85B14F5}" srcOrd="0" destOrd="0" presId="urn:microsoft.com/office/officeart/2009/layout/CircleArrowProcess"/>
    <dgm:cxn modelId="{D79A3D75-CA3E-40EC-9080-5D2BEAB4AB66}" type="presParOf" srcId="{33432450-FFF3-480B-94FF-F2802733DA79}" destId="{2EB3A398-C2D3-46D3-BD94-12924E523A5A}" srcOrd="7" destOrd="0" presId="urn:microsoft.com/office/officeart/2009/layout/CircleArrowProcess"/>
    <dgm:cxn modelId="{C85E02CA-981C-4285-9222-748D5A44EC14}" type="presParOf" srcId="{33432450-FFF3-480B-94FF-F2802733DA79}" destId="{91B568FE-841E-4F95-A82C-F0E1A22E8595}" srcOrd="8" destOrd="0" presId="urn:microsoft.com/office/officeart/2009/layout/CircleArrowProcess"/>
    <dgm:cxn modelId="{64C5DA9D-163E-4C11-AE9E-064AD765E8F8}" type="presParOf" srcId="{33432450-FFF3-480B-94FF-F2802733DA79}" destId="{A814ADFD-2479-4CFA-8C05-1964F795A9D6}" srcOrd="9" destOrd="0" presId="urn:microsoft.com/office/officeart/2009/layout/CircleArrowProcess"/>
    <dgm:cxn modelId="{925EDBC5-960C-4A91-893F-5ABBF716C2B9}" type="presParOf" srcId="{A814ADFD-2479-4CFA-8C05-1964F795A9D6}" destId="{5F12D562-AEBD-4C84-94BF-219DC2EC2DE1}" srcOrd="0" destOrd="0" presId="urn:microsoft.com/office/officeart/2009/layout/CircleArrowProcess"/>
    <dgm:cxn modelId="{D15C474B-9DB8-4D60-AE6E-D34A507921E9}" type="presParOf" srcId="{33432450-FFF3-480B-94FF-F2802733DA79}" destId="{E6F0D1BC-52CB-444B-B94B-2FB661E7FD32}" srcOrd="10" destOrd="0" presId="urn:microsoft.com/office/officeart/2009/layout/CircleArrowProcess"/>
    <dgm:cxn modelId="{8D696942-DC49-4794-9CF5-851F917E375A}" type="presParOf" srcId="{33432450-FFF3-480B-94FF-F2802733DA79}" destId="{09EA84AD-E21E-4360-B91A-6BE9DAE7D4CF}" srcOrd="11" destOrd="0" presId="urn:microsoft.com/office/officeart/2009/layout/CircleArrowProcess"/>
    <dgm:cxn modelId="{616A7A81-C825-4B3E-9B8F-62F546834B98}" type="presParOf" srcId="{33432450-FFF3-480B-94FF-F2802733DA79}" destId="{118EBB6D-0872-471A-A6A9-F0DD8D199D2B}" srcOrd="12" destOrd="0" presId="urn:microsoft.com/office/officeart/2009/layout/CircleArrowProcess"/>
    <dgm:cxn modelId="{54DF6942-AFC7-40EE-BD78-03093F315FD9}" type="presParOf" srcId="{118EBB6D-0872-471A-A6A9-F0DD8D199D2B}" destId="{B2CDED5F-CD5E-431B-9E73-B4D70246AFC3}" srcOrd="0" destOrd="0" presId="urn:microsoft.com/office/officeart/2009/layout/CircleArrowProcess"/>
    <dgm:cxn modelId="{AC524183-0670-4FAD-A856-411917D70905}" type="presParOf" srcId="{33432450-FFF3-480B-94FF-F2802733DA79}" destId="{73406334-D3A0-40C2-87A0-25A2FA2B627E}" srcOrd="13" destOrd="0" presId="urn:microsoft.com/office/officeart/2009/layout/CircleArrowProcess"/>
    <dgm:cxn modelId="{7867D835-D2BA-4871-8923-1A7A6C2955FD}" type="presParOf" srcId="{33432450-FFF3-480B-94FF-F2802733DA79}" destId="{E0A05BFC-57B3-43A7-9E91-C32DC97CB10E}" srcOrd="14" destOrd="0" presId="urn:microsoft.com/office/officeart/2009/layout/CircleArrowProcess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F0EAF-134D-4981-ADD3-9A9D2D660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66612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77612"/>
            <a:ext cx="5438775" cy="3907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90C5E-7E34-4AB1-9688-3E592E2790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84369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90C5E-7E34-4AB1-9688-3E592E27903D}" type="slidenum">
              <a:rPr lang="fr-FR" smtClean="0"/>
              <a:t>1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0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2C9A20B-92E8-4C24-B470-8D3FB6011BC4}" type="datetimeFigureOut">
              <a:rPr lang="fr-FR" smtClean="0"/>
              <a:t>13/09/2018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DE2A62A-B36F-45FD-980D-1A83E616246D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7933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9A20B-92E8-4C24-B470-8D3FB6011BC4}" type="datetimeFigureOut">
              <a:rPr lang="fr-FR" smtClean="0"/>
              <a:t>13/09/2018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2A62A-B36F-45FD-980D-1A83E61624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3294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9A20B-92E8-4C24-B470-8D3FB6011BC4}" type="datetimeFigureOut">
              <a:rPr lang="fr-FR" smtClean="0"/>
              <a:t>13/09/2018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2A62A-B36F-45FD-980D-1A83E61624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232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9A20B-92E8-4C24-B470-8D3FB6011BC4}" type="datetimeFigureOut">
              <a:rPr lang="fr-FR" smtClean="0"/>
              <a:t>13/09/2018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2A62A-B36F-45FD-980D-1A83E61624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957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C9A20B-92E8-4C24-B470-8D3FB6011BC4}" type="datetimeFigureOut">
              <a:rPr lang="fr-FR" smtClean="0"/>
              <a:t>13/09/2018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E2A62A-B36F-45FD-980D-1A83E616246D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168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9A20B-92E8-4C24-B470-8D3FB6011BC4}" type="datetimeFigureOut">
              <a:rPr lang="fr-FR" smtClean="0"/>
              <a:t>13/09/2018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2A62A-B36F-45FD-980D-1A83E61624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946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9A20B-92E8-4C24-B470-8D3FB6011BC4}" type="datetimeFigureOut">
              <a:rPr lang="fr-FR" smtClean="0"/>
              <a:t>13/09/2018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2A62A-B36F-45FD-980D-1A83E61624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883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9A20B-92E8-4C24-B470-8D3FB6011BC4}" type="datetimeFigureOut">
              <a:rPr lang="fr-FR" smtClean="0"/>
              <a:t>13/09/2018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2A62A-B36F-45FD-980D-1A83E61624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15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9A20B-92E8-4C24-B470-8D3FB6011BC4}" type="datetimeFigureOut">
              <a:rPr lang="fr-FR" smtClean="0"/>
              <a:t>13/09/2018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2A62A-B36F-45FD-980D-1A83E61624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669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C9A20B-92E8-4C24-B470-8D3FB6011BC4}" type="datetimeFigureOut">
              <a:rPr lang="fr-FR" smtClean="0"/>
              <a:t>13/09/2018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E2A62A-B36F-45FD-980D-1A83E616246D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44366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C9A20B-92E8-4C24-B470-8D3FB6011BC4}" type="datetimeFigureOut">
              <a:rPr lang="fr-FR" smtClean="0"/>
              <a:t>13/09/2018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E2A62A-B36F-45FD-980D-1A83E616246D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20666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2C9A20B-92E8-4C24-B470-8D3FB6011BC4}" type="datetimeFigureOut">
              <a:rPr lang="fr-FR" smtClean="0"/>
              <a:t>13/09/2018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8DE2A62A-B36F-45FD-980D-1A83E616246D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0479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6.png"/><Relationship Id="rId7" Type="http://schemas.openxmlformats.org/officeDocument/2006/relationships/image" Target="../media/image5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16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10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diagramLayout" Target="../diagrams/layout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diagramData" Target="../diagrams/data4.xml"/><Relationship Id="rId2" Type="http://schemas.openxmlformats.org/officeDocument/2006/relationships/image" Target="../media/image3.png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99.png"/><Relationship Id="rId5" Type="http://schemas.openxmlformats.org/officeDocument/2006/relationships/diagramQuickStyle" Target="../diagrams/quickStyle3.xml"/><Relationship Id="rId15" Type="http://schemas.openxmlformats.org/officeDocument/2006/relationships/diagramColors" Target="../diagrams/colors4.xml"/><Relationship Id="rId10" Type="http://schemas.openxmlformats.org/officeDocument/2006/relationships/image" Target="../media/image98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97.png"/><Relationship Id="rId1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6.png"/><Relationship Id="rId7" Type="http://schemas.openxmlformats.org/officeDocument/2006/relationships/image" Target="../media/image10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.png"/><Relationship Id="rId7" Type="http://schemas.openxmlformats.org/officeDocument/2006/relationships/image" Target="../media/image11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8.png"/><Relationship Id="rId7" Type="http://schemas.openxmlformats.org/officeDocument/2006/relationships/image" Target="../media/image1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116.png"/><Relationship Id="rId5" Type="http://schemas.openxmlformats.org/officeDocument/2006/relationships/image" Target="../media/image112.png"/><Relationship Id="rId10" Type="http://schemas.openxmlformats.org/officeDocument/2006/relationships/image" Target="../media/image24.png"/><Relationship Id="rId4" Type="http://schemas.openxmlformats.org/officeDocument/2006/relationships/image" Target="../media/image111.png"/><Relationship Id="rId9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6.png"/><Relationship Id="rId7" Type="http://schemas.openxmlformats.org/officeDocument/2006/relationships/image" Target="../media/image1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6.png"/><Relationship Id="rId7" Type="http://schemas.openxmlformats.org/officeDocument/2006/relationships/image" Target="../media/image1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6.png"/><Relationship Id="rId11" Type="http://schemas.openxmlformats.org/officeDocument/2006/relationships/image" Target="../media/image60.png"/><Relationship Id="rId5" Type="http://schemas.openxmlformats.org/officeDocument/2006/relationships/image" Target="../media/image125.png"/><Relationship Id="rId10" Type="http://schemas.openxmlformats.org/officeDocument/2006/relationships/image" Target="../media/image59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3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0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6.jpeg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7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36.jpeg"/><Relationship Id="rId5" Type="http://schemas.openxmlformats.org/officeDocument/2006/relationships/image" Target="../media/image32.png"/><Relationship Id="rId10" Type="http://schemas.openxmlformats.org/officeDocument/2006/relationships/image" Target="../media/image26.png"/><Relationship Id="rId4" Type="http://schemas.openxmlformats.org/officeDocument/2006/relationships/image" Target="../media/image31.jpeg"/><Relationship Id="rId9" Type="http://schemas.openxmlformats.org/officeDocument/2006/relationships/image" Target="../media/image35.jpeg"/><Relationship Id="rId1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6.png"/><Relationship Id="rId7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24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6.png"/><Relationship Id="rId7" Type="http://schemas.openxmlformats.org/officeDocument/2006/relationships/image" Target="../media/image5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95404" y="1878557"/>
            <a:ext cx="6342225" cy="759826"/>
          </a:xfrm>
        </p:spPr>
        <p:txBody>
          <a:bodyPr/>
          <a:lstStyle/>
          <a:p>
            <a:r>
              <a:rPr lang="fr-FR" sz="3200" dirty="0" smtClean="0">
                <a:solidFill>
                  <a:srgbClr val="015E4B"/>
                </a:solidFill>
              </a:rPr>
              <a:t>Risque chimique EN entreprise</a:t>
            </a:r>
            <a:endParaRPr lang="fr-FR" sz="3200" dirty="0">
              <a:solidFill>
                <a:srgbClr val="015E4B"/>
              </a:solidFill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1531092" y="3611344"/>
            <a:ext cx="9070848" cy="4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i="1" dirty="0">
                <a:solidFill>
                  <a:srgbClr val="015E4B"/>
                </a:solidFill>
              </a:rPr>
              <a:t>Du Banbury à la préparation des bottes…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102" y="1427712"/>
            <a:ext cx="1740828" cy="60704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278333" y="2638383"/>
            <a:ext cx="557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- </a:t>
            </a:r>
            <a:r>
              <a:rPr lang="fr-FR" dirty="0" smtClean="0"/>
              <a:t>Un risque majeur à l’échelle de l’industrie -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789906" y="4959868"/>
            <a:ext cx="42404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u="sng" dirty="0" smtClean="0">
                <a:solidFill>
                  <a:srgbClr val="444D26"/>
                </a:solidFill>
              </a:rPr>
              <a:t>Intervenante :</a:t>
            </a:r>
          </a:p>
          <a:p>
            <a:pPr algn="r"/>
            <a:r>
              <a:rPr lang="fr-FR" sz="1400" dirty="0" smtClean="0">
                <a:solidFill>
                  <a:srgbClr val="444D26"/>
                </a:solidFill>
              </a:rPr>
              <a:t>Mme Mélanie QUINIOU</a:t>
            </a:r>
          </a:p>
          <a:p>
            <a:pPr algn="r"/>
            <a:r>
              <a:rPr lang="fr-FR" sz="1400" dirty="0" smtClean="0">
                <a:solidFill>
                  <a:srgbClr val="444D26"/>
                </a:solidFill>
              </a:rPr>
              <a:t>IPRP - Ingénieure chimiste - ASSTV 86</a:t>
            </a:r>
            <a:endParaRPr lang="fr-FR" sz="1400" dirty="0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2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/>
          <p:cNvSpPr txBox="1">
            <a:spLocks/>
          </p:cNvSpPr>
          <p:nvPr/>
        </p:nvSpPr>
        <p:spPr>
          <a:xfrm>
            <a:off x="309713" y="1533883"/>
            <a:ext cx="5038464" cy="47362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6- Le nettoyage de l’atelier et l’hygiène au poste de travail</a:t>
            </a:r>
          </a:p>
          <a:p>
            <a:pPr>
              <a:lnSpc>
                <a:spcPct val="100000"/>
              </a:lnSpc>
            </a:pP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Eléments sur lesquels s’appuyer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Expérience des opérateurs (témoignages)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 de l’activité de travail (photos)</a:t>
            </a:r>
          </a:p>
          <a:p>
            <a:pPr>
              <a:lnSpc>
                <a:spcPct val="100000"/>
              </a:lnSpc>
            </a:pP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Alerte concernant les comportements à risques (utilisation de soufflette, de balais, mauvais stockage des EPI </a:t>
            </a:r>
            <a:r>
              <a:rPr lang="fr-FR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etc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etc..)</a:t>
            </a:r>
          </a:p>
          <a:p>
            <a:pPr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Propositions d’action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Suppression de la soufflette et des balais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Acquisition d’un ou plusieurs aspirateur(s) industriel(s) équipé(s) de filtres HEPA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Information sur les bonnes pratiques d’entretien et de stockage des EPI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Installation d’un point d’eau pour l’hygiène</a:t>
            </a:r>
          </a:p>
          <a:p>
            <a:pPr>
              <a:lnSpc>
                <a:spcPct val="100000"/>
              </a:lnSpc>
            </a:pPr>
            <a:endParaRPr lang="fr-FR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Décision prise d’effectuer une opération de maintenance sur les systèmes d’aspiration défectueux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/>
          <a:srcRect l="427" r="17182" b="2458"/>
          <a:stretch/>
        </p:blipFill>
        <p:spPr>
          <a:xfrm>
            <a:off x="5530853" y="-3510"/>
            <a:ext cx="6661147" cy="1276226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1120589" y="163552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points de vigilance</a:t>
            </a:r>
          </a:p>
          <a:p>
            <a:pPr algn="ctr"/>
            <a:r>
              <a:rPr lang="fr-FR" dirty="0" smtClean="0"/>
              <a:t>- Banbury -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/>
          <a:srcRect l="8087"/>
          <a:stretch/>
        </p:blipFill>
        <p:spPr>
          <a:xfrm>
            <a:off x="229102" y="157709"/>
            <a:ext cx="576649" cy="72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 1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2" r="25406" b="5669"/>
          <a:stretch/>
        </p:blipFill>
        <p:spPr>
          <a:xfrm>
            <a:off x="5530853" y="185163"/>
            <a:ext cx="1295249" cy="920146"/>
          </a:xfrm>
          <a:prstGeom prst="rect">
            <a:avLst/>
          </a:prstGeom>
        </p:spPr>
      </p:pic>
      <p:pic>
        <p:nvPicPr>
          <p:cNvPr id="25" name="Image 24" descr="S:\STEPHANIE-MELANIE\Interventions communes\Aigle International\Photos visite du 07 septembre 2017\20170907_11055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6" t="12691" r="33421" b="21880"/>
          <a:stretch/>
        </p:blipFill>
        <p:spPr bwMode="auto">
          <a:xfrm>
            <a:off x="6900526" y="181013"/>
            <a:ext cx="1254646" cy="92429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6"/>
          <a:srcRect l="16800" t="9993" r="9509" b="12630"/>
          <a:stretch/>
        </p:blipFill>
        <p:spPr>
          <a:xfrm>
            <a:off x="9556740" y="181013"/>
            <a:ext cx="1277837" cy="924295"/>
          </a:xfrm>
          <a:prstGeom prst="rect">
            <a:avLst/>
          </a:prstGeom>
          <a:effectLst/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7"/>
          <a:srcRect l="4030" t="28429" r="23629" b="30684"/>
          <a:stretch/>
        </p:blipFill>
        <p:spPr>
          <a:xfrm>
            <a:off x="8218966" y="181266"/>
            <a:ext cx="1273980" cy="934675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8"/>
          <a:srcRect t="30869" r="7177" b="22832"/>
          <a:stretch/>
        </p:blipFill>
        <p:spPr>
          <a:xfrm>
            <a:off x="10885810" y="183612"/>
            <a:ext cx="1320367" cy="932329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0877" y="3304868"/>
            <a:ext cx="4695825" cy="172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5566" y="4023670"/>
            <a:ext cx="389920" cy="762116"/>
          </a:xfrm>
          <a:prstGeom prst="rect">
            <a:avLst/>
          </a:prstGeom>
        </p:spPr>
      </p:pic>
      <p:pic>
        <p:nvPicPr>
          <p:cNvPr id="31" name="Image 30" descr="S:\STEPHANIE-MELANIE\Interventions communes\Aigle International\Photos visite du 07 septembre 2017\20170907_110631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5" t="31095" r="13533" b="43346"/>
          <a:stretch/>
        </p:blipFill>
        <p:spPr bwMode="auto">
          <a:xfrm rot="676542">
            <a:off x="9490097" y="2218544"/>
            <a:ext cx="2265587" cy="1359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395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/>
          <p:cNvSpPr txBox="1">
            <a:spLocks/>
          </p:cNvSpPr>
          <p:nvPr/>
        </p:nvSpPr>
        <p:spPr>
          <a:xfrm>
            <a:off x="310380" y="1321444"/>
            <a:ext cx="5038464" cy="4736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7- Les premiers secours</a:t>
            </a:r>
          </a:p>
          <a:p>
            <a:pPr>
              <a:lnSpc>
                <a:spcPct val="100000"/>
              </a:lnSpc>
            </a:pP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Eléments sur lesquels s’appuyer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Expérience des opérateurs (témoignages)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Emplacement et état de conservation des équipements de premiers secours (photos)</a:t>
            </a:r>
          </a:p>
          <a:p>
            <a:pPr>
              <a:lnSpc>
                <a:spcPct val="100000"/>
              </a:lnSpc>
            </a:pP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Constat de la méconnaissance/confusion des équipements de premiers secours</a:t>
            </a: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Alerte concernant l’absence de point d’eau</a:t>
            </a:r>
          </a:p>
          <a:p>
            <a:pPr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Propositions d’action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Suppression de la trousse de secours obsolète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Signalisation du poste de secours et de la trousse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Information sur les premiers secours aux opérateurs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Acquisition d’équipements de premiers secours (rince-œil et douche fixes ou portables)</a:t>
            </a:r>
          </a:p>
          <a:p>
            <a:pPr>
              <a:lnSpc>
                <a:spcPct val="100000"/>
              </a:lnSpc>
            </a:pPr>
            <a:endParaRPr lang="fr-FR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Décision prise d’éliminer la trousse de secours obsolète et d’identifier le poste de secours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/>
          <a:srcRect l="427" r="17182" b="2458"/>
          <a:stretch/>
        </p:blipFill>
        <p:spPr>
          <a:xfrm>
            <a:off x="5530853" y="-3510"/>
            <a:ext cx="6661147" cy="1276226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1120589" y="163552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points de vigilance</a:t>
            </a:r>
          </a:p>
          <a:p>
            <a:pPr algn="ctr"/>
            <a:r>
              <a:rPr lang="fr-FR" dirty="0" smtClean="0"/>
              <a:t>- Banbury -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/>
          <a:srcRect l="8087"/>
          <a:stretch/>
        </p:blipFill>
        <p:spPr>
          <a:xfrm>
            <a:off x="229102" y="157709"/>
            <a:ext cx="576649" cy="72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 1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6"/>
          <a:stretch/>
        </p:blipFill>
        <p:spPr>
          <a:xfrm>
            <a:off x="10878535" y="181250"/>
            <a:ext cx="1295249" cy="927370"/>
          </a:xfrm>
          <a:prstGeom prst="rect">
            <a:avLst/>
          </a:prstGeom>
        </p:spPr>
      </p:pic>
      <p:pic>
        <p:nvPicPr>
          <p:cNvPr id="27" name="Image 2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1" b="64780"/>
          <a:stretch/>
        </p:blipFill>
        <p:spPr bwMode="auto">
          <a:xfrm>
            <a:off x="5556493" y="181551"/>
            <a:ext cx="1268176" cy="9377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6"/>
          <a:srcRect l="6553" t="2971" r="4843" b="5939"/>
          <a:stretch/>
        </p:blipFill>
        <p:spPr>
          <a:xfrm>
            <a:off x="8229595" y="181552"/>
            <a:ext cx="1254647" cy="92737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1871" y="2089826"/>
            <a:ext cx="1057275" cy="1057275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5727009" y="1533883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Atteintes sur une zone peu étendue :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6916457" y="2247039"/>
            <a:ext cx="1287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Yeux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Mains</a:t>
            </a: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1624" y="2990906"/>
            <a:ext cx="1513385" cy="88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8282" y="1930014"/>
            <a:ext cx="447403" cy="911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5593" y="2341547"/>
            <a:ext cx="1600608" cy="1103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ZoneTexte 41"/>
          <p:cNvSpPr txBox="1"/>
          <p:nvPr/>
        </p:nvSpPr>
        <p:spPr>
          <a:xfrm>
            <a:off x="9018347" y="3230043"/>
            <a:ext cx="734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Fixe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9045009" y="2111575"/>
            <a:ext cx="1005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Portable</a:t>
            </a: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9017" y="4803669"/>
            <a:ext cx="1062711" cy="1044699"/>
          </a:xfrm>
          <a:prstGeom prst="rect">
            <a:avLst/>
          </a:prstGeom>
        </p:spPr>
      </p:pic>
      <p:sp>
        <p:nvSpPr>
          <p:cNvPr id="45" name="ZoneTexte 44"/>
          <p:cNvSpPr txBox="1"/>
          <p:nvPr/>
        </p:nvSpPr>
        <p:spPr>
          <a:xfrm>
            <a:off x="5727008" y="4253883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Atteintes sur une zone étendue :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6879136" y="4696240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Visage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Bras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Jambes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Corps entier</a:t>
            </a:r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9187" y="5547228"/>
            <a:ext cx="1019943" cy="1053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ZoneTexte 47"/>
          <p:cNvSpPr txBox="1"/>
          <p:nvPr/>
        </p:nvSpPr>
        <p:spPr>
          <a:xfrm>
            <a:off x="9613134" y="5848367"/>
            <a:ext cx="734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Fixe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9018347" y="4740534"/>
            <a:ext cx="1005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Portable</a:t>
            </a: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65444" y="4435132"/>
            <a:ext cx="649545" cy="1138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50412" y="4647547"/>
            <a:ext cx="1285789" cy="1596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Rectangle 51"/>
          <p:cNvSpPr/>
          <p:nvPr/>
        </p:nvSpPr>
        <p:spPr>
          <a:xfrm>
            <a:off x="1041532" y="6130936"/>
            <a:ext cx="1488560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Temps de réaction : 10s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2662731" y="6130936"/>
            <a:ext cx="1425994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Temps de rinçage : 15min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15"/>
          <a:srcRect l="19329" r="6310"/>
          <a:stretch/>
        </p:blipFill>
        <p:spPr>
          <a:xfrm>
            <a:off x="9548037" y="184425"/>
            <a:ext cx="1286540" cy="9351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6"/>
          <a:srcRect l="13396" r="12025"/>
          <a:stretch/>
        </p:blipFill>
        <p:spPr>
          <a:xfrm>
            <a:off x="6900530" y="183892"/>
            <a:ext cx="1254642" cy="92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2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2" grpId="0"/>
      <p:bldP spid="43" grpId="0"/>
      <p:bldP spid="45" grpId="0"/>
      <p:bldP spid="46" grpId="0"/>
      <p:bldP spid="48" grpId="0"/>
      <p:bldP spid="49" grpId="0"/>
      <p:bldP spid="52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33053" y="0"/>
            <a:ext cx="6658947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309118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5983117" y="1490900"/>
            <a:ext cx="6006719" cy="4736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1- L’automatisation du procédé</a:t>
            </a:r>
          </a:p>
          <a:p>
            <a:pPr>
              <a:lnSpc>
                <a:spcPct val="100000"/>
              </a:lnSpc>
            </a:pP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Eléments sur lesquels s’appuyer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Suppression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du risque lié à la manutention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manuelle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Elimination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du risque mécanique lié à la découpe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manuelle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Disparition du risque lié à l’inhalation des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poudres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Consulter différents concepteurs et installateurs spécialisés dans la mécanisation du transport de matières premières</a:t>
            </a: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Inclure les opérateurs et le médecin du travail dans la réflexion pour une prise en compte globale des contraintes pesant sur l’installation</a:t>
            </a:r>
          </a:p>
          <a:p>
            <a:pPr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Propositions de solution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Mise en place de fûts, big-bags ou silos selon la quantité de poudres stockée/consommée (collaboration avec le service Achats)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Installation de pompes doseuses et d’un réseau de canalisations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Anticipation des opérations de maintenance à l’aide de vannes, de capteurs </a:t>
            </a:r>
            <a:r>
              <a:rPr lang="fr-FR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etc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etc..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187096" y="806130"/>
            <a:ext cx="4939985" cy="5992557"/>
            <a:chOff x="187096" y="806130"/>
            <a:chExt cx="4939985" cy="5992557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96" y="806130"/>
              <a:ext cx="4939985" cy="5992557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37" y="3859044"/>
              <a:ext cx="2564930" cy="1101924"/>
            </a:xfrm>
            <a:prstGeom prst="rect">
              <a:avLst/>
            </a:prstGeom>
          </p:spPr>
        </p:pic>
      </p:grp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b="2516"/>
          <a:stretch/>
        </p:blipFill>
        <p:spPr>
          <a:xfrm>
            <a:off x="8665882" y="5614711"/>
            <a:ext cx="711181" cy="612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b="2151"/>
          <a:stretch/>
        </p:blipFill>
        <p:spPr>
          <a:xfrm>
            <a:off x="6859163" y="5725759"/>
            <a:ext cx="768707" cy="924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3877" y="5756840"/>
            <a:ext cx="1076458" cy="862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ZoneTexte 22"/>
          <p:cNvSpPr txBox="1"/>
          <p:nvPr/>
        </p:nvSpPr>
        <p:spPr>
          <a:xfrm>
            <a:off x="7150717" y="196471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améliorations possibles</a:t>
            </a:r>
          </a:p>
          <a:p>
            <a:pPr algn="ctr"/>
            <a:r>
              <a:rPr lang="fr-FR" dirty="0" smtClean="0"/>
              <a:t>- Banbury -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682" y="149013"/>
            <a:ext cx="641918" cy="762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ZoneTexte 25"/>
          <p:cNvSpPr txBox="1"/>
          <p:nvPr/>
        </p:nvSpPr>
        <p:spPr>
          <a:xfrm>
            <a:off x="1189853" y="184683"/>
            <a:ext cx="307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Schéma industriel simplifié</a:t>
            </a:r>
            <a:endParaRPr lang="fr-FR" b="1" u="sng" dirty="0"/>
          </a:p>
        </p:txBody>
      </p:sp>
    </p:spTree>
    <p:extLst>
      <p:ext uri="{BB962C8B-B14F-4D97-AF65-F5344CB8AC3E}">
        <p14:creationId xmlns:p14="http://schemas.microsoft.com/office/powerpoint/2010/main" val="11837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33053" y="0"/>
            <a:ext cx="6658947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5309118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5983118" y="1490900"/>
            <a:ext cx="5907786" cy="4736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La révision de la politique d’achats des matières premières</a:t>
            </a:r>
          </a:p>
          <a:p>
            <a:pPr>
              <a:lnSpc>
                <a:spcPct val="100000"/>
              </a:lnSpc>
            </a:pP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Eléments sur lesquels s’appuyer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Diminution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du risque lié à la manutention manuelle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Elimination du risque mécanique lié à la découpe manuelle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Diminution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du risque lié à l’inhalation des poudres</a:t>
            </a:r>
          </a:p>
          <a:p>
            <a:pPr>
              <a:lnSpc>
                <a:spcPct val="100000"/>
              </a:lnSpc>
            </a:pP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Consulter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vos fournisseurs pour négocier le remplacement des conditionnements actuels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Inclure les opérateurs et le médecin du travail dans la réflexion pour une prise en compte globale des contraintes pesant sur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le conditionnement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Propositions de solution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Mise en place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de bidons,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fûts, big-bags ou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containers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selon la quantité de poudres stockée/consommée (collaboration avec le service Achats)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Installation de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pompes doseuses et cannes aspirantes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150717" y="196471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améliorations possibles</a:t>
            </a:r>
          </a:p>
          <a:p>
            <a:pPr algn="ctr"/>
            <a:r>
              <a:rPr lang="fr-FR" dirty="0" smtClean="0"/>
              <a:t>- Banbury -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682" y="149013"/>
            <a:ext cx="641918" cy="762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ZoneTexte 7"/>
          <p:cNvSpPr txBox="1"/>
          <p:nvPr/>
        </p:nvSpPr>
        <p:spPr>
          <a:xfrm>
            <a:off x="1025023" y="184683"/>
            <a:ext cx="307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Principe de la démarche</a:t>
            </a:r>
            <a:endParaRPr lang="fr-FR" b="1" u="sng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0" y="3684078"/>
            <a:ext cx="1434873" cy="945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998" y="5402424"/>
            <a:ext cx="2147093" cy="115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2853" y="3386151"/>
            <a:ext cx="1397463" cy="176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2144" y="1191143"/>
            <a:ext cx="1361578" cy="1269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e 12"/>
          <p:cNvGrpSpPr/>
          <p:nvPr/>
        </p:nvGrpSpPr>
        <p:grpSpPr>
          <a:xfrm>
            <a:off x="3128669" y="2477318"/>
            <a:ext cx="737961" cy="554806"/>
            <a:chOff x="3128669" y="2477318"/>
            <a:chExt cx="737961" cy="554806"/>
          </a:xfrm>
        </p:grpSpPr>
        <p:sp>
          <p:nvSpPr>
            <p:cNvPr id="11" name="Flèche droite 10"/>
            <p:cNvSpPr/>
            <p:nvPr/>
          </p:nvSpPr>
          <p:spPr>
            <a:xfrm rot="2676510">
              <a:off x="3128669" y="2753182"/>
              <a:ext cx="668368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428091" y="2477318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330705" y="2928977"/>
            <a:ext cx="648760" cy="2304000"/>
            <a:chOff x="2330705" y="2928977"/>
            <a:chExt cx="648760" cy="2304000"/>
          </a:xfrm>
        </p:grpSpPr>
        <p:sp>
          <p:nvSpPr>
            <p:cNvPr id="14" name="Flèche droite 13"/>
            <p:cNvSpPr/>
            <p:nvPr/>
          </p:nvSpPr>
          <p:spPr>
            <a:xfrm rot="5400000">
              <a:off x="1318176" y="3941506"/>
              <a:ext cx="2304000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540926" y="3929517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543919" y="2891915"/>
            <a:ext cx="1332000" cy="405883"/>
            <a:chOff x="543919" y="2891915"/>
            <a:chExt cx="1332000" cy="405883"/>
          </a:xfrm>
        </p:grpSpPr>
        <p:sp>
          <p:nvSpPr>
            <p:cNvPr id="15" name="Flèche droite 14"/>
            <p:cNvSpPr/>
            <p:nvPr/>
          </p:nvSpPr>
          <p:spPr>
            <a:xfrm rot="8154557">
              <a:off x="543919" y="2891915"/>
              <a:ext cx="1332000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280998" y="2928466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64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533053" y="0"/>
            <a:ext cx="6658947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309118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5983118" y="1490900"/>
            <a:ext cx="6208882" cy="47362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3- La maintenance et le contrôle des installations</a:t>
            </a:r>
          </a:p>
          <a:p>
            <a:pPr>
              <a:lnSpc>
                <a:spcPct val="100000"/>
              </a:lnSpc>
            </a:pP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Elément sur lequel s’appuyer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Diminution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du risque lié à l’inhalation des poudres</a:t>
            </a:r>
          </a:p>
          <a:p>
            <a:pPr>
              <a:lnSpc>
                <a:spcPct val="100000"/>
              </a:lnSpc>
            </a:pP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Consulter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l’installateur du réseau aéraulique pour récupérer la notice d’instruction (descriptif de l’installation, valeurs de référence, informations relatives à l’entretien </a:t>
            </a:r>
            <a:r>
              <a:rPr lang="fr-FR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etc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etc..)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Inclure les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opérateurs de la maintenance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et le médecin du travail dans la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rédaction des consignes d’utilisation (protocole en cas de panne, opérations de maintenance, contrôles réglementaires de l’installation </a:t>
            </a:r>
            <a:r>
              <a:rPr lang="fr-FR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etc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etc..)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Propositions d’action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Point sur les interventions de maintenance effectuées en interne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Tenue d’un registre de sécurité retraçant la maintenance de l’installation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Information spécifique au personnel de maintenance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Contrôle annuel réglementaire de l’installation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Révision du réseau aéraulique dans sa globalité et levée des anomalies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Décision prise d’effectuer une opération de maintenance curative sur les systèmes d’aspiration défectueux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150717" y="196471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améliorations possibles</a:t>
            </a:r>
          </a:p>
          <a:p>
            <a:pPr algn="ctr"/>
            <a:r>
              <a:rPr lang="fr-FR" dirty="0" smtClean="0"/>
              <a:t>- Banbury -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682" y="149013"/>
            <a:ext cx="641918" cy="762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ZoneTexte 8"/>
          <p:cNvSpPr txBox="1"/>
          <p:nvPr/>
        </p:nvSpPr>
        <p:spPr>
          <a:xfrm>
            <a:off x="1025023" y="184683"/>
            <a:ext cx="307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Principe de la démarche</a:t>
            </a:r>
            <a:endParaRPr lang="fr-FR" b="1" u="sng" dirty="0"/>
          </a:p>
        </p:txBody>
      </p:sp>
      <p:pic>
        <p:nvPicPr>
          <p:cNvPr id="11" name="Image 10" descr="S:\STEPHANIE-MELANIE\Interventions communes\Aigle International\Photos visite du 5 octobre 2017\20171005_11042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r="18441"/>
          <a:stretch/>
        </p:blipFill>
        <p:spPr bwMode="auto">
          <a:xfrm rot="5400000">
            <a:off x="1781651" y="1258312"/>
            <a:ext cx="1397087" cy="1064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4" name="Groupe 13"/>
          <p:cNvGrpSpPr/>
          <p:nvPr/>
        </p:nvGrpSpPr>
        <p:grpSpPr>
          <a:xfrm>
            <a:off x="3128669" y="2477318"/>
            <a:ext cx="737961" cy="554806"/>
            <a:chOff x="3128669" y="2477318"/>
            <a:chExt cx="737961" cy="554806"/>
          </a:xfrm>
        </p:grpSpPr>
        <p:sp>
          <p:nvSpPr>
            <p:cNvPr id="15" name="Flèche droite 14"/>
            <p:cNvSpPr/>
            <p:nvPr/>
          </p:nvSpPr>
          <p:spPr>
            <a:xfrm rot="2676510">
              <a:off x="3128669" y="2753182"/>
              <a:ext cx="668368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428091" y="2477318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2330705" y="2928977"/>
            <a:ext cx="648760" cy="2304000"/>
            <a:chOff x="2330705" y="2928977"/>
            <a:chExt cx="648760" cy="2304000"/>
          </a:xfrm>
        </p:grpSpPr>
        <p:sp>
          <p:nvSpPr>
            <p:cNvPr id="18" name="Flèche droite 17"/>
            <p:cNvSpPr/>
            <p:nvPr/>
          </p:nvSpPr>
          <p:spPr>
            <a:xfrm rot="5400000">
              <a:off x="1318176" y="3941506"/>
              <a:ext cx="2304000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540926" y="3929517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543919" y="2891915"/>
            <a:ext cx="1332000" cy="405883"/>
            <a:chOff x="543919" y="2891915"/>
            <a:chExt cx="1332000" cy="405883"/>
          </a:xfrm>
        </p:grpSpPr>
        <p:sp>
          <p:nvSpPr>
            <p:cNvPr id="21" name="Flèche droite 20"/>
            <p:cNvSpPr/>
            <p:nvPr/>
          </p:nvSpPr>
          <p:spPr>
            <a:xfrm rot="8154557">
              <a:off x="543919" y="2891915"/>
              <a:ext cx="1332000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1280998" y="2928466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r="18816"/>
          <a:stretch/>
        </p:blipFill>
        <p:spPr>
          <a:xfrm>
            <a:off x="1534512" y="5357055"/>
            <a:ext cx="1871327" cy="127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5"/>
          <a:srcRect b="2164"/>
          <a:stretch/>
        </p:blipFill>
        <p:spPr>
          <a:xfrm>
            <a:off x="3602807" y="3307988"/>
            <a:ext cx="1343482" cy="845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/>
          <a:srcRect l="3767" t="2830" r="4112" b="1672"/>
          <a:stretch/>
        </p:blipFill>
        <p:spPr>
          <a:xfrm>
            <a:off x="305851" y="3713752"/>
            <a:ext cx="904068" cy="1235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233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533053" y="0"/>
            <a:ext cx="6658947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5309118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5983118" y="1490900"/>
            <a:ext cx="5907786" cy="4736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4- La gestion des équipements de protection individuelle</a:t>
            </a:r>
          </a:p>
          <a:p>
            <a:pPr>
              <a:lnSpc>
                <a:spcPct val="100000"/>
              </a:lnSpc>
            </a:pP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Elément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lequel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s’appuyer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Limitation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du risque lié à l’inhalation des poudres</a:t>
            </a:r>
          </a:p>
          <a:p>
            <a:pPr>
              <a:lnSpc>
                <a:spcPct val="100000"/>
              </a:lnSpc>
            </a:pP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Echanger avec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les opérateurs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pour bien comprendre leur activité de travail et identifier les activités les plus exposantes</a:t>
            </a: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Imposer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le port des EPI lors des activités les plus exposantes</a:t>
            </a: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Ne pas privilégier les EPI sur les EPC tels que la ventilation, les systèmes d’aspiration localisée </a:t>
            </a:r>
            <a:r>
              <a:rPr lang="fr-FR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etc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etc..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Propositions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de solution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Mise en place de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demi-masques filtrants de type FFP3 bien adaptés à la granulométrie des poudres manipulées par les opérateurs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Installation de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boîtes de rangement pour EPI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Sensibilisation des opérateurs aux bonnes pratiques relatives aux EPI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Fournir davantage de vêtements de travail/d’EPI et prendre en charge leur entretien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150717" y="196471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améliorations possibles</a:t>
            </a:r>
          </a:p>
          <a:p>
            <a:pPr algn="ctr"/>
            <a:r>
              <a:rPr lang="fr-FR" dirty="0" smtClean="0"/>
              <a:t>- Banbury -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682" y="149013"/>
            <a:ext cx="641918" cy="762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ZoneTexte 1"/>
          <p:cNvSpPr txBox="1"/>
          <p:nvPr/>
        </p:nvSpPr>
        <p:spPr>
          <a:xfrm>
            <a:off x="1083291" y="243126"/>
            <a:ext cx="2865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Principe de la démarche</a:t>
            </a:r>
            <a:endParaRPr lang="fr-FR" b="1" u="sng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45" y="5259943"/>
            <a:ext cx="2924175" cy="122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 descr="S:\STEPHANIE-MELANIE\Interventions communes\Aigle International\Photos visite du 07 septembre 2017\20170907_11055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6" t="12691" r="33421" b="21880"/>
          <a:stretch/>
        </p:blipFill>
        <p:spPr bwMode="auto">
          <a:xfrm>
            <a:off x="1595174" y="1248894"/>
            <a:ext cx="1748951" cy="115326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Groupe 14"/>
          <p:cNvGrpSpPr/>
          <p:nvPr/>
        </p:nvGrpSpPr>
        <p:grpSpPr>
          <a:xfrm>
            <a:off x="2330179" y="2707044"/>
            <a:ext cx="648760" cy="2304000"/>
            <a:chOff x="2330705" y="2928977"/>
            <a:chExt cx="648760" cy="2304000"/>
          </a:xfrm>
        </p:grpSpPr>
        <p:sp>
          <p:nvSpPr>
            <p:cNvPr id="16" name="Flèche droite 15"/>
            <p:cNvSpPr/>
            <p:nvPr/>
          </p:nvSpPr>
          <p:spPr>
            <a:xfrm rot="5400000">
              <a:off x="1318176" y="3941506"/>
              <a:ext cx="2304000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540926" y="3929517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221" y="3604627"/>
            <a:ext cx="1159187" cy="111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Groupe 18"/>
          <p:cNvGrpSpPr/>
          <p:nvPr/>
        </p:nvGrpSpPr>
        <p:grpSpPr>
          <a:xfrm>
            <a:off x="543919" y="2891915"/>
            <a:ext cx="1332000" cy="405883"/>
            <a:chOff x="543919" y="2891915"/>
            <a:chExt cx="1332000" cy="405883"/>
          </a:xfrm>
        </p:grpSpPr>
        <p:sp>
          <p:nvSpPr>
            <p:cNvPr id="20" name="Flèche droite 19"/>
            <p:cNvSpPr/>
            <p:nvPr/>
          </p:nvSpPr>
          <p:spPr>
            <a:xfrm rot="8154557">
              <a:off x="543919" y="2891915"/>
              <a:ext cx="1332000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280998" y="2928466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147331" y="2393339"/>
            <a:ext cx="737961" cy="554806"/>
            <a:chOff x="3128669" y="2477318"/>
            <a:chExt cx="737961" cy="554806"/>
          </a:xfrm>
        </p:grpSpPr>
        <p:sp>
          <p:nvSpPr>
            <p:cNvPr id="25" name="Flèche droite 24"/>
            <p:cNvSpPr/>
            <p:nvPr/>
          </p:nvSpPr>
          <p:spPr>
            <a:xfrm rot="2676510">
              <a:off x="3128669" y="2753182"/>
              <a:ext cx="668368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3428091" y="2477318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182" y="3172290"/>
            <a:ext cx="1282710" cy="1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0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062" y="2702277"/>
            <a:ext cx="4131866" cy="2739359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6" name="Espace réservé du numéro de diapositive 5"/>
          <p:cNvSpPr txBox="1">
            <a:spLocks noGrp="1"/>
          </p:cNvSpPr>
          <p:nvPr/>
        </p:nvSpPr>
        <p:spPr>
          <a:xfrm>
            <a:off x="9565762" y="7888411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A34D7C9A-BF27-4319-844A-33355F429340}" type="slidenum">
              <a:rPr lang="fr-FR" sz="1200" b="1">
                <a:solidFill>
                  <a:schemeClr val="tx2">
                    <a:shade val="90000"/>
                  </a:schemeClr>
                </a:solidFill>
                <a:latin typeface="Arial" charset="0"/>
              </a:rPr>
              <a:pPr algn="r">
                <a:defRPr/>
              </a:pPr>
              <a:t>16</a:t>
            </a:fld>
            <a:endParaRPr lang="fr-FR" sz="1200" b="1" dirty="0">
              <a:solidFill>
                <a:schemeClr val="tx2">
                  <a:shade val="90000"/>
                </a:schemeClr>
              </a:solidFill>
              <a:latin typeface="Arial" charset="0"/>
            </a:endParaRPr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2392189" y="4997290"/>
            <a:ext cx="14592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1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Alvéoles pulmonaires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446288" y="5894640"/>
            <a:ext cx="1315992" cy="30777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Nanoparticules</a:t>
            </a:r>
            <a:endParaRPr lang="fr-FR" sz="1400" i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2773302" y="2940880"/>
            <a:ext cx="10055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Larynx</a:t>
            </a:r>
            <a:endParaRPr lang="fr-FR" altLang="fr-FR" sz="1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847824" y="5894640"/>
            <a:ext cx="1324921" cy="30777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Particules fines</a:t>
            </a:r>
            <a:endParaRPr lang="fr-FR" sz="1400" i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2742455" y="3856129"/>
            <a:ext cx="105231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Trachée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4955350" y="5894977"/>
            <a:ext cx="1708333" cy="307777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Particules </a:t>
            </a:r>
            <a:r>
              <a:rPr lang="fr-FR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ultra-fines</a:t>
            </a:r>
            <a:endParaRPr lang="fr-FR" sz="1400" i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5902530" y="3987943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6000827" y="4033662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6144843" y="3771919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6262570" y="3673622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6504883" y="388964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>
            <a:off x="5974538" y="3915935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/>
          <p:cNvSpPr/>
          <p:nvPr/>
        </p:nvSpPr>
        <p:spPr>
          <a:xfrm>
            <a:off x="5902530" y="388964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>
            <a:off x="5182450" y="5068063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>
            <a:off x="5712795" y="4203967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/>
          <p:cNvSpPr/>
          <p:nvPr/>
        </p:nvSpPr>
        <p:spPr>
          <a:xfrm>
            <a:off x="5614498" y="4609726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>
          <a:xfrm>
            <a:off x="6360867" y="4537718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/>
          <p:cNvSpPr/>
          <p:nvPr/>
        </p:nvSpPr>
        <p:spPr>
          <a:xfrm>
            <a:off x="5110442" y="4203967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/>
          <p:cNvSpPr/>
          <p:nvPr/>
        </p:nvSpPr>
        <p:spPr>
          <a:xfrm>
            <a:off x="5712795" y="4393702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/>
          <p:cNvSpPr/>
          <p:nvPr/>
        </p:nvSpPr>
        <p:spPr>
          <a:xfrm>
            <a:off x="5614498" y="4033662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/>
          <p:cNvSpPr/>
          <p:nvPr/>
        </p:nvSpPr>
        <p:spPr>
          <a:xfrm>
            <a:off x="6262570" y="4393702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/>
          <p:cNvSpPr/>
          <p:nvPr/>
        </p:nvSpPr>
        <p:spPr>
          <a:xfrm>
            <a:off x="5830522" y="4249686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/>
        </p:nvSpPr>
        <p:spPr>
          <a:xfrm>
            <a:off x="5856811" y="4059951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/>
        </p:nvSpPr>
        <p:spPr>
          <a:xfrm>
            <a:off x="6334578" y="4465710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/>
          <p:cNvSpPr/>
          <p:nvPr/>
        </p:nvSpPr>
        <p:spPr>
          <a:xfrm>
            <a:off x="5928819" y="4200391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/>
          <p:cNvSpPr/>
          <p:nvPr/>
        </p:nvSpPr>
        <p:spPr>
          <a:xfrm>
            <a:off x="6216851" y="424968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/>
          <p:cNvSpPr/>
          <p:nvPr/>
        </p:nvSpPr>
        <p:spPr>
          <a:xfrm>
            <a:off x="6046546" y="424968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/>
          <p:cNvSpPr/>
          <p:nvPr/>
        </p:nvSpPr>
        <p:spPr>
          <a:xfrm>
            <a:off x="6766626" y="4321694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/>
          <p:cNvSpPr/>
          <p:nvPr/>
        </p:nvSpPr>
        <p:spPr>
          <a:xfrm>
            <a:off x="5326466" y="4059951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/>
          <p:cNvSpPr/>
          <p:nvPr/>
        </p:nvSpPr>
        <p:spPr>
          <a:xfrm>
            <a:off x="5568779" y="3673622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/>
          <p:cNvSpPr/>
          <p:nvPr/>
        </p:nvSpPr>
        <p:spPr>
          <a:xfrm>
            <a:off x="5758514" y="4939743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/>
          <p:cNvSpPr/>
          <p:nvPr/>
        </p:nvSpPr>
        <p:spPr>
          <a:xfrm>
            <a:off x="5038434" y="496976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/>
          <p:cNvSpPr/>
          <p:nvPr/>
        </p:nvSpPr>
        <p:spPr>
          <a:xfrm>
            <a:off x="6334578" y="4203967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/>
          <p:cNvSpPr/>
          <p:nvPr/>
        </p:nvSpPr>
        <p:spPr>
          <a:xfrm>
            <a:off x="6288859" y="4033662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/>
          <p:cNvSpPr/>
          <p:nvPr/>
        </p:nvSpPr>
        <p:spPr>
          <a:xfrm>
            <a:off x="5038434" y="460972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/>
        </p:nvSpPr>
        <p:spPr>
          <a:xfrm>
            <a:off x="6406586" y="518579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/>
        </p:nvSpPr>
        <p:spPr>
          <a:xfrm>
            <a:off x="6838634" y="5303404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/>
          <p:cNvSpPr/>
          <p:nvPr/>
        </p:nvSpPr>
        <p:spPr>
          <a:xfrm>
            <a:off x="6694618" y="513683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/>
          <p:cNvSpPr/>
          <p:nvPr/>
        </p:nvSpPr>
        <p:spPr>
          <a:xfrm>
            <a:off x="5038434" y="524330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/>
          <p:cNvSpPr/>
          <p:nvPr/>
        </p:nvSpPr>
        <p:spPr>
          <a:xfrm>
            <a:off x="6644895" y="4848601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/>
          <p:cNvSpPr/>
          <p:nvPr/>
        </p:nvSpPr>
        <p:spPr>
          <a:xfrm>
            <a:off x="6868157" y="4645828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/>
          <p:cNvSpPr/>
          <p:nvPr/>
        </p:nvSpPr>
        <p:spPr>
          <a:xfrm>
            <a:off x="6838634" y="4490539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/>
          <p:cNvSpPr/>
          <p:nvPr/>
        </p:nvSpPr>
        <p:spPr>
          <a:xfrm>
            <a:off x="5614498" y="4131959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/>
          <p:cNvSpPr/>
          <p:nvPr/>
        </p:nvSpPr>
        <p:spPr>
          <a:xfrm>
            <a:off x="5974538" y="4131959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/>
          <p:cNvSpPr/>
          <p:nvPr/>
        </p:nvSpPr>
        <p:spPr>
          <a:xfrm>
            <a:off x="6827679" y="4898561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/>
          <p:cNvSpPr/>
          <p:nvPr/>
        </p:nvSpPr>
        <p:spPr>
          <a:xfrm>
            <a:off x="6889468" y="5015799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/>
          <p:cNvCxnSpPr/>
          <p:nvPr/>
        </p:nvCxnSpPr>
        <p:spPr>
          <a:xfrm flipV="1">
            <a:off x="3652614" y="4766187"/>
            <a:ext cx="1545995" cy="5027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/>
          <p:nvPr/>
        </p:nvCxnSpPr>
        <p:spPr>
          <a:xfrm flipV="1">
            <a:off x="3652614" y="5074032"/>
            <a:ext cx="2922555" cy="1979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2631687" y="4366981"/>
            <a:ext cx="9740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1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Bronches</a:t>
            </a:r>
          </a:p>
        </p:txBody>
      </p:sp>
      <p:cxnSp>
        <p:nvCxnSpPr>
          <p:cNvPr id="102" name="Connecteur droit avec flèche 101"/>
          <p:cNvCxnSpPr/>
          <p:nvPr/>
        </p:nvCxnSpPr>
        <p:spPr>
          <a:xfrm flipV="1">
            <a:off x="3603386" y="4304997"/>
            <a:ext cx="2640276" cy="2461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4" name="Connecteur droit avec flèche 103"/>
          <p:cNvCxnSpPr/>
          <p:nvPr/>
        </p:nvCxnSpPr>
        <p:spPr>
          <a:xfrm flipV="1">
            <a:off x="3583853" y="3811927"/>
            <a:ext cx="2375142" cy="2513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 flipV="1">
            <a:off x="3603386" y="4466813"/>
            <a:ext cx="2155602" cy="843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2653767" y="3351862"/>
            <a:ext cx="8809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Pharynx</a:t>
            </a:r>
            <a:endParaRPr lang="fr-FR" sz="1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7" name="Connecteur droit avec flèche 126"/>
          <p:cNvCxnSpPr/>
          <p:nvPr/>
        </p:nvCxnSpPr>
        <p:spPr>
          <a:xfrm>
            <a:off x="3510285" y="3145887"/>
            <a:ext cx="2238025" cy="446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8" name="Connecteur droit avec flèche 127"/>
          <p:cNvCxnSpPr/>
          <p:nvPr/>
        </p:nvCxnSpPr>
        <p:spPr>
          <a:xfrm flipV="1">
            <a:off x="3537261" y="3509890"/>
            <a:ext cx="2360175" cy="375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0" name="Ellipse 109"/>
          <p:cNvSpPr/>
          <p:nvPr/>
        </p:nvSpPr>
        <p:spPr>
          <a:xfrm>
            <a:off x="5856811" y="3389784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/>
          <p:cNvSpPr/>
          <p:nvPr/>
        </p:nvSpPr>
        <p:spPr>
          <a:xfrm>
            <a:off x="5568779" y="3025550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/>
          <p:cNvSpPr/>
          <p:nvPr/>
        </p:nvSpPr>
        <p:spPr>
          <a:xfrm>
            <a:off x="5928819" y="3724087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/>
          <p:cNvSpPr/>
          <p:nvPr/>
        </p:nvSpPr>
        <p:spPr>
          <a:xfrm>
            <a:off x="5902530" y="3522277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/>
          <p:cNvSpPr/>
          <p:nvPr/>
        </p:nvSpPr>
        <p:spPr>
          <a:xfrm>
            <a:off x="5902530" y="3627903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/>
          <p:cNvSpPr/>
          <p:nvPr/>
        </p:nvSpPr>
        <p:spPr>
          <a:xfrm>
            <a:off x="5830522" y="3267863"/>
            <a:ext cx="45719" cy="45719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/>
          <p:cNvSpPr/>
          <p:nvPr/>
        </p:nvSpPr>
        <p:spPr>
          <a:xfrm>
            <a:off x="5758514" y="3169566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/>
          <p:cNvSpPr/>
          <p:nvPr/>
        </p:nvSpPr>
        <p:spPr>
          <a:xfrm>
            <a:off x="5686506" y="3097558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4386303" y="135560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pathologies associées</a:t>
            </a:r>
          </a:p>
          <a:p>
            <a:pPr algn="ctr"/>
            <a:r>
              <a:rPr lang="fr-FR" dirty="0" smtClean="0"/>
              <a:t>- Banbury -</a:t>
            </a:r>
            <a:endParaRPr lang="fr-FR" dirty="0"/>
          </a:p>
        </p:txBody>
      </p:sp>
      <p:sp>
        <p:nvSpPr>
          <p:cNvPr id="131" name="Espace réservé du contenu 8"/>
          <p:cNvSpPr txBox="1">
            <a:spLocks/>
          </p:cNvSpPr>
          <p:nvPr/>
        </p:nvSpPr>
        <p:spPr>
          <a:xfrm>
            <a:off x="1441397" y="1433812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 smtClean="0"/>
              <a:t>Pathologies liées aux poudres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taille de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particules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va déterminer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profondeur de l’atteinte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respiratoire..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7" name="ZoneTexte 146"/>
          <p:cNvSpPr txBox="1"/>
          <p:nvPr/>
        </p:nvSpPr>
        <p:spPr>
          <a:xfrm>
            <a:off x="4919440" y="6191964"/>
            <a:ext cx="1874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</a:t>
            </a:r>
            <a:r>
              <a:rPr lang="fr-FR" sz="1200" dirty="0" smtClean="0">
                <a:solidFill>
                  <a:srgbClr val="FF66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&lt;100µm</a:t>
            </a:r>
            <a:endParaRPr lang="fr-FR" sz="1200" dirty="0">
              <a:solidFill>
                <a:srgbClr val="FF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8" name="ZoneTexte 147"/>
          <p:cNvSpPr txBox="1"/>
          <p:nvPr/>
        </p:nvSpPr>
        <p:spPr>
          <a:xfrm>
            <a:off x="7464845" y="6202417"/>
            <a:ext cx="1297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</a:t>
            </a:r>
            <a:r>
              <a:rPr lang="fr-FR" sz="12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&lt;100nm</a:t>
            </a:r>
            <a:endParaRPr lang="fr-FR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ZoneTexte 148"/>
          <p:cNvSpPr txBox="1"/>
          <p:nvPr/>
        </p:nvSpPr>
        <p:spPr>
          <a:xfrm>
            <a:off x="2563240" y="6217550"/>
            <a:ext cx="1874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</a:t>
            </a:r>
            <a:r>
              <a:rPr lang="fr-FR" sz="1200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&lt;100mm</a:t>
            </a:r>
            <a:endParaRPr lang="fr-FR" sz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Rectangle 15"/>
          <p:cNvSpPr>
            <a:spLocks noChangeArrowheads="1"/>
          </p:cNvSpPr>
          <p:nvPr/>
        </p:nvSpPr>
        <p:spPr bwMode="auto">
          <a:xfrm>
            <a:off x="2424420" y="5044374"/>
            <a:ext cx="5952153" cy="34187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 defTabSz="914313"/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Tout l’organisme</a:t>
            </a:r>
          </a:p>
        </p:txBody>
      </p:sp>
      <p:sp>
        <p:nvSpPr>
          <p:cNvPr id="151" name="Rectangle 19"/>
          <p:cNvSpPr>
            <a:spLocks noChangeArrowheads="1"/>
          </p:cNvSpPr>
          <p:nvPr/>
        </p:nvSpPr>
        <p:spPr bwMode="auto">
          <a:xfrm>
            <a:off x="2682444" y="4348280"/>
            <a:ext cx="1080270" cy="359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defTabSz="914313"/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Foie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Rectangle 20"/>
          <p:cNvSpPr>
            <a:spLocks noChangeArrowheads="1"/>
          </p:cNvSpPr>
          <p:nvPr/>
        </p:nvSpPr>
        <p:spPr bwMode="auto">
          <a:xfrm>
            <a:off x="7087362" y="4348280"/>
            <a:ext cx="1080270" cy="359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defTabSz="914313"/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Cerveau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Rectangle 21"/>
          <p:cNvSpPr>
            <a:spLocks noChangeArrowheads="1"/>
          </p:cNvSpPr>
          <p:nvPr/>
        </p:nvSpPr>
        <p:spPr bwMode="auto">
          <a:xfrm>
            <a:off x="5862279" y="4488947"/>
            <a:ext cx="1080270" cy="359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defTabSz="914313"/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Vessie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Rectangle 22"/>
          <p:cNvSpPr>
            <a:spLocks noChangeArrowheads="1"/>
          </p:cNvSpPr>
          <p:nvPr/>
        </p:nvSpPr>
        <p:spPr bwMode="auto">
          <a:xfrm>
            <a:off x="3923736" y="4497634"/>
            <a:ext cx="1080270" cy="359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defTabSz="914313"/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Reins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Rectangle 14"/>
          <p:cNvSpPr>
            <a:spLocks noChangeArrowheads="1"/>
          </p:cNvSpPr>
          <p:nvPr/>
        </p:nvSpPr>
        <p:spPr bwMode="auto">
          <a:xfrm>
            <a:off x="4386303" y="3313582"/>
            <a:ext cx="1800000" cy="5327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defTabSz="914313"/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</a:t>
            </a:r>
            <a:endParaRPr lang="fr-FR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6" name="Connecteur droit avec flèche 155"/>
          <p:cNvCxnSpPr/>
          <p:nvPr/>
        </p:nvCxnSpPr>
        <p:spPr>
          <a:xfrm flipH="1">
            <a:off x="3272295" y="3615431"/>
            <a:ext cx="992327" cy="6740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7" name="Connecteur droit avec flèche 156"/>
          <p:cNvCxnSpPr/>
          <p:nvPr/>
        </p:nvCxnSpPr>
        <p:spPr>
          <a:xfrm flipH="1">
            <a:off x="4441617" y="3904671"/>
            <a:ext cx="335122" cy="4849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8" name="Connecteur droit avec flèche 157"/>
          <p:cNvCxnSpPr/>
          <p:nvPr/>
        </p:nvCxnSpPr>
        <p:spPr>
          <a:xfrm>
            <a:off x="5876052" y="3904672"/>
            <a:ext cx="346135" cy="4176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9" name="Connecteur droit avec flèche 158"/>
          <p:cNvCxnSpPr/>
          <p:nvPr/>
        </p:nvCxnSpPr>
        <p:spPr>
          <a:xfrm>
            <a:off x="6289568" y="3592146"/>
            <a:ext cx="1176069" cy="6395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1" name="Rectangle à coins arrondis 160"/>
          <p:cNvSpPr/>
          <p:nvPr/>
        </p:nvSpPr>
        <p:spPr>
          <a:xfrm>
            <a:off x="4405752" y="5495296"/>
            <a:ext cx="1761102" cy="37513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Dégradation</a:t>
            </a:r>
            <a:endParaRPr lang="fr-FR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2" name="Rectangle à coins arrondis 161"/>
          <p:cNvSpPr/>
          <p:nvPr/>
        </p:nvSpPr>
        <p:spPr>
          <a:xfrm>
            <a:off x="6877602" y="5492829"/>
            <a:ext cx="1596436" cy="35993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Elimination</a:t>
            </a:r>
            <a:endParaRPr lang="fr-FR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" name="Rectangle à coins arrondis 162"/>
          <p:cNvSpPr/>
          <p:nvPr/>
        </p:nvSpPr>
        <p:spPr>
          <a:xfrm>
            <a:off x="2302692" y="5495266"/>
            <a:ext cx="1506960" cy="36968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Stockage</a:t>
            </a:r>
            <a:endParaRPr lang="fr-FR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4" name="Picture 8" descr="Résultat de recherche d'images pour &quot;physiologie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07"/>
          <a:stretch/>
        </p:blipFill>
        <p:spPr bwMode="auto">
          <a:xfrm>
            <a:off x="9783799" y="5457741"/>
            <a:ext cx="1370585" cy="1317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10" descr="Résultat de recherche d'images pour &quot;physiologie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936" y="3824364"/>
            <a:ext cx="1334367" cy="1667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12" descr="Image associé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855" y="2207044"/>
            <a:ext cx="1324595" cy="1637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Image 1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502" y="6024274"/>
            <a:ext cx="1695009" cy="66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958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500"/>
                            </p:stCondLst>
                            <p:childTnLst>
                              <p:par>
                                <p:cTn id="3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000"/>
                            </p:stCondLst>
                            <p:childTnLst>
                              <p:par>
                                <p:cTn id="3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10" grpId="0" animBg="1"/>
      <p:bldP spid="10" grpId="1" animBg="1"/>
      <p:bldP spid="21" grpId="0"/>
      <p:bldP spid="21" grpId="1"/>
      <p:bldP spid="28" grpId="0" animBg="1"/>
      <p:bldP spid="28" grpId="1" animBg="1"/>
      <p:bldP spid="22" grpId="0"/>
      <p:bldP spid="22" grpId="1"/>
      <p:bldP spid="29" grpId="0" animBg="1"/>
      <p:bldP spid="29" grpId="1" animBg="1"/>
      <p:bldP spid="43" grpId="0" animBg="1"/>
      <p:bldP spid="43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60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70" grpId="0" animBg="1"/>
      <p:bldP spid="70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58" grpId="0"/>
      <p:bldP spid="58" grpId="1"/>
      <p:bldP spid="105" grpId="0"/>
      <p:bldP spid="105" grpId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5" grpId="0" animBg="1"/>
      <p:bldP spid="115" grpId="1" animBg="1"/>
      <p:bldP spid="108" grpId="0" animBg="1"/>
      <p:bldP spid="108" grpId="1" animBg="1"/>
      <p:bldP spid="109" grpId="0" animBg="1"/>
      <p:bldP spid="109" grpId="1" animBg="1"/>
      <p:bldP spid="116" grpId="0" animBg="1"/>
      <p:bldP spid="116" grpId="1" animBg="1"/>
      <p:bldP spid="147" grpId="0"/>
      <p:bldP spid="147" grpId="1"/>
      <p:bldP spid="148" grpId="0"/>
      <p:bldP spid="148" grpId="1"/>
      <p:bldP spid="149" grpId="0"/>
      <p:bldP spid="149" grpId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61" grpId="0" animBg="1"/>
      <p:bldP spid="162" grpId="0" animBg="1"/>
      <p:bldP spid="1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400091" y="163552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 procédé industriel</a:t>
            </a:r>
          </a:p>
          <a:p>
            <a:pPr algn="ctr"/>
            <a:r>
              <a:rPr lang="fr-FR" dirty="0" smtClean="0"/>
              <a:t>- Calandres -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755" y="195867"/>
            <a:ext cx="703636" cy="716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ZoneTexte 14"/>
          <p:cNvSpPr txBox="1"/>
          <p:nvPr/>
        </p:nvSpPr>
        <p:spPr>
          <a:xfrm>
            <a:off x="735748" y="163551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 déroulé de l’action</a:t>
            </a:r>
          </a:p>
          <a:p>
            <a:pPr algn="ctr"/>
            <a:r>
              <a:rPr lang="fr-FR" dirty="0" smtClean="0"/>
              <a:t>- Calandres -</a:t>
            </a:r>
            <a:endParaRPr lang="fr-FR" dirty="0"/>
          </a:p>
        </p:txBody>
      </p:sp>
      <p:graphicFrame>
        <p:nvGraphicFramePr>
          <p:cNvPr id="12" name="Diagramme 11"/>
          <p:cNvGraphicFramePr/>
          <p:nvPr>
            <p:extLst>
              <p:ext uri="{D42A27DB-BD31-4B8C-83A1-F6EECF244321}">
                <p14:modId xmlns:p14="http://schemas.microsoft.com/office/powerpoint/2010/main" val="270633690"/>
              </p:ext>
            </p:extLst>
          </p:nvPr>
        </p:nvGraphicFramePr>
        <p:xfrm>
          <a:off x="21644" y="748241"/>
          <a:ext cx="5257761" cy="2257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6" r="10460" b="13389"/>
          <a:stretch/>
        </p:blipFill>
        <p:spPr bwMode="auto">
          <a:xfrm>
            <a:off x="215493" y="2852449"/>
            <a:ext cx="1040510" cy="1400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 16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8" r="7307"/>
          <a:stretch/>
        </p:blipFill>
        <p:spPr bwMode="auto">
          <a:xfrm>
            <a:off x="1263801" y="4399743"/>
            <a:ext cx="1327641" cy="9807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6348" y="4652869"/>
            <a:ext cx="1476938" cy="2082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 18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32"/>
          <a:stretch/>
        </p:blipFill>
        <p:spPr bwMode="auto">
          <a:xfrm>
            <a:off x="7909153" y="5042044"/>
            <a:ext cx="2174547" cy="1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0" name="Diagramme 19"/>
          <p:cNvGraphicFramePr/>
          <p:nvPr>
            <p:extLst>
              <p:ext uri="{D42A27DB-BD31-4B8C-83A1-F6EECF244321}">
                <p14:modId xmlns:p14="http://schemas.microsoft.com/office/powerpoint/2010/main" val="2469816439"/>
              </p:ext>
            </p:extLst>
          </p:nvPr>
        </p:nvGraphicFramePr>
        <p:xfrm>
          <a:off x="6103573" y="1482837"/>
          <a:ext cx="5995486" cy="3170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8959361" y="2542488"/>
            <a:ext cx="22486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 </a:t>
            </a:r>
            <a:r>
              <a:rPr lang="fr-FR" sz="11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Calandre Repiquet</a:t>
            </a:r>
            <a:endParaRPr lang="fr-FR" sz="11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959361" y="3193273"/>
            <a:ext cx="22486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 </a:t>
            </a:r>
            <a:r>
              <a:rPr lang="fr-FR" sz="11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Calandre 4 calandres</a:t>
            </a:r>
            <a:endParaRPr lang="fr-FR" sz="11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8959361" y="3708140"/>
            <a:ext cx="22486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 </a:t>
            </a:r>
            <a:r>
              <a:rPr lang="fr-FR" sz="11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Calandre Berstorff</a:t>
            </a:r>
            <a:endParaRPr lang="fr-FR" sz="11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957760" y="4307966"/>
            <a:ext cx="22486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 </a:t>
            </a:r>
            <a:r>
              <a:rPr lang="fr-FR" sz="11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Extrudeuses couplées</a:t>
            </a:r>
            <a:endParaRPr lang="fr-FR" sz="11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12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P spid="2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/>
          <a:srcRect l="427" r="17182" b="2458"/>
          <a:stretch/>
        </p:blipFill>
        <p:spPr>
          <a:xfrm>
            <a:off x="5530853" y="-3510"/>
            <a:ext cx="6661147" cy="1276226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/>
          <a:srcRect l="8087"/>
          <a:stretch/>
        </p:blipFill>
        <p:spPr>
          <a:xfrm>
            <a:off x="229102" y="157709"/>
            <a:ext cx="576649" cy="72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ZoneTexte 30"/>
          <p:cNvSpPr txBox="1"/>
          <p:nvPr/>
        </p:nvSpPr>
        <p:spPr>
          <a:xfrm>
            <a:off x="1120589" y="163552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points de vigilance</a:t>
            </a:r>
          </a:p>
          <a:p>
            <a:pPr algn="ctr"/>
            <a:r>
              <a:rPr lang="fr-FR" dirty="0" smtClean="0"/>
              <a:t>- Calandres -</a:t>
            </a:r>
            <a:endParaRPr lang="fr-FR" dirty="0"/>
          </a:p>
        </p:txBody>
      </p:sp>
      <p:sp>
        <p:nvSpPr>
          <p:cNvPr id="33" name="Titre 1"/>
          <p:cNvSpPr txBox="1">
            <a:spLocks/>
          </p:cNvSpPr>
          <p:nvPr/>
        </p:nvSpPr>
        <p:spPr>
          <a:xfrm>
            <a:off x="309713" y="1533883"/>
            <a:ext cx="4935941" cy="4736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1- Le mélange chiffon</a:t>
            </a:r>
          </a:p>
          <a:p>
            <a:pPr>
              <a:lnSpc>
                <a:spcPct val="100000"/>
              </a:lnSpc>
            </a:pPr>
            <a:endPara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Eléments sur lesquels s’appuyer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Quantité de poudres aux abords des calandres (photos)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Quantité de poudres au poste de pesée (photos)</a:t>
            </a:r>
          </a:p>
          <a:p>
            <a:pPr>
              <a:lnSpc>
                <a:spcPct val="100000"/>
              </a:lnSpc>
            </a:pP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Absence d’aspiration localisée au poste</a:t>
            </a: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Analyse de l’activité de travail </a:t>
            </a:r>
          </a:p>
          <a:p>
            <a:pPr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Propositions d’action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Acquisition d’une balance électronique capotée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pour limiter la remise en suspension des poudres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Mécanisation du transport/de la pesée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du soufre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Remplacement des conditionnements actuels pour confiner davantage les poudres</a:t>
            </a:r>
          </a:p>
          <a:p>
            <a:pPr>
              <a:lnSpc>
                <a:spcPct val="100000"/>
              </a:lnSpc>
            </a:pPr>
            <a:endParaRPr lang="fr-FR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Décision prise de rechercher une balance électronique capotée mais non équipée d’une aspiration localisée pour ne pas perturber la pesée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/>
          <a:srcRect t="35331" b="23087"/>
          <a:stretch/>
        </p:blipFill>
        <p:spPr>
          <a:xfrm>
            <a:off x="8228511" y="182166"/>
            <a:ext cx="1264620" cy="918848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5"/>
          <a:srcRect t="41813" b="19206"/>
          <a:stretch/>
        </p:blipFill>
        <p:spPr>
          <a:xfrm>
            <a:off x="5530853" y="167040"/>
            <a:ext cx="1290914" cy="933974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6"/>
          <a:srcRect t="23731" b="35001"/>
          <a:stretch/>
        </p:blipFill>
        <p:spPr>
          <a:xfrm>
            <a:off x="9557081" y="177281"/>
            <a:ext cx="1257100" cy="928132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7"/>
          <a:srcRect r="7509"/>
          <a:stretch/>
        </p:blipFill>
        <p:spPr>
          <a:xfrm>
            <a:off x="6895322" y="172835"/>
            <a:ext cx="1259634" cy="932578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8"/>
          <a:srcRect t="8000" b="11975"/>
          <a:stretch/>
        </p:blipFill>
        <p:spPr>
          <a:xfrm>
            <a:off x="10895256" y="177281"/>
            <a:ext cx="1296744" cy="942392"/>
          </a:xfrm>
          <a:prstGeom prst="rect">
            <a:avLst/>
          </a:prstGeom>
        </p:spPr>
      </p:pic>
      <p:grpSp>
        <p:nvGrpSpPr>
          <p:cNvPr id="15" name="Groupe 14"/>
          <p:cNvGrpSpPr/>
          <p:nvPr/>
        </p:nvGrpSpPr>
        <p:grpSpPr>
          <a:xfrm>
            <a:off x="8640531" y="3833747"/>
            <a:ext cx="724936" cy="586895"/>
            <a:chOff x="7965651" y="5006195"/>
            <a:chExt cx="724936" cy="586895"/>
          </a:xfrm>
        </p:grpSpPr>
        <p:sp>
          <p:nvSpPr>
            <p:cNvPr id="16" name="Flèche droite 15"/>
            <p:cNvSpPr/>
            <p:nvPr/>
          </p:nvSpPr>
          <p:spPr>
            <a:xfrm rot="1878118">
              <a:off x="7965651" y="5314148"/>
              <a:ext cx="720000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8252048" y="5006195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6274242" y="1928466"/>
            <a:ext cx="5491660" cy="1612465"/>
            <a:chOff x="6274242" y="1928466"/>
            <a:chExt cx="5491660" cy="1612465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242" y="1928466"/>
              <a:ext cx="1989034" cy="16124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" name="ZoneTexte 23"/>
            <p:cNvSpPr txBox="1"/>
            <p:nvPr/>
          </p:nvSpPr>
          <p:spPr>
            <a:xfrm>
              <a:off x="8556904" y="2148495"/>
              <a:ext cx="3208998" cy="111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u="sng" dirty="0" smtClean="0"/>
                <a:t>Procédé actuel</a:t>
              </a:r>
            </a:p>
            <a:p>
              <a:endParaRPr lang="fr-FR" sz="1050" dirty="0" smtClean="0"/>
            </a:p>
            <a:p>
              <a:pPr marL="285750" indent="-285750">
                <a:buFontTx/>
                <a:buChar char="-"/>
              </a:pPr>
              <a:r>
                <a:rPr lang="fr-FR" sz="1400" dirty="0" smtClean="0"/>
                <a:t>Poudres de volatilité importante</a:t>
              </a:r>
              <a:endParaRPr lang="fr-FR" sz="1400" dirty="0"/>
            </a:p>
            <a:p>
              <a:pPr marL="285750" indent="-285750">
                <a:buFontTx/>
                <a:buChar char="-"/>
              </a:pPr>
              <a:r>
                <a:rPr lang="fr-FR" sz="1400" dirty="0" smtClean="0"/>
                <a:t>Sensibles aux mouvements d’air</a:t>
              </a:r>
            </a:p>
            <a:p>
              <a:pPr marL="285750" indent="-285750">
                <a:buFontTx/>
                <a:buChar char="-"/>
              </a:pPr>
              <a:r>
                <a:rPr lang="fr-FR" sz="1400" dirty="0" smtClean="0"/>
                <a:t>Facilement remises </a:t>
              </a:r>
              <a:r>
                <a:rPr lang="fr-FR" sz="1400" dirty="0"/>
                <a:t>en </a:t>
              </a:r>
              <a:r>
                <a:rPr lang="fr-FR" sz="1400" dirty="0" smtClean="0"/>
                <a:t>suspension</a:t>
              </a:r>
              <a:endParaRPr lang="fr-FR" sz="1400" dirty="0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6090197" y="4990204"/>
            <a:ext cx="5492014" cy="1115690"/>
            <a:chOff x="6090197" y="4990204"/>
            <a:chExt cx="5492014" cy="1115690"/>
          </a:xfrm>
        </p:grpSpPr>
        <p:sp>
          <p:nvSpPr>
            <p:cNvPr id="21" name="ZoneTexte 20"/>
            <p:cNvSpPr txBox="1"/>
            <p:nvPr/>
          </p:nvSpPr>
          <p:spPr>
            <a:xfrm>
              <a:off x="6090197" y="4990204"/>
              <a:ext cx="3275270" cy="111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u="sng" dirty="0" smtClean="0"/>
                <a:t>Procédé envisagé</a:t>
              </a:r>
            </a:p>
            <a:p>
              <a:endParaRPr lang="fr-FR" sz="1050" dirty="0" smtClean="0"/>
            </a:p>
            <a:p>
              <a:pPr marL="285750" indent="-285750">
                <a:buFontTx/>
                <a:buChar char="-"/>
              </a:pPr>
              <a:r>
                <a:rPr lang="fr-FR" sz="1400" dirty="0" smtClean="0"/>
                <a:t>Réduire les mouvements d’air</a:t>
              </a:r>
              <a:endParaRPr lang="fr-FR" sz="1400" dirty="0"/>
            </a:p>
            <a:p>
              <a:pPr marL="285750" indent="-285750">
                <a:buFontTx/>
                <a:buChar char="-"/>
              </a:pPr>
              <a:r>
                <a:rPr lang="fr-FR" sz="1400" dirty="0" smtClean="0"/>
                <a:t>Capotage de la zone de travail</a:t>
              </a:r>
            </a:p>
            <a:p>
              <a:pPr marL="285750" indent="-285750">
                <a:buFontTx/>
                <a:buChar char="-"/>
              </a:pPr>
              <a:r>
                <a:rPr lang="fr-FR" sz="1400" dirty="0" smtClean="0"/>
                <a:t>Automatisation du procédé</a:t>
              </a: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10"/>
            <a:srcRect l="7930" t="15714" r="8691" b="15714"/>
            <a:stretch/>
          </p:blipFill>
          <p:spPr>
            <a:xfrm>
              <a:off x="9365467" y="5003580"/>
              <a:ext cx="2216744" cy="11023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62882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3"/>
          <p:cNvSpPr txBox="1">
            <a:spLocks/>
          </p:cNvSpPr>
          <p:nvPr/>
        </p:nvSpPr>
        <p:spPr>
          <a:xfrm>
            <a:off x="9221862" y="4908213"/>
            <a:ext cx="2184927" cy="59200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</a:pPr>
            <a:r>
              <a:rPr lang="fr-F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 ponctuel du caoutchouc avec double enduction de stéarate de zinc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r="11274"/>
          <a:stretch/>
        </p:blipFill>
        <p:spPr>
          <a:xfrm>
            <a:off x="6359728" y="2405239"/>
            <a:ext cx="2862134" cy="1749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/>
          <a:srcRect l="427" r="17182" b="2458"/>
          <a:stretch/>
        </p:blipFill>
        <p:spPr>
          <a:xfrm>
            <a:off x="5530853" y="-3510"/>
            <a:ext cx="6661147" cy="127622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t="11550" r="1872" b="34552"/>
          <a:stretch/>
        </p:blipFill>
        <p:spPr>
          <a:xfrm>
            <a:off x="5530853" y="165047"/>
            <a:ext cx="1289825" cy="93911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r="12421"/>
          <a:stretch/>
        </p:blipFill>
        <p:spPr>
          <a:xfrm>
            <a:off x="6891691" y="165047"/>
            <a:ext cx="1272595" cy="94735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6"/>
          <a:srcRect t="35777" b="22176"/>
          <a:stretch/>
        </p:blipFill>
        <p:spPr>
          <a:xfrm>
            <a:off x="10904183" y="177282"/>
            <a:ext cx="1249053" cy="92373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7"/>
          <a:srcRect t="17150" b="24882"/>
          <a:stretch/>
        </p:blipFill>
        <p:spPr>
          <a:xfrm>
            <a:off x="9541913" y="177282"/>
            <a:ext cx="1304844" cy="9237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8"/>
          <a:srcRect t="17353" b="25571"/>
          <a:stretch/>
        </p:blipFill>
        <p:spPr>
          <a:xfrm>
            <a:off x="8235299" y="167950"/>
            <a:ext cx="1257688" cy="933061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9"/>
          <a:srcRect l="8087"/>
          <a:stretch/>
        </p:blipFill>
        <p:spPr>
          <a:xfrm>
            <a:off x="229102" y="157709"/>
            <a:ext cx="576649" cy="72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ZoneTexte 30"/>
          <p:cNvSpPr txBox="1"/>
          <p:nvPr/>
        </p:nvSpPr>
        <p:spPr>
          <a:xfrm>
            <a:off x="1120589" y="163552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points de vigilance</a:t>
            </a:r>
          </a:p>
          <a:p>
            <a:pPr algn="ctr"/>
            <a:r>
              <a:rPr lang="fr-FR" dirty="0" smtClean="0"/>
              <a:t>- Calandres -</a:t>
            </a:r>
            <a:endParaRPr lang="fr-FR" dirty="0"/>
          </a:p>
        </p:txBody>
      </p:sp>
      <p:sp>
        <p:nvSpPr>
          <p:cNvPr id="33" name="Titre 1"/>
          <p:cNvSpPr txBox="1">
            <a:spLocks/>
          </p:cNvSpPr>
          <p:nvPr/>
        </p:nvSpPr>
        <p:spPr>
          <a:xfrm>
            <a:off x="309713" y="1647100"/>
            <a:ext cx="4935941" cy="49801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2- La calandre Repiquet</a:t>
            </a:r>
          </a:p>
          <a:p>
            <a:pPr>
              <a:lnSpc>
                <a:spcPct val="100000"/>
              </a:lnSpc>
            </a:pP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Elément sur lequel s’appuyer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Quantité de poudres à la Repiquet (photos)</a:t>
            </a:r>
          </a:p>
          <a:p>
            <a:pPr>
              <a:lnSpc>
                <a:spcPct val="100000"/>
              </a:lnSpc>
            </a:pP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Interrogation quand à la présence de poudres alors qu’aucune activité n’a été observée en ce sens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Propositions d’action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Recherche de l’activité ponctuelle génératrice de stéarate de zinc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Modification du mode opératoire/protocole pour limiter la remise en suspension des poudres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Décision prise d’élucider cette problématique avec l’aide des opérateurs au poste de travail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8496926" y="4154581"/>
            <a:ext cx="724936" cy="586895"/>
            <a:chOff x="7965651" y="5006195"/>
            <a:chExt cx="724936" cy="586895"/>
          </a:xfrm>
        </p:grpSpPr>
        <p:sp>
          <p:nvSpPr>
            <p:cNvPr id="39" name="Flèche droite 38"/>
            <p:cNvSpPr/>
            <p:nvPr/>
          </p:nvSpPr>
          <p:spPr>
            <a:xfrm rot="1878118">
              <a:off x="7965651" y="5314148"/>
              <a:ext cx="720000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8252048" y="5006195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975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64" y="1727501"/>
            <a:ext cx="1951032" cy="4337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4278621" y="2146043"/>
            <a:ext cx="3549763" cy="369332"/>
            <a:chOff x="4147992" y="2043404"/>
            <a:chExt cx="3549763" cy="369332"/>
          </a:xfrm>
        </p:grpSpPr>
        <p:sp>
          <p:nvSpPr>
            <p:cNvPr id="2" name="ZoneTexte 1"/>
            <p:cNvSpPr txBox="1"/>
            <p:nvPr/>
          </p:nvSpPr>
          <p:spPr>
            <a:xfrm>
              <a:off x="4861249" y="2043404"/>
              <a:ext cx="2836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Le déroulé de l’action</a:t>
              </a:r>
              <a:endParaRPr lang="fr-FR" dirty="0"/>
            </a:p>
          </p:txBody>
        </p:sp>
        <p:sp>
          <p:nvSpPr>
            <p:cNvPr id="3" name="Pentagone 2"/>
            <p:cNvSpPr/>
            <p:nvPr/>
          </p:nvSpPr>
          <p:spPr>
            <a:xfrm>
              <a:off x="4147992" y="2101273"/>
              <a:ext cx="616065" cy="253593"/>
            </a:xfrm>
            <a:prstGeom prst="homePlate">
              <a:avLst/>
            </a:prstGeom>
            <a:solidFill>
              <a:srgbClr val="444D26"/>
            </a:solidFill>
            <a:ln>
              <a:solidFill>
                <a:srgbClr val="444D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4657713" y="2718321"/>
            <a:ext cx="3452571" cy="369332"/>
            <a:chOff x="4527084" y="2615682"/>
            <a:chExt cx="3452571" cy="369332"/>
          </a:xfrm>
        </p:grpSpPr>
        <p:sp>
          <p:nvSpPr>
            <p:cNvPr id="12" name="ZoneTexte 11"/>
            <p:cNvSpPr txBox="1"/>
            <p:nvPr/>
          </p:nvSpPr>
          <p:spPr>
            <a:xfrm>
              <a:off x="5143149" y="2615682"/>
              <a:ext cx="2836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Le procédé industriel</a:t>
              </a:r>
              <a:endParaRPr lang="fr-FR" dirty="0"/>
            </a:p>
          </p:txBody>
        </p:sp>
        <p:sp>
          <p:nvSpPr>
            <p:cNvPr id="17" name="Pentagone 16"/>
            <p:cNvSpPr/>
            <p:nvPr/>
          </p:nvSpPr>
          <p:spPr>
            <a:xfrm>
              <a:off x="4527084" y="2673551"/>
              <a:ext cx="616065" cy="253593"/>
            </a:xfrm>
            <a:prstGeom prst="homePlate">
              <a:avLst/>
            </a:prstGeom>
            <a:solidFill>
              <a:srgbClr val="444D26"/>
            </a:solidFill>
            <a:ln>
              <a:solidFill>
                <a:srgbClr val="444D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4991878" y="3290599"/>
            <a:ext cx="3500619" cy="369332"/>
            <a:chOff x="4861249" y="3187960"/>
            <a:chExt cx="3500619" cy="369332"/>
          </a:xfrm>
        </p:grpSpPr>
        <p:sp>
          <p:nvSpPr>
            <p:cNvPr id="14" name="ZoneTexte 13"/>
            <p:cNvSpPr txBox="1"/>
            <p:nvPr/>
          </p:nvSpPr>
          <p:spPr>
            <a:xfrm>
              <a:off x="5525362" y="3187960"/>
              <a:ext cx="2836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Les points de vigilance</a:t>
              </a:r>
              <a:endParaRPr lang="fr-FR" dirty="0"/>
            </a:p>
          </p:txBody>
        </p:sp>
        <p:sp>
          <p:nvSpPr>
            <p:cNvPr id="18" name="Pentagone 17"/>
            <p:cNvSpPr/>
            <p:nvPr/>
          </p:nvSpPr>
          <p:spPr>
            <a:xfrm>
              <a:off x="4861249" y="3245829"/>
              <a:ext cx="616065" cy="253593"/>
            </a:xfrm>
            <a:prstGeom prst="homePlate">
              <a:avLst/>
            </a:prstGeom>
            <a:solidFill>
              <a:srgbClr val="444D26"/>
            </a:solidFill>
            <a:ln>
              <a:solidFill>
                <a:srgbClr val="444D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5362014" y="3862877"/>
            <a:ext cx="3903284" cy="369332"/>
            <a:chOff x="5231385" y="3760238"/>
            <a:chExt cx="3903284" cy="369332"/>
          </a:xfrm>
        </p:grpSpPr>
        <p:sp>
          <p:nvSpPr>
            <p:cNvPr id="15" name="ZoneTexte 14"/>
            <p:cNvSpPr txBox="1"/>
            <p:nvPr/>
          </p:nvSpPr>
          <p:spPr>
            <a:xfrm>
              <a:off x="5901697" y="3760238"/>
              <a:ext cx="3232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Les améliorations possibles</a:t>
              </a:r>
              <a:endParaRPr lang="fr-FR" dirty="0"/>
            </a:p>
          </p:txBody>
        </p:sp>
        <p:sp>
          <p:nvSpPr>
            <p:cNvPr id="19" name="Pentagone 18"/>
            <p:cNvSpPr/>
            <p:nvPr/>
          </p:nvSpPr>
          <p:spPr>
            <a:xfrm>
              <a:off x="5231385" y="3818107"/>
              <a:ext cx="616065" cy="253593"/>
            </a:xfrm>
            <a:prstGeom prst="homePlate">
              <a:avLst/>
            </a:prstGeom>
            <a:solidFill>
              <a:srgbClr val="444D26"/>
            </a:solidFill>
            <a:ln>
              <a:solidFill>
                <a:srgbClr val="444D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5794066" y="4435155"/>
            <a:ext cx="3471232" cy="369332"/>
            <a:chOff x="5663437" y="4332516"/>
            <a:chExt cx="3471232" cy="369332"/>
          </a:xfrm>
        </p:grpSpPr>
        <p:sp>
          <p:nvSpPr>
            <p:cNvPr id="16" name="ZoneTexte 15"/>
            <p:cNvSpPr txBox="1"/>
            <p:nvPr/>
          </p:nvSpPr>
          <p:spPr>
            <a:xfrm>
              <a:off x="6298163" y="4332516"/>
              <a:ext cx="2836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Les pathologies associées</a:t>
              </a:r>
              <a:endParaRPr lang="fr-FR" dirty="0"/>
            </a:p>
          </p:txBody>
        </p:sp>
        <p:sp>
          <p:nvSpPr>
            <p:cNvPr id="20" name="Pentagone 19"/>
            <p:cNvSpPr/>
            <p:nvPr/>
          </p:nvSpPr>
          <p:spPr>
            <a:xfrm>
              <a:off x="5663437" y="4390385"/>
              <a:ext cx="616065" cy="253593"/>
            </a:xfrm>
            <a:prstGeom prst="homePlate">
              <a:avLst/>
            </a:prstGeom>
            <a:solidFill>
              <a:srgbClr val="444D26"/>
            </a:solidFill>
            <a:ln>
              <a:solidFill>
                <a:srgbClr val="444D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4105470" y="655841"/>
            <a:ext cx="3722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 smtClean="0"/>
              <a:t>Les points abordés</a:t>
            </a:r>
            <a:endParaRPr lang="fr-FR" sz="2400" b="1" u="sng" dirty="0"/>
          </a:p>
        </p:txBody>
      </p:sp>
    </p:spTree>
    <p:extLst>
      <p:ext uri="{BB962C8B-B14F-4D97-AF65-F5344CB8AC3E}">
        <p14:creationId xmlns:p14="http://schemas.microsoft.com/office/powerpoint/2010/main" val="1167354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/>
          <a:srcRect l="427" r="17182" b="2458"/>
          <a:stretch/>
        </p:blipFill>
        <p:spPr>
          <a:xfrm>
            <a:off x="5530853" y="-3510"/>
            <a:ext cx="6661147" cy="127622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t="11550" r="1872" b="34552"/>
          <a:stretch/>
        </p:blipFill>
        <p:spPr>
          <a:xfrm>
            <a:off x="6890056" y="157709"/>
            <a:ext cx="1289825" cy="93911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t="17150" b="24882"/>
          <a:stretch/>
        </p:blipFill>
        <p:spPr>
          <a:xfrm>
            <a:off x="5529062" y="173091"/>
            <a:ext cx="1304844" cy="9237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t="17353" b="25571"/>
          <a:stretch/>
        </p:blipFill>
        <p:spPr>
          <a:xfrm>
            <a:off x="8235299" y="167950"/>
            <a:ext cx="1257688" cy="933061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6"/>
          <a:srcRect l="8087"/>
          <a:stretch/>
        </p:blipFill>
        <p:spPr>
          <a:xfrm>
            <a:off x="229102" y="157709"/>
            <a:ext cx="576649" cy="72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ZoneTexte 30"/>
          <p:cNvSpPr txBox="1"/>
          <p:nvPr/>
        </p:nvSpPr>
        <p:spPr>
          <a:xfrm>
            <a:off x="1120589" y="163552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points de vigilance</a:t>
            </a:r>
          </a:p>
          <a:p>
            <a:pPr algn="ctr"/>
            <a:r>
              <a:rPr lang="fr-FR" dirty="0" smtClean="0"/>
              <a:t>- Calandres -</a:t>
            </a:r>
            <a:endParaRPr lang="fr-FR" dirty="0"/>
          </a:p>
        </p:txBody>
      </p:sp>
      <p:sp>
        <p:nvSpPr>
          <p:cNvPr id="33" name="Titre 1"/>
          <p:cNvSpPr txBox="1">
            <a:spLocks/>
          </p:cNvSpPr>
          <p:nvPr/>
        </p:nvSpPr>
        <p:spPr>
          <a:xfrm>
            <a:off x="309713" y="1533882"/>
            <a:ext cx="4935941" cy="53241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3- La stéarateuse</a:t>
            </a:r>
          </a:p>
          <a:p>
            <a:pPr>
              <a:lnSpc>
                <a:spcPct val="100000"/>
              </a:lnSpc>
            </a:pP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Eléments sur lesquels s’appuyer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Résultats des tests fumigènes (photos)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Expérience des opérateurs (échanges)</a:t>
            </a:r>
          </a:p>
          <a:p>
            <a:pPr>
              <a:lnSpc>
                <a:spcPct val="100000"/>
              </a:lnSpc>
            </a:pP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Analyse de l’efficacité du système d’aspiration en fonction de la trajectoire des fumées</a:t>
            </a: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Remontée d’anomalies ponctuelles sur la stéarateuse qui implique un chargement en stéarate de zinc à chaque production</a:t>
            </a: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Gêne exprimée lors de la découpe et du chargement des rouleaux sur les chariots</a:t>
            </a:r>
          </a:p>
          <a:p>
            <a:pPr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Propositions d’action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Mécanisation du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transport du stéarate de zinc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Remplacement des conditionnements actuels pour confiner davantage les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poudres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Acquisition d’un système d’aspiration localisée et de chariots ventilés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Décision non connue à ce jour..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7"/>
          <a:srcRect t="29620" r="10529" b="33904"/>
          <a:stretch/>
        </p:blipFill>
        <p:spPr>
          <a:xfrm>
            <a:off x="9548405" y="174171"/>
            <a:ext cx="1276349" cy="95262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8"/>
          <a:srcRect r="7421"/>
          <a:stretch/>
        </p:blipFill>
        <p:spPr>
          <a:xfrm>
            <a:off x="10894380" y="167950"/>
            <a:ext cx="1280203" cy="958866"/>
          </a:xfrm>
          <a:prstGeom prst="rect">
            <a:avLst/>
          </a:prstGeom>
        </p:spPr>
      </p:pic>
      <p:grpSp>
        <p:nvGrpSpPr>
          <p:cNvPr id="27" name="Groupe 26"/>
          <p:cNvGrpSpPr/>
          <p:nvPr/>
        </p:nvGrpSpPr>
        <p:grpSpPr>
          <a:xfrm>
            <a:off x="7593247" y="4983625"/>
            <a:ext cx="2345293" cy="1702407"/>
            <a:chOff x="10241998" y="4899851"/>
            <a:chExt cx="1814209" cy="1318658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9"/>
            <a:srcRect t="21531" r="2555" b="27937"/>
            <a:stretch/>
          </p:blipFill>
          <p:spPr>
            <a:xfrm>
              <a:off x="10354443" y="4899851"/>
              <a:ext cx="1701764" cy="1158004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 rotWithShape="1">
            <a:blip r:embed="rId10"/>
            <a:srcRect l="2235" t="2050" r="2643" b="1434"/>
            <a:stretch/>
          </p:blipFill>
          <p:spPr>
            <a:xfrm>
              <a:off x="10241998" y="5897201"/>
              <a:ext cx="319263" cy="321308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11"/>
          <a:srcRect b="22841"/>
          <a:stretch/>
        </p:blipFill>
        <p:spPr>
          <a:xfrm>
            <a:off x="7868388" y="1822519"/>
            <a:ext cx="1986076" cy="2789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578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/>
          <a:srcRect l="427" r="17182" b="2458"/>
          <a:stretch/>
        </p:blipFill>
        <p:spPr>
          <a:xfrm>
            <a:off x="5530853" y="-3510"/>
            <a:ext cx="6661147" cy="1276226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/>
          <a:srcRect l="8087"/>
          <a:stretch/>
        </p:blipFill>
        <p:spPr>
          <a:xfrm>
            <a:off x="229102" y="157709"/>
            <a:ext cx="576649" cy="72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ZoneTexte 30"/>
          <p:cNvSpPr txBox="1"/>
          <p:nvPr/>
        </p:nvSpPr>
        <p:spPr>
          <a:xfrm>
            <a:off x="1120589" y="163552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points de vigilance</a:t>
            </a:r>
          </a:p>
          <a:p>
            <a:pPr algn="ctr"/>
            <a:r>
              <a:rPr lang="fr-FR" dirty="0" smtClean="0"/>
              <a:t>- Calandres -</a:t>
            </a:r>
            <a:endParaRPr lang="fr-FR" dirty="0"/>
          </a:p>
        </p:txBody>
      </p:sp>
      <p:sp>
        <p:nvSpPr>
          <p:cNvPr id="33" name="Titre 1"/>
          <p:cNvSpPr txBox="1">
            <a:spLocks/>
          </p:cNvSpPr>
          <p:nvPr/>
        </p:nvSpPr>
        <p:spPr>
          <a:xfrm>
            <a:off x="309713" y="1533883"/>
            <a:ext cx="4935941" cy="4736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4- La calandre 4 calandres</a:t>
            </a:r>
          </a:p>
          <a:p>
            <a:pPr>
              <a:lnSpc>
                <a:spcPct val="100000"/>
              </a:lnSpc>
            </a:pPr>
            <a:endPara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Elément sur lequel s’appuyer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Expérience des opérateurs (échanges)</a:t>
            </a:r>
          </a:p>
          <a:p>
            <a:pPr>
              <a:lnSpc>
                <a:spcPct val="100000"/>
              </a:lnSpc>
            </a:pP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Activité de nettoyage des cylindres entre deux campagnes de production relativement ponctuel</a:t>
            </a:r>
          </a:p>
          <a:p>
            <a:pPr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Propositions d’action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Substitution de l’heptane par un solvant vert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Mise à disposition de gants chimiques en nitrile et de demi-masques filtrants de type A3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Information relative aux solvants organiques</a:t>
            </a:r>
          </a:p>
          <a:p>
            <a:pPr>
              <a:lnSpc>
                <a:spcPct val="100000"/>
              </a:lnSpc>
            </a:pPr>
            <a:endParaRPr lang="fr-FR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Décision prise de mettre à disposition des opérateurs les équipements de protection individuelle adaptés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t="23752" r="9584" b="27424"/>
          <a:stretch/>
        </p:blipFill>
        <p:spPr>
          <a:xfrm>
            <a:off x="5530853" y="157709"/>
            <a:ext cx="1289825" cy="95056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/>
          <a:srcRect r="9469"/>
          <a:stretch/>
        </p:blipFill>
        <p:spPr>
          <a:xfrm>
            <a:off x="6898755" y="157709"/>
            <a:ext cx="1256200" cy="95172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/>
          <a:srcRect r="11418"/>
          <a:stretch/>
        </p:blipFill>
        <p:spPr>
          <a:xfrm>
            <a:off x="8225565" y="172702"/>
            <a:ext cx="1263668" cy="93924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/>
          <a:srcRect r="24482"/>
          <a:stretch/>
        </p:blipFill>
        <p:spPr>
          <a:xfrm>
            <a:off x="9557081" y="172702"/>
            <a:ext cx="1266430" cy="93321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8"/>
          <a:srcRect t="1495" r="2072" b="19938"/>
          <a:stretch/>
        </p:blipFill>
        <p:spPr>
          <a:xfrm>
            <a:off x="10891359" y="165461"/>
            <a:ext cx="1265807" cy="940527"/>
          </a:xfrm>
          <a:prstGeom prst="rect">
            <a:avLst/>
          </a:prstGeom>
        </p:spPr>
      </p:pic>
      <p:grpSp>
        <p:nvGrpSpPr>
          <p:cNvPr id="27" name="Groupe 26"/>
          <p:cNvGrpSpPr/>
          <p:nvPr/>
        </p:nvGrpSpPr>
        <p:grpSpPr>
          <a:xfrm>
            <a:off x="9005467" y="3998749"/>
            <a:ext cx="724936" cy="586895"/>
            <a:chOff x="7965651" y="5006195"/>
            <a:chExt cx="724936" cy="586895"/>
          </a:xfrm>
        </p:grpSpPr>
        <p:sp>
          <p:nvSpPr>
            <p:cNvPr id="28" name="Flèche droite 27"/>
            <p:cNvSpPr/>
            <p:nvPr/>
          </p:nvSpPr>
          <p:spPr>
            <a:xfrm rot="1878118">
              <a:off x="7965651" y="5314148"/>
              <a:ext cx="720000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8252048" y="5006195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6092665" y="4833890"/>
            <a:ext cx="5311831" cy="1546577"/>
            <a:chOff x="6092665" y="4833890"/>
            <a:chExt cx="5311831" cy="1546577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9"/>
            <a:srcRect l="14413" r="18009"/>
            <a:stretch/>
          </p:blipFill>
          <p:spPr>
            <a:xfrm>
              <a:off x="9183811" y="5025547"/>
              <a:ext cx="2220685" cy="11239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6" name="ZoneTexte 35"/>
            <p:cNvSpPr txBox="1"/>
            <p:nvPr/>
          </p:nvSpPr>
          <p:spPr>
            <a:xfrm>
              <a:off x="6092665" y="4833890"/>
              <a:ext cx="3275270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u="sng" dirty="0" smtClean="0"/>
                <a:t>Solvant vert</a:t>
              </a:r>
            </a:p>
            <a:p>
              <a:endParaRPr lang="fr-FR" sz="1050" dirty="0" smtClean="0"/>
            </a:p>
            <a:p>
              <a:pPr marL="285750" indent="-285750">
                <a:buFontTx/>
                <a:buChar char="-"/>
              </a:pPr>
              <a:r>
                <a:rPr lang="fr-FR" sz="1400" dirty="0" smtClean="0"/>
                <a:t>Origine renouvelable/recyclé</a:t>
              </a:r>
              <a:endParaRPr lang="fr-FR" sz="1400" dirty="0"/>
            </a:p>
            <a:p>
              <a:pPr marL="285750" indent="-285750">
                <a:buFontTx/>
                <a:buChar char="-"/>
              </a:pPr>
              <a:r>
                <a:rPr lang="fr-FR" sz="1400" dirty="0" smtClean="0"/>
                <a:t>Non toxique et biodégradable</a:t>
              </a:r>
            </a:p>
            <a:p>
              <a:pPr marL="285750" indent="-285750">
                <a:buFontTx/>
                <a:buChar char="-"/>
              </a:pPr>
              <a:r>
                <a:rPr lang="fr-FR" sz="1400" dirty="0" smtClean="0"/>
                <a:t>Respectueux de l’environnement</a:t>
              </a:r>
            </a:p>
            <a:p>
              <a:pPr marL="285750" indent="-285750">
                <a:buFontTx/>
                <a:buChar char="-"/>
              </a:pPr>
              <a:r>
                <a:rPr lang="fr-FR" sz="1400" dirty="0" smtClean="0"/>
                <a:t>Approuvé par les utilisateurs</a:t>
              </a:r>
            </a:p>
            <a:p>
              <a:pPr marL="285750" indent="-285750">
                <a:buFontTx/>
                <a:buChar char="-"/>
              </a:pPr>
              <a:r>
                <a:rPr lang="fr-FR" sz="1400" dirty="0" smtClean="0"/>
                <a:t>Prix compétitif</a:t>
              </a: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247076" y="1986240"/>
            <a:ext cx="5784326" cy="1622183"/>
            <a:chOff x="6247076" y="1986240"/>
            <a:chExt cx="5784326" cy="1622183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47076" y="1986240"/>
              <a:ext cx="2043366" cy="16221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7" name="ZoneTexte 36"/>
            <p:cNvSpPr txBox="1"/>
            <p:nvPr/>
          </p:nvSpPr>
          <p:spPr>
            <a:xfrm>
              <a:off x="8556904" y="2040773"/>
              <a:ext cx="3474498" cy="1331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u="sng" dirty="0" smtClean="0"/>
                <a:t>Solvant pétrolier</a:t>
              </a:r>
            </a:p>
            <a:p>
              <a:endParaRPr lang="fr-FR" sz="1050" dirty="0" smtClean="0"/>
            </a:p>
            <a:p>
              <a:pPr marL="285750" indent="-285750">
                <a:buFontTx/>
                <a:buChar char="-"/>
              </a:pPr>
              <a:r>
                <a:rPr lang="fr-FR" sz="1400" dirty="0" smtClean="0"/>
                <a:t>Origine industrie pétrolière</a:t>
              </a:r>
              <a:endParaRPr lang="fr-FR" sz="1400" dirty="0"/>
            </a:p>
            <a:p>
              <a:pPr marL="285750" indent="-285750">
                <a:buFontTx/>
                <a:buChar char="-"/>
              </a:pPr>
              <a:r>
                <a:rPr lang="fr-FR" sz="1400" dirty="0" smtClean="0"/>
                <a:t>Toxicité sur l’Homme bien connue</a:t>
              </a:r>
            </a:p>
            <a:p>
              <a:pPr marL="285750" indent="-285750">
                <a:buFontTx/>
                <a:buChar char="-"/>
              </a:pPr>
              <a:r>
                <a:rPr lang="fr-FR" sz="1400" dirty="0" smtClean="0"/>
                <a:t>Nocif pour l’environnement</a:t>
              </a:r>
            </a:p>
            <a:p>
              <a:pPr marL="285750" indent="-285750">
                <a:buFontTx/>
                <a:buChar char="-"/>
              </a:pPr>
              <a:r>
                <a:rPr lang="fr-FR" sz="1400" dirty="0" smtClean="0"/>
                <a:t>Méfiance des utilisateurs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823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/>
          <a:srcRect l="427" r="17182" b="2458"/>
          <a:stretch/>
        </p:blipFill>
        <p:spPr>
          <a:xfrm>
            <a:off x="5530853" y="-3510"/>
            <a:ext cx="6661147" cy="1276226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/>
          <a:srcRect l="8087"/>
          <a:stretch/>
        </p:blipFill>
        <p:spPr>
          <a:xfrm>
            <a:off x="229102" y="157709"/>
            <a:ext cx="576649" cy="72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ZoneTexte 30"/>
          <p:cNvSpPr txBox="1"/>
          <p:nvPr/>
        </p:nvSpPr>
        <p:spPr>
          <a:xfrm>
            <a:off x="1120589" y="163552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points de vigilance</a:t>
            </a:r>
          </a:p>
          <a:p>
            <a:pPr algn="ctr"/>
            <a:r>
              <a:rPr lang="fr-FR" dirty="0" smtClean="0"/>
              <a:t>- Calandres -</a:t>
            </a:r>
            <a:endParaRPr lang="fr-FR" dirty="0"/>
          </a:p>
        </p:txBody>
      </p:sp>
      <p:sp>
        <p:nvSpPr>
          <p:cNvPr id="33" name="Titre 1"/>
          <p:cNvSpPr txBox="1">
            <a:spLocks/>
          </p:cNvSpPr>
          <p:nvPr/>
        </p:nvSpPr>
        <p:spPr>
          <a:xfrm>
            <a:off x="344548" y="1699701"/>
            <a:ext cx="4935941" cy="4736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5- Le nettoyage de l’atelier</a:t>
            </a:r>
          </a:p>
          <a:p>
            <a:pPr>
              <a:lnSpc>
                <a:spcPct val="100000"/>
              </a:lnSpc>
            </a:pPr>
            <a:endPara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Elément sur lequel s’appuyer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 des opérateurs (échanges)</a:t>
            </a:r>
          </a:p>
          <a:p>
            <a:pPr>
              <a:lnSpc>
                <a:spcPct val="100000"/>
              </a:lnSpc>
            </a:pP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Alerte relative à l’utilisation de balais et de brosses lorsque les opérateurs nettoient l’atelier</a:t>
            </a: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Mention d’une prestation de nettoyage par des intervenants extérieurs</a:t>
            </a:r>
          </a:p>
          <a:p>
            <a:pPr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Propositions d’action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Limiter/Déconseiller l’utilisation des balais pour les opérations de nettoyage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Information aux opérateurs sur les bonnes pratiques de nettoyage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Acquisition d’aspirateurs poussière industriels équipés de filtres très haute efficacité HEPA</a:t>
            </a:r>
          </a:p>
          <a:p>
            <a:pPr>
              <a:lnSpc>
                <a:spcPct val="100000"/>
              </a:lnSpc>
            </a:pPr>
            <a:endParaRPr lang="fr-FR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Décision non connue à ce jour..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4"/>
          <a:srcRect t="54448"/>
          <a:stretch/>
        </p:blipFill>
        <p:spPr>
          <a:xfrm>
            <a:off x="5530853" y="177282"/>
            <a:ext cx="1308013" cy="92700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r="3598"/>
          <a:stretch/>
        </p:blipFill>
        <p:spPr>
          <a:xfrm>
            <a:off x="6896151" y="174467"/>
            <a:ext cx="1250095" cy="9219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/>
          <a:srcRect l="34572" b="12942"/>
          <a:stretch/>
        </p:blipFill>
        <p:spPr>
          <a:xfrm>
            <a:off x="8229600" y="173670"/>
            <a:ext cx="1275664" cy="92734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7"/>
          <a:srcRect r="5405"/>
          <a:stretch/>
        </p:blipFill>
        <p:spPr>
          <a:xfrm>
            <a:off x="9554938" y="173670"/>
            <a:ext cx="1268572" cy="9264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8"/>
          <a:srcRect l="40877"/>
          <a:stretch/>
        </p:blipFill>
        <p:spPr>
          <a:xfrm>
            <a:off x="10898155" y="164339"/>
            <a:ext cx="1293846" cy="965137"/>
          </a:xfrm>
          <a:prstGeom prst="rect">
            <a:avLst/>
          </a:prstGeom>
        </p:spPr>
      </p:pic>
      <p:grpSp>
        <p:nvGrpSpPr>
          <p:cNvPr id="32" name="Groupe 31"/>
          <p:cNvGrpSpPr/>
          <p:nvPr/>
        </p:nvGrpSpPr>
        <p:grpSpPr>
          <a:xfrm>
            <a:off x="7786103" y="5067904"/>
            <a:ext cx="3758975" cy="1211330"/>
            <a:chOff x="5795963" y="5524024"/>
            <a:chExt cx="3758975" cy="1211330"/>
          </a:xfrm>
        </p:grpSpPr>
        <p:sp>
          <p:nvSpPr>
            <p:cNvPr id="34" name="Carré corné 33"/>
            <p:cNvSpPr/>
            <p:nvPr/>
          </p:nvSpPr>
          <p:spPr>
            <a:xfrm>
              <a:off x="5795963" y="5524024"/>
              <a:ext cx="3758975" cy="1211330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b="1" u="sng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Sous-traitance du </a:t>
              </a:r>
              <a:r>
                <a:rPr lang="fr-FR" sz="1200" b="1" u="sng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nettoyage de l’atelier :</a:t>
              </a:r>
            </a:p>
            <a:p>
              <a:endParaRPr lang="fr-FR" sz="11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fr-FR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Demi-masques filtrants FFP3 </a:t>
              </a:r>
              <a:endPara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Gants </a:t>
              </a:r>
              <a:r>
                <a:rPr lang="fr-FR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chimiques en nitrile</a:t>
              </a:r>
            </a:p>
            <a:p>
              <a:pPr marL="285750" indent="-285750">
                <a:buFontTx/>
                <a:buChar char="-"/>
              </a:pPr>
              <a:r>
                <a:rPr lang="fr-FR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Combinaison </a:t>
              </a:r>
              <a:r>
                <a:rPr 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intégrale </a:t>
              </a:r>
              <a:r>
                <a:rPr lang="fr-FR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type V/VI</a:t>
              </a:r>
              <a:endPara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13580" y="6367564"/>
              <a:ext cx="192834" cy="192834"/>
            </a:xfrm>
            <a:prstGeom prst="rect">
              <a:avLst/>
            </a:prstGeom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13580" y="6119602"/>
              <a:ext cx="192834" cy="192834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13580" y="5871640"/>
              <a:ext cx="192834" cy="192834"/>
            </a:xfrm>
            <a:prstGeom prst="rect">
              <a:avLst/>
            </a:prstGeom>
          </p:spPr>
        </p:pic>
      </p:grpSp>
      <p:pic>
        <p:nvPicPr>
          <p:cNvPr id="38" name="Imag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4312" y="2308059"/>
            <a:ext cx="4695825" cy="172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45065" y="2969934"/>
            <a:ext cx="389920" cy="76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9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33053" y="0"/>
            <a:ext cx="6658947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5309118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5983117" y="1490900"/>
            <a:ext cx="6006719" cy="4736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1- L’automatisation du procédé</a:t>
            </a:r>
          </a:p>
          <a:p>
            <a:pPr>
              <a:lnSpc>
                <a:spcPct val="100000"/>
              </a:lnSpc>
            </a:pP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Eléments sur lesquels s’appuyer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Suppression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du risque lié à la manutention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manuelle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Elimination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du risque mécanique lié à la découpe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manuelle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Disparition du risque lié à l’inhalation des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poudres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Consulter différents concepteurs et installateurs spécialisés dans la mécanisation du transport de matières premières</a:t>
            </a: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Inclure les opérateurs et le médecin du travail dans la réflexion pour une prise en compte globale des contraintes pesant sur l’installation</a:t>
            </a:r>
          </a:p>
          <a:p>
            <a:pPr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Propositions de solution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Mise en place de fûts, big-bags ou silos selon la quantité de poudres stockée/consommée (collaboration avec le service Achats)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Installation de pompes doseuses et d’un réseau de canalisations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Anticipation des opérations de maintenance à l’aide de vannes, de capteurs </a:t>
            </a:r>
            <a:r>
              <a:rPr lang="fr-FR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etc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etc..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b="2516"/>
          <a:stretch/>
        </p:blipFill>
        <p:spPr>
          <a:xfrm>
            <a:off x="8575148" y="5822778"/>
            <a:ext cx="711181" cy="612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b="2151"/>
          <a:stretch/>
        </p:blipFill>
        <p:spPr>
          <a:xfrm>
            <a:off x="7046281" y="5721606"/>
            <a:ext cx="768707" cy="924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487" y="5725690"/>
            <a:ext cx="1076458" cy="862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ZoneTexte 22"/>
          <p:cNvSpPr txBox="1"/>
          <p:nvPr/>
        </p:nvSpPr>
        <p:spPr>
          <a:xfrm>
            <a:off x="7150717" y="196471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améliorations possibles</a:t>
            </a:r>
          </a:p>
          <a:p>
            <a:pPr algn="ctr"/>
            <a:r>
              <a:rPr lang="fr-FR" dirty="0" smtClean="0"/>
              <a:t>- Banbury -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682" y="149013"/>
            <a:ext cx="641918" cy="762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ZoneTexte 25"/>
          <p:cNvSpPr txBox="1"/>
          <p:nvPr/>
        </p:nvSpPr>
        <p:spPr>
          <a:xfrm>
            <a:off x="966609" y="192511"/>
            <a:ext cx="307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Alternatives possibles</a:t>
            </a:r>
            <a:endParaRPr lang="fr-FR" b="1" u="sng" dirty="0"/>
          </a:p>
        </p:txBody>
      </p:sp>
      <p:grpSp>
        <p:nvGrpSpPr>
          <p:cNvPr id="14" name="Groupe 13"/>
          <p:cNvGrpSpPr/>
          <p:nvPr/>
        </p:nvGrpSpPr>
        <p:grpSpPr>
          <a:xfrm>
            <a:off x="1453751" y="1655410"/>
            <a:ext cx="1679510" cy="1813951"/>
            <a:chOff x="423703" y="1615049"/>
            <a:chExt cx="1679510" cy="1813951"/>
          </a:xfrm>
        </p:grpSpPr>
        <p:pic>
          <p:nvPicPr>
            <p:cNvPr id="16" name="Image 15" descr="\\INTRANET\Utilisateurs\m.quiniou\Interventions\Dr Myriam CHRETIEN\Dodyplast\Photos\20170912_091909.jp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55" r="19061"/>
            <a:stretch/>
          </p:blipFill>
          <p:spPr bwMode="auto">
            <a:xfrm rot="5400000">
              <a:off x="454256" y="1741046"/>
              <a:ext cx="1575186" cy="1323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423703" y="3121223"/>
              <a:ext cx="16795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 smtClean="0"/>
                <a:t>Canne aspirante</a:t>
              </a:r>
              <a:endParaRPr lang="fr-FR" sz="1400" i="1" dirty="0"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2430235" y="4572261"/>
            <a:ext cx="1774637" cy="1492130"/>
            <a:chOff x="334796" y="4380722"/>
            <a:chExt cx="1774637" cy="1492130"/>
          </a:xfrm>
        </p:grpSpPr>
        <p:sp>
          <p:nvSpPr>
            <p:cNvPr id="18" name="ZoneTexte 17"/>
            <p:cNvSpPr txBox="1"/>
            <p:nvPr/>
          </p:nvSpPr>
          <p:spPr>
            <a:xfrm>
              <a:off x="382359" y="5565075"/>
              <a:ext cx="16795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 smtClean="0"/>
                <a:t>Vis sans fin</a:t>
              </a:r>
              <a:endParaRPr lang="fr-FR" sz="1400" i="1" dirty="0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796" y="4380722"/>
              <a:ext cx="1774637" cy="12867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2" name="Groupe 21"/>
          <p:cNvGrpSpPr/>
          <p:nvPr/>
        </p:nvGrpSpPr>
        <p:grpSpPr>
          <a:xfrm>
            <a:off x="1623464" y="4294858"/>
            <a:ext cx="737961" cy="554806"/>
            <a:chOff x="3128669" y="2477318"/>
            <a:chExt cx="737961" cy="554806"/>
          </a:xfrm>
        </p:grpSpPr>
        <p:sp>
          <p:nvSpPr>
            <p:cNvPr id="25" name="Flèche droite 24"/>
            <p:cNvSpPr/>
            <p:nvPr/>
          </p:nvSpPr>
          <p:spPr>
            <a:xfrm rot="2676510">
              <a:off x="3128669" y="2753182"/>
              <a:ext cx="668368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3428091" y="2477318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8" name="Groupe 27"/>
          <p:cNvGrpSpPr/>
          <p:nvPr/>
        </p:nvGrpSpPr>
        <p:grpSpPr>
          <a:xfrm rot="16200000">
            <a:off x="634218" y="2586436"/>
            <a:ext cx="854708" cy="465293"/>
            <a:chOff x="2942329" y="2753182"/>
            <a:chExt cx="854708" cy="465293"/>
          </a:xfrm>
        </p:grpSpPr>
        <p:sp>
          <p:nvSpPr>
            <p:cNvPr id="29" name="Flèche droite 28"/>
            <p:cNvSpPr/>
            <p:nvPr/>
          </p:nvSpPr>
          <p:spPr>
            <a:xfrm rot="2676510">
              <a:off x="3128669" y="2753182"/>
              <a:ext cx="668368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/>
            <p:cNvSpPr txBox="1"/>
            <p:nvPr/>
          </p:nvSpPr>
          <p:spPr>
            <a:xfrm rot="5400000">
              <a:off x="2907725" y="2814540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476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33053" y="0"/>
            <a:ext cx="6658947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5309118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5983118" y="1490900"/>
            <a:ext cx="5907786" cy="4736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La révision de la politique d’achats des matières premières</a:t>
            </a:r>
          </a:p>
          <a:p>
            <a:pPr>
              <a:lnSpc>
                <a:spcPct val="100000"/>
              </a:lnSpc>
            </a:pP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Eléments sur lesquels s’appuyer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Diminution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du risque lié à la manutention manuelle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Elimination du risque mécanique lié à la découpe manuelle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Diminution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du risque lié à l’inhalation des poudres</a:t>
            </a:r>
          </a:p>
          <a:p>
            <a:pPr>
              <a:lnSpc>
                <a:spcPct val="100000"/>
              </a:lnSpc>
            </a:pP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Consulter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vos fournisseurs pour négocier le remplacement des conditionnements actuels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Inclure les opérateurs et le médecin du travail dans la réflexion pour une prise en compte globale des contraintes pesant sur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le conditionnement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Propositions de solution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Mise en place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de bidons,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fûts, big-bags ou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containers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selon la quantité de poudres stockée/consommée (collaboration avec le service Achats)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Installation de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pompes doseuses et cannes aspirantes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150717" y="196471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améliorations possibles</a:t>
            </a:r>
          </a:p>
          <a:p>
            <a:pPr algn="ctr"/>
            <a:r>
              <a:rPr lang="fr-FR" dirty="0" smtClean="0"/>
              <a:t>- Calandres -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682" y="149013"/>
            <a:ext cx="641918" cy="762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ZoneTexte 7"/>
          <p:cNvSpPr txBox="1"/>
          <p:nvPr/>
        </p:nvSpPr>
        <p:spPr>
          <a:xfrm>
            <a:off x="1025023" y="184683"/>
            <a:ext cx="307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Principe de la démarche</a:t>
            </a:r>
            <a:endParaRPr lang="fr-FR" b="1" u="sng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0" y="3684078"/>
            <a:ext cx="1434873" cy="945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998" y="5402424"/>
            <a:ext cx="2147093" cy="115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2853" y="3386151"/>
            <a:ext cx="1397463" cy="176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2144" y="1191143"/>
            <a:ext cx="1361578" cy="1269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e 12"/>
          <p:cNvGrpSpPr/>
          <p:nvPr/>
        </p:nvGrpSpPr>
        <p:grpSpPr>
          <a:xfrm>
            <a:off x="3128669" y="2477318"/>
            <a:ext cx="737961" cy="554806"/>
            <a:chOff x="3128669" y="2477318"/>
            <a:chExt cx="737961" cy="554806"/>
          </a:xfrm>
        </p:grpSpPr>
        <p:sp>
          <p:nvSpPr>
            <p:cNvPr id="11" name="Flèche droite 10"/>
            <p:cNvSpPr/>
            <p:nvPr/>
          </p:nvSpPr>
          <p:spPr>
            <a:xfrm rot="2676510">
              <a:off x="3128669" y="2753182"/>
              <a:ext cx="668368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428091" y="2477318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330705" y="2928977"/>
            <a:ext cx="648760" cy="2304000"/>
            <a:chOff x="2330705" y="2928977"/>
            <a:chExt cx="648760" cy="2304000"/>
          </a:xfrm>
        </p:grpSpPr>
        <p:sp>
          <p:nvSpPr>
            <p:cNvPr id="14" name="Flèche droite 13"/>
            <p:cNvSpPr/>
            <p:nvPr/>
          </p:nvSpPr>
          <p:spPr>
            <a:xfrm rot="5400000">
              <a:off x="1318176" y="3941506"/>
              <a:ext cx="2304000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540926" y="3929517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543919" y="2891915"/>
            <a:ext cx="1332000" cy="405883"/>
            <a:chOff x="543919" y="2891915"/>
            <a:chExt cx="1332000" cy="405883"/>
          </a:xfrm>
        </p:grpSpPr>
        <p:sp>
          <p:nvSpPr>
            <p:cNvPr id="15" name="Flèche droite 14"/>
            <p:cNvSpPr/>
            <p:nvPr/>
          </p:nvSpPr>
          <p:spPr>
            <a:xfrm rot="8154557">
              <a:off x="543919" y="2891915"/>
              <a:ext cx="1332000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280998" y="2928466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363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533053" y="0"/>
            <a:ext cx="6658947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5309118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5983118" y="1490900"/>
            <a:ext cx="5907786" cy="52737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Les bonnes pratiques de nettoyage</a:t>
            </a:r>
          </a:p>
          <a:p>
            <a:pPr>
              <a:lnSpc>
                <a:spcPct val="100000"/>
              </a:lnSpc>
            </a:pPr>
            <a:endPara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Elément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lequel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s’appuyer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Limitation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du risque lié à l’inhalation des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poudres</a:t>
            </a:r>
          </a:p>
          <a:p>
            <a:pPr>
              <a:lnSpc>
                <a:spcPct val="100000"/>
              </a:lnSpc>
            </a:pP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Echanger avec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les opérateurs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pour bien comprendre leur activité de travail et identifier les activités les plus exposantes</a:t>
            </a: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Consulter vos fournisseurs pour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disposer d’un panel d’aspirateurs industriels avec filtration HEPA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Propositions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de solution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Instauration d’un protocole de vérification de l’environnement de travail pour s’assurer qu’aucun opérateur se trouve dans la zone à nettoyer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Affichage d’un panneau avertissant qu’une opération de nettoyage est en cours et que l’accès à la zone est restreint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Acquisition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d’aspirateurs poussière industriels équipés de filtres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très haute efficacité HEPA en nombre suffisant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Sensibilisation des opérateurs aux bonnes pratiques de nettoyage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150717" y="196471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améliorations possibles</a:t>
            </a:r>
          </a:p>
          <a:p>
            <a:pPr algn="ctr"/>
            <a:r>
              <a:rPr lang="fr-FR" dirty="0" smtClean="0"/>
              <a:t>- Calandres -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682" y="149013"/>
            <a:ext cx="641918" cy="762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ZoneTexte 1"/>
          <p:cNvSpPr txBox="1"/>
          <p:nvPr/>
        </p:nvSpPr>
        <p:spPr>
          <a:xfrm>
            <a:off x="1083291" y="243126"/>
            <a:ext cx="2865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Principe de la démarche</a:t>
            </a:r>
            <a:endParaRPr lang="fr-FR" b="1" u="sng" dirty="0"/>
          </a:p>
        </p:txBody>
      </p:sp>
      <p:grpSp>
        <p:nvGrpSpPr>
          <p:cNvPr id="15" name="Groupe 14"/>
          <p:cNvGrpSpPr/>
          <p:nvPr/>
        </p:nvGrpSpPr>
        <p:grpSpPr>
          <a:xfrm>
            <a:off x="2330179" y="2707044"/>
            <a:ext cx="648760" cy="2304000"/>
            <a:chOff x="2330705" y="2928977"/>
            <a:chExt cx="648760" cy="2304000"/>
          </a:xfrm>
        </p:grpSpPr>
        <p:sp>
          <p:nvSpPr>
            <p:cNvPr id="16" name="Flèche droite 15"/>
            <p:cNvSpPr/>
            <p:nvPr/>
          </p:nvSpPr>
          <p:spPr>
            <a:xfrm rot="5400000">
              <a:off x="1318176" y="3941506"/>
              <a:ext cx="2304000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540926" y="3929517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543919" y="2891915"/>
            <a:ext cx="1332000" cy="405883"/>
            <a:chOff x="543919" y="2891915"/>
            <a:chExt cx="1332000" cy="405883"/>
          </a:xfrm>
        </p:grpSpPr>
        <p:sp>
          <p:nvSpPr>
            <p:cNvPr id="20" name="Flèche droite 19"/>
            <p:cNvSpPr/>
            <p:nvPr/>
          </p:nvSpPr>
          <p:spPr>
            <a:xfrm rot="8154557">
              <a:off x="543919" y="2891915"/>
              <a:ext cx="1332000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280998" y="2928466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147331" y="2393339"/>
            <a:ext cx="737961" cy="554806"/>
            <a:chOff x="3128669" y="2477318"/>
            <a:chExt cx="737961" cy="554806"/>
          </a:xfrm>
        </p:grpSpPr>
        <p:sp>
          <p:nvSpPr>
            <p:cNvPr id="25" name="Flèche droite 24"/>
            <p:cNvSpPr/>
            <p:nvPr/>
          </p:nvSpPr>
          <p:spPr>
            <a:xfrm rot="2676510">
              <a:off x="3128669" y="2753182"/>
              <a:ext cx="668368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3428091" y="2477318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3"/>
          <a:srcRect r="8056"/>
          <a:stretch/>
        </p:blipFill>
        <p:spPr>
          <a:xfrm>
            <a:off x="126334" y="3671778"/>
            <a:ext cx="1330509" cy="2458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5" name="Groupe 34"/>
          <p:cNvGrpSpPr/>
          <p:nvPr/>
        </p:nvGrpSpPr>
        <p:grpSpPr>
          <a:xfrm>
            <a:off x="3729735" y="2943659"/>
            <a:ext cx="1200264" cy="1208250"/>
            <a:chOff x="1433383" y="3991830"/>
            <a:chExt cx="1919416" cy="1927155"/>
          </a:xfrm>
        </p:grpSpPr>
        <p:sp>
          <p:nvSpPr>
            <p:cNvPr id="36" name="Ellipse 35"/>
            <p:cNvSpPr/>
            <p:nvPr/>
          </p:nvSpPr>
          <p:spPr>
            <a:xfrm>
              <a:off x="1470930" y="4095300"/>
              <a:ext cx="1798325" cy="17174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4"/>
            <a:srcRect l="26512" r="24054"/>
            <a:stretch/>
          </p:blipFill>
          <p:spPr>
            <a:xfrm>
              <a:off x="1864069" y="4438378"/>
              <a:ext cx="659027" cy="1333155"/>
            </a:xfrm>
            <a:prstGeom prst="rect">
              <a:avLst/>
            </a:prstGeom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5"/>
            <a:srcRect l="-1714" t="1" b="2011"/>
            <a:stretch/>
          </p:blipFill>
          <p:spPr>
            <a:xfrm rot="899718">
              <a:off x="2488570" y="4996701"/>
              <a:ext cx="565384" cy="414947"/>
            </a:xfrm>
            <a:prstGeom prst="rect">
              <a:avLst/>
            </a:prstGeom>
          </p:spPr>
        </p:pic>
        <p:sp>
          <p:nvSpPr>
            <p:cNvPr id="39" name="Interdiction 38"/>
            <p:cNvSpPr/>
            <p:nvPr/>
          </p:nvSpPr>
          <p:spPr>
            <a:xfrm rot="5400000">
              <a:off x="1429513" y="3995700"/>
              <a:ext cx="1927155" cy="1919416"/>
            </a:xfrm>
            <a:prstGeom prst="noSmoking">
              <a:avLst>
                <a:gd name="adj" fmla="val 9550"/>
              </a:avLst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6"/>
          <a:srcRect l="6227" r="2360" b="9798"/>
          <a:stretch/>
        </p:blipFill>
        <p:spPr>
          <a:xfrm>
            <a:off x="769998" y="5196325"/>
            <a:ext cx="1022000" cy="906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4354" y="4901232"/>
            <a:ext cx="1144856" cy="907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8"/>
          <a:srcRect t="54448"/>
          <a:stretch/>
        </p:blipFill>
        <p:spPr>
          <a:xfrm>
            <a:off x="1616900" y="1128210"/>
            <a:ext cx="1648814" cy="116853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03338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533053" y="0"/>
            <a:ext cx="6658947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5309118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5983118" y="1490900"/>
            <a:ext cx="5907786" cy="52737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4- La gestion des équipements de protection individuelle</a:t>
            </a:r>
          </a:p>
          <a:p>
            <a:pPr>
              <a:lnSpc>
                <a:spcPct val="100000"/>
              </a:lnSpc>
            </a:pP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Elément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lequel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s’appuyer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Limitation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du risque lié à l’inhalation des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poudres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Réduction du risque lié à l’inhalation des vapeurs solvantées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Disparition du risque lié au contact main/solvant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Echanger avec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les opérateurs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pour bien comprendre leur activité de travail et identifier les activités les plus exposantes</a:t>
            </a: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Imposer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le port des EPI lors des activités les plus exposantes</a:t>
            </a: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Ne pas privilégier les EPI sur les EPC tels que la ventilation, les systèmes d’aspiration localisée </a:t>
            </a:r>
            <a:r>
              <a:rPr lang="fr-FR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etc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etc..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Propositions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de solution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Mise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à disposition de demi-masques filtrants de type FFP3 bien adaptés à la granulométrie des poudres manipulées par les opérateurs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Mise à disposition de demi-masques à cartouches équipées de filtres A3 bien adaptés à la nature chimique des vapeurs émises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Mise à disposition de gants chimiques en nitrile bien adaptés à la nature chimique du solvant de nettoyage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Sensibilisation des opérateurs aux bonnes pratiques relatives aux EPI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150717" y="196471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améliorations possibles</a:t>
            </a:r>
          </a:p>
          <a:p>
            <a:pPr algn="ctr"/>
            <a:r>
              <a:rPr lang="fr-FR" dirty="0" smtClean="0"/>
              <a:t>- Calandres -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682" y="149013"/>
            <a:ext cx="641918" cy="762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ZoneTexte 1"/>
          <p:cNvSpPr txBox="1"/>
          <p:nvPr/>
        </p:nvSpPr>
        <p:spPr>
          <a:xfrm>
            <a:off x="1083291" y="243126"/>
            <a:ext cx="2865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Principe de la démarche</a:t>
            </a:r>
            <a:endParaRPr lang="fr-FR" b="1" u="sng" dirty="0"/>
          </a:p>
        </p:txBody>
      </p:sp>
      <p:grpSp>
        <p:nvGrpSpPr>
          <p:cNvPr id="15" name="Groupe 14"/>
          <p:cNvGrpSpPr/>
          <p:nvPr/>
        </p:nvGrpSpPr>
        <p:grpSpPr>
          <a:xfrm>
            <a:off x="2330179" y="2707044"/>
            <a:ext cx="648760" cy="2304000"/>
            <a:chOff x="2330705" y="2928977"/>
            <a:chExt cx="648760" cy="2304000"/>
          </a:xfrm>
        </p:grpSpPr>
        <p:sp>
          <p:nvSpPr>
            <p:cNvPr id="16" name="Flèche droite 15"/>
            <p:cNvSpPr/>
            <p:nvPr/>
          </p:nvSpPr>
          <p:spPr>
            <a:xfrm rot="5400000">
              <a:off x="1318176" y="3941506"/>
              <a:ext cx="2304000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540926" y="3929517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543919" y="2891915"/>
            <a:ext cx="1332000" cy="405883"/>
            <a:chOff x="543919" y="2891915"/>
            <a:chExt cx="1332000" cy="405883"/>
          </a:xfrm>
        </p:grpSpPr>
        <p:sp>
          <p:nvSpPr>
            <p:cNvPr id="20" name="Flèche droite 19"/>
            <p:cNvSpPr/>
            <p:nvPr/>
          </p:nvSpPr>
          <p:spPr>
            <a:xfrm rot="8154557">
              <a:off x="543919" y="2891915"/>
              <a:ext cx="1332000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280998" y="2928466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147331" y="2393339"/>
            <a:ext cx="737961" cy="554806"/>
            <a:chOff x="3128669" y="2477318"/>
            <a:chExt cx="737961" cy="554806"/>
          </a:xfrm>
        </p:grpSpPr>
        <p:sp>
          <p:nvSpPr>
            <p:cNvPr id="25" name="Flèche droite 24"/>
            <p:cNvSpPr/>
            <p:nvPr/>
          </p:nvSpPr>
          <p:spPr>
            <a:xfrm rot="2676510">
              <a:off x="3128669" y="2753182"/>
              <a:ext cx="668368" cy="278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3428091" y="2477318"/>
              <a:ext cx="438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2"/>
                  </a:solidFill>
                </a:rPr>
                <a:t>?</a:t>
              </a:r>
              <a:endParaRPr lang="fr-FR" b="1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962" y="3259925"/>
            <a:ext cx="1282710" cy="129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484" y="5152101"/>
            <a:ext cx="944332" cy="976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3081" y="3870680"/>
            <a:ext cx="1025361" cy="660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299" y="1231791"/>
            <a:ext cx="1514702" cy="1118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206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 txBox="1">
            <a:spLocks noGrp="1"/>
          </p:cNvSpPr>
          <p:nvPr/>
        </p:nvSpPr>
        <p:spPr>
          <a:xfrm>
            <a:off x="9565762" y="7888411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A34D7C9A-BF27-4319-844A-33355F429340}" type="slidenum">
              <a:rPr lang="fr-FR" sz="1200" b="1">
                <a:solidFill>
                  <a:schemeClr val="tx2">
                    <a:shade val="90000"/>
                  </a:schemeClr>
                </a:solidFill>
                <a:latin typeface="Arial" charset="0"/>
              </a:rPr>
              <a:pPr algn="r">
                <a:defRPr/>
              </a:pPr>
              <a:t>27</a:t>
            </a:fld>
            <a:endParaRPr lang="fr-FR" sz="1200" b="1" dirty="0">
              <a:solidFill>
                <a:schemeClr val="tx2">
                  <a:shade val="90000"/>
                </a:schemeClr>
              </a:solidFill>
              <a:latin typeface="Arial" charset="0"/>
            </a:endParaRPr>
          </a:p>
        </p:txBody>
      </p:sp>
      <p:sp>
        <p:nvSpPr>
          <p:cNvPr id="107" name="ZoneTexte 106"/>
          <p:cNvSpPr txBox="1"/>
          <p:nvPr/>
        </p:nvSpPr>
        <p:spPr>
          <a:xfrm>
            <a:off x="4386303" y="135560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pathologies associées</a:t>
            </a:r>
          </a:p>
          <a:p>
            <a:pPr algn="ctr"/>
            <a:r>
              <a:rPr lang="fr-FR" dirty="0" smtClean="0"/>
              <a:t>- Calandres -</a:t>
            </a:r>
            <a:endParaRPr lang="fr-FR" dirty="0"/>
          </a:p>
        </p:txBody>
      </p:sp>
      <p:sp>
        <p:nvSpPr>
          <p:cNvPr id="131" name="Espace réservé du contenu 8"/>
          <p:cNvSpPr txBox="1">
            <a:spLocks/>
          </p:cNvSpPr>
          <p:nvPr/>
        </p:nvSpPr>
        <p:spPr>
          <a:xfrm>
            <a:off x="1441397" y="1433812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 smtClean="0"/>
              <a:t>Pathologies liées aux solvants pétroliers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Irritations de la peau et des muqueuses oculaire et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respiratoire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4" name="Picture 8" descr="Résultat de recherche d'images pour &quot;physiologie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07"/>
          <a:stretch/>
        </p:blipFill>
        <p:spPr bwMode="auto">
          <a:xfrm>
            <a:off x="4370585" y="3091590"/>
            <a:ext cx="2775774" cy="2667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10603" y="3091590"/>
            <a:ext cx="30030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Troubles neurologiques aigus 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Tx/>
              <a:buChar char="-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omnolence</a:t>
            </a:r>
          </a:p>
          <a:p>
            <a:pPr marL="742950" lvl="1" indent="-285750">
              <a:buFontTx/>
              <a:buChar char="-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briété</a:t>
            </a:r>
          </a:p>
          <a:p>
            <a:pPr marL="742950" lvl="1" indent="-285750">
              <a:buFontTx/>
              <a:buChar char="-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éphalée</a:t>
            </a:r>
          </a:p>
          <a:p>
            <a:pPr marL="742950" lvl="1" indent="-285750">
              <a:buFontTx/>
              <a:buChar char="-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ertiges</a:t>
            </a:r>
          </a:p>
          <a:p>
            <a:pPr marL="742950" lvl="1" indent="-285750">
              <a:buFontTx/>
              <a:buChar char="-"/>
            </a:pP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coma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7510602" y="4788094"/>
            <a:ext cx="33657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Atteinte neurologique progressive :</a:t>
            </a:r>
          </a:p>
          <a:p>
            <a:pPr marL="742950" lvl="1" indent="-285750">
              <a:buFontTx/>
              <a:buChar char="-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roubles de la mémoire</a:t>
            </a:r>
          </a:p>
          <a:p>
            <a:pPr marL="742950" lvl="1" indent="-285750">
              <a:buFontTx/>
              <a:buChar char="-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roubles du comportement</a:t>
            </a:r>
          </a:p>
          <a:p>
            <a:pPr marL="742950" lvl="1" indent="-285750">
              <a:buFontTx/>
              <a:buChar char="-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roubles sensitifs</a:t>
            </a:r>
          </a:p>
          <a:p>
            <a:pPr marL="742950" lvl="1" indent="-285750">
              <a:buFontTx/>
              <a:buChar char="-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roubles moteurs</a:t>
            </a:r>
          </a:p>
        </p:txBody>
      </p:sp>
    </p:spTree>
    <p:extLst>
      <p:ext uri="{BB962C8B-B14F-4D97-AF65-F5344CB8AC3E}">
        <p14:creationId xmlns:p14="http://schemas.microsoft.com/office/powerpoint/2010/main" val="84554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400091" y="163552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 procédé industriel</a:t>
            </a:r>
          </a:p>
          <a:p>
            <a:pPr algn="ctr"/>
            <a:r>
              <a:rPr lang="fr-FR" dirty="0" smtClean="0"/>
              <a:t>- Banbury -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755" y="195867"/>
            <a:ext cx="703636" cy="716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4286901096"/>
              </p:ext>
            </p:extLst>
          </p:nvPr>
        </p:nvGraphicFramePr>
        <p:xfrm>
          <a:off x="7020913" y="1406975"/>
          <a:ext cx="4469744" cy="3483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 9" descr="S:\STEPHANIE-MELANIE\Interventions communes\Aigle International\Photos visite du 07 septembre 2017\20170907_10262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314" y="5282714"/>
            <a:ext cx="2373246" cy="1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Diagramme 10"/>
          <p:cNvGraphicFramePr/>
          <p:nvPr>
            <p:extLst>
              <p:ext uri="{D42A27DB-BD31-4B8C-83A1-F6EECF244321}">
                <p14:modId xmlns:p14="http://schemas.microsoft.com/office/powerpoint/2010/main" val="2578736137"/>
              </p:ext>
            </p:extLst>
          </p:nvPr>
        </p:nvGraphicFramePr>
        <p:xfrm>
          <a:off x="27387" y="878640"/>
          <a:ext cx="5252018" cy="2257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735748" y="163551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 déroulé de l’action</a:t>
            </a:r>
          </a:p>
          <a:p>
            <a:pPr algn="ctr"/>
            <a:r>
              <a:rPr lang="fr-FR" dirty="0" smtClean="0"/>
              <a:t>- Banbury -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9458" y="4701375"/>
            <a:ext cx="1286126" cy="182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 24" descr="S:\STEPHANIE-MELANIE\Interventions communes\Aigle International\Photos visite du 07 septembre 2017\20170907_102803.jpg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4"/>
          <a:stretch/>
        </p:blipFill>
        <p:spPr bwMode="auto">
          <a:xfrm>
            <a:off x="247300" y="3057762"/>
            <a:ext cx="1626061" cy="998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Image 25" descr="S:\STEPHANIE-MELANIE\Interventions communes\Aigle International\Photos visite du 5 octobre 2017\20171005_110809.jpg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7" t="11789"/>
          <a:stretch/>
        </p:blipFill>
        <p:spPr bwMode="auto">
          <a:xfrm rot="6437943">
            <a:off x="1537767" y="4151680"/>
            <a:ext cx="1667510" cy="14097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462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8249" y="5911248"/>
            <a:ext cx="987628" cy="706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82527" y="2214289"/>
            <a:ext cx="2535687" cy="107781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toiture semblait fibreuse et relativement dégradée, un Dossier Technique Amiante </a:t>
            </a:r>
            <a:r>
              <a:rPr lang="fr-FR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t’il </a:t>
            </a:r>
            <a:r>
              <a:rPr lang="fr-FR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été fait </a:t>
            </a:r>
            <a:r>
              <a:rPr lang="fr-FR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8891627" y="4233680"/>
            <a:ext cx="3136376" cy="679482"/>
            <a:chOff x="5529452" y="907823"/>
            <a:chExt cx="3136376" cy="679482"/>
          </a:xfrm>
        </p:grpSpPr>
        <p:sp>
          <p:nvSpPr>
            <p:cNvPr id="14" name="Bulle ronde 13"/>
            <p:cNvSpPr/>
            <p:nvPr/>
          </p:nvSpPr>
          <p:spPr>
            <a:xfrm>
              <a:off x="5529452" y="907823"/>
              <a:ext cx="3136376" cy="679482"/>
            </a:xfrm>
            <a:prstGeom prst="wedgeEllipseCallout">
              <a:avLst>
                <a:gd name="adj1" fmla="val 33380"/>
                <a:gd name="adj2" fmla="val 233342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703998" y="1032927"/>
              <a:ext cx="2782048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"Des morceaux du flocage se détachent et tombent sur le sol de l’atelier"</a:t>
              </a:r>
              <a:endParaRPr lang="fr-FR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8226845" y="5295997"/>
            <a:ext cx="3091578" cy="897821"/>
            <a:chOff x="4642614" y="2088590"/>
            <a:chExt cx="3091578" cy="897821"/>
          </a:xfrm>
        </p:grpSpPr>
        <p:sp>
          <p:nvSpPr>
            <p:cNvPr id="13" name="Bulle ronde 12"/>
            <p:cNvSpPr/>
            <p:nvPr/>
          </p:nvSpPr>
          <p:spPr>
            <a:xfrm>
              <a:off x="4672667" y="2088590"/>
              <a:ext cx="2975271" cy="897821"/>
            </a:xfrm>
            <a:prstGeom prst="wedgeEllipseCallout">
              <a:avLst>
                <a:gd name="adj1" fmla="val 51087"/>
                <a:gd name="adj2" fmla="val 42133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642614" y="2231174"/>
              <a:ext cx="309157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"La construction de l’atelier date de plusieurs dizaines d’années… c’était la grande époque de l’amiante"</a:t>
              </a:r>
              <a:endParaRPr lang="fr-FR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itre 1"/>
          <p:cNvSpPr txBox="1">
            <a:spLocks/>
          </p:cNvSpPr>
          <p:nvPr/>
        </p:nvSpPr>
        <p:spPr>
          <a:xfrm>
            <a:off x="309713" y="1533883"/>
            <a:ext cx="4867610" cy="4736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1- L’état de conservation de la toiture de l’atelier</a:t>
            </a:r>
          </a:p>
          <a:p>
            <a:pPr>
              <a:lnSpc>
                <a:spcPct val="100000"/>
              </a:lnSpc>
            </a:pP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Eléments sur lesquels s’appuyer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Photos de la toiture (zooms)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Amiante (grilles d’évaluation)</a:t>
            </a:r>
          </a:p>
          <a:p>
            <a:pPr>
              <a:lnSpc>
                <a:spcPct val="100000"/>
              </a:lnSpc>
            </a:pP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Comparaison des grilles aux photos pour juger de la cohérence des résultats</a:t>
            </a: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Conclusion différente selon les points de vue</a:t>
            </a:r>
          </a:p>
          <a:p>
            <a:pPr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Propositions d’action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Contrôle renforcé de l’état de conservation de la toiture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Encapsulage de la toiture amiantée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Retrait des plaques en fibrociment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Information « Amiante » aux salariés</a:t>
            </a: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fr-FR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Décision prise d’effectuer un contrôle renforcé de la toiture</a:t>
            </a: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sur la toiture en fonction des résultats du contrôle renforcé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6230488" y="1798135"/>
            <a:ext cx="5087935" cy="1836248"/>
            <a:chOff x="58437" y="2235682"/>
            <a:chExt cx="8346258" cy="3034517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37" y="2235682"/>
              <a:ext cx="8346258" cy="298316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313037" y="4668838"/>
              <a:ext cx="3039761" cy="6013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Rectangle à coins arrondis 17"/>
          <p:cNvSpPr/>
          <p:nvPr/>
        </p:nvSpPr>
        <p:spPr>
          <a:xfrm>
            <a:off x="6363410" y="2221642"/>
            <a:ext cx="1319127" cy="958162"/>
          </a:xfrm>
          <a:prstGeom prst="roundRect">
            <a:avLst/>
          </a:prstGeom>
          <a:pattFill prst="lgCheck">
            <a:fgClr>
              <a:srgbClr val="FFC00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u="sng" dirty="0" smtClean="0">
                <a:solidFill>
                  <a:schemeClr val="tx1"/>
                </a:solidFill>
              </a:rPr>
              <a:t>Banbury</a:t>
            </a:r>
            <a:endParaRPr lang="fr-FR" sz="1400" b="1" u="sng" dirty="0">
              <a:solidFill>
                <a:schemeClr val="tx1"/>
              </a:solidFill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5530853" y="-3510"/>
            <a:ext cx="6661147" cy="1276226"/>
            <a:chOff x="5530853" y="-3510"/>
            <a:chExt cx="6661147" cy="1276226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4"/>
            <a:srcRect l="427" r="17182" b="2458"/>
            <a:stretch/>
          </p:blipFill>
          <p:spPr>
            <a:xfrm>
              <a:off x="5530853" y="-3510"/>
              <a:ext cx="6661147" cy="1276226"/>
            </a:xfrm>
            <a:prstGeom prst="rect">
              <a:avLst/>
            </a:prstGeom>
          </p:spPr>
        </p:pic>
        <p:pic>
          <p:nvPicPr>
            <p:cNvPr id="5" name="Image 4" descr="S:\STEPHANIE-MELANIE\Interventions communes\Aigle International\Photos visite du 07 septembre 2017\20170907_112122.jp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2" t="6722" r="40158"/>
            <a:stretch/>
          </p:blipFill>
          <p:spPr bwMode="auto">
            <a:xfrm rot="5400000">
              <a:off x="5740269" y="-1828"/>
              <a:ext cx="920678" cy="12735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6"/>
            <a:srcRect r="14122"/>
            <a:stretch/>
          </p:blipFill>
          <p:spPr>
            <a:xfrm>
              <a:off x="9550533" y="172403"/>
              <a:ext cx="1257511" cy="920679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7"/>
            <a:srcRect l="9037" r="10182"/>
            <a:stretch/>
          </p:blipFill>
          <p:spPr>
            <a:xfrm rot="16200000">
              <a:off x="8392849" y="6399"/>
              <a:ext cx="922901" cy="1254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8"/>
            <a:srcRect b="4776"/>
            <a:stretch/>
          </p:blipFill>
          <p:spPr>
            <a:xfrm>
              <a:off x="10885061" y="177799"/>
              <a:ext cx="1273963" cy="915283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95078" y="176768"/>
              <a:ext cx="1274092" cy="918540"/>
            </a:xfrm>
            <a:prstGeom prst="rect">
              <a:avLst/>
            </a:prstGeom>
          </p:spPr>
        </p:pic>
      </p:grpSp>
      <p:sp>
        <p:nvSpPr>
          <p:cNvPr id="24" name="ZoneTexte 23"/>
          <p:cNvSpPr txBox="1"/>
          <p:nvPr/>
        </p:nvSpPr>
        <p:spPr>
          <a:xfrm>
            <a:off x="1120589" y="163552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points de vigilance</a:t>
            </a:r>
          </a:p>
          <a:p>
            <a:pPr algn="ctr"/>
            <a:r>
              <a:rPr lang="fr-FR" dirty="0" smtClean="0"/>
              <a:t>- Banbury -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0"/>
          <a:srcRect l="8087"/>
          <a:stretch/>
        </p:blipFill>
        <p:spPr>
          <a:xfrm>
            <a:off x="229102" y="157709"/>
            <a:ext cx="576649" cy="72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6" name="Groupe 25"/>
          <p:cNvGrpSpPr/>
          <p:nvPr/>
        </p:nvGrpSpPr>
        <p:grpSpPr>
          <a:xfrm>
            <a:off x="6912050" y="1565749"/>
            <a:ext cx="4133701" cy="5010344"/>
            <a:chOff x="4691959" y="493479"/>
            <a:chExt cx="5025605" cy="5741439"/>
          </a:xfrm>
        </p:grpSpPr>
        <p:grpSp>
          <p:nvGrpSpPr>
            <p:cNvPr id="27" name="Groupe 26"/>
            <p:cNvGrpSpPr/>
            <p:nvPr/>
          </p:nvGrpSpPr>
          <p:grpSpPr>
            <a:xfrm>
              <a:off x="4691959" y="493479"/>
              <a:ext cx="5025605" cy="5741439"/>
              <a:chOff x="2324039" y="711980"/>
              <a:chExt cx="5025605" cy="5741439"/>
            </a:xfrm>
          </p:grpSpPr>
          <p:grpSp>
            <p:nvGrpSpPr>
              <p:cNvPr id="29" name="Groupe 28"/>
              <p:cNvGrpSpPr/>
              <p:nvPr/>
            </p:nvGrpSpPr>
            <p:grpSpPr>
              <a:xfrm>
                <a:off x="2324039" y="711980"/>
                <a:ext cx="5025605" cy="5741439"/>
                <a:chOff x="1105756" y="294130"/>
                <a:chExt cx="5025605" cy="5741439"/>
              </a:xfrm>
            </p:grpSpPr>
            <p:grpSp>
              <p:nvGrpSpPr>
                <p:cNvPr id="38" name="Groupe 37"/>
                <p:cNvGrpSpPr/>
                <p:nvPr/>
              </p:nvGrpSpPr>
              <p:grpSpPr>
                <a:xfrm>
                  <a:off x="1105756" y="294130"/>
                  <a:ext cx="5025605" cy="5741439"/>
                  <a:chOff x="1105756" y="294130"/>
                  <a:chExt cx="5025605" cy="5741439"/>
                </a:xfrm>
              </p:grpSpPr>
              <p:pic>
                <p:nvPicPr>
                  <p:cNvPr id="43" name="Image 42"/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105756" y="294130"/>
                    <a:ext cx="5025605" cy="5741439"/>
                  </a:xfrm>
                  <a:prstGeom prst="rect">
                    <a:avLst/>
                  </a:prstGeom>
                </p:spPr>
              </p:pic>
              <p:sp>
                <p:nvSpPr>
                  <p:cNvPr id="44" name="Rectangle 43"/>
                  <p:cNvSpPr/>
                  <p:nvPr/>
                </p:nvSpPr>
                <p:spPr>
                  <a:xfrm>
                    <a:off x="3934354" y="4390768"/>
                    <a:ext cx="109882" cy="988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>
                    <a:off x="4747109" y="3481976"/>
                    <a:ext cx="109882" cy="988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39" name="Rectangle 38"/>
                <p:cNvSpPr/>
                <p:nvPr/>
              </p:nvSpPr>
              <p:spPr>
                <a:xfrm>
                  <a:off x="2653260" y="4177418"/>
                  <a:ext cx="155206" cy="140044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3489680" y="3284092"/>
                  <a:ext cx="155206" cy="140044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5292508" y="2903662"/>
                  <a:ext cx="155206" cy="140044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5736468" y="2818268"/>
                  <a:ext cx="214184" cy="338587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cxnSp>
            <p:nvCxnSpPr>
              <p:cNvPr id="30" name="Connecteur droit 29"/>
              <p:cNvCxnSpPr/>
              <p:nvPr/>
            </p:nvCxnSpPr>
            <p:spPr>
              <a:xfrm>
                <a:off x="4900493" y="3771964"/>
                <a:ext cx="86400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/>
              <p:cNvCxnSpPr/>
              <p:nvPr/>
            </p:nvCxnSpPr>
            <p:spPr>
              <a:xfrm rot="16200000">
                <a:off x="3673285" y="4225283"/>
                <a:ext cx="93600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/>
              <p:cNvCxnSpPr/>
              <p:nvPr/>
            </p:nvCxnSpPr>
            <p:spPr>
              <a:xfrm flipV="1">
                <a:off x="5792486" y="3415004"/>
                <a:ext cx="1824" cy="36000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/>
              <p:cNvCxnSpPr/>
              <p:nvPr/>
            </p:nvCxnSpPr>
            <p:spPr>
              <a:xfrm>
                <a:off x="6706575" y="3401587"/>
                <a:ext cx="21600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>
                <a:off x="5773824" y="3405673"/>
                <a:ext cx="14400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/>
              <p:cNvCxnSpPr/>
              <p:nvPr/>
            </p:nvCxnSpPr>
            <p:spPr>
              <a:xfrm>
                <a:off x="4143933" y="3771964"/>
                <a:ext cx="7200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>
              <a:xfrm>
                <a:off x="4054152" y="4689458"/>
                <a:ext cx="7200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à coins arrondis 27"/>
            <p:cNvSpPr/>
            <p:nvPr/>
          </p:nvSpPr>
          <p:spPr>
            <a:xfrm>
              <a:off x="6125223" y="866706"/>
              <a:ext cx="606490" cy="161389"/>
            </a:xfrm>
            <a:prstGeom prst="roundRect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6849442" y="1576486"/>
            <a:ext cx="4275620" cy="5010344"/>
            <a:chOff x="3497486" y="1061313"/>
            <a:chExt cx="5025605" cy="5741439"/>
          </a:xfrm>
        </p:grpSpPr>
        <p:grpSp>
          <p:nvGrpSpPr>
            <p:cNvPr id="47" name="Groupe 46"/>
            <p:cNvGrpSpPr/>
            <p:nvPr/>
          </p:nvGrpSpPr>
          <p:grpSpPr>
            <a:xfrm>
              <a:off x="3497486" y="1061313"/>
              <a:ext cx="5025605" cy="5741439"/>
              <a:chOff x="3497486" y="1061313"/>
              <a:chExt cx="5025605" cy="5741439"/>
            </a:xfrm>
          </p:grpSpPr>
          <p:grpSp>
            <p:nvGrpSpPr>
              <p:cNvPr id="49" name="Groupe 48"/>
              <p:cNvGrpSpPr/>
              <p:nvPr/>
            </p:nvGrpSpPr>
            <p:grpSpPr>
              <a:xfrm>
                <a:off x="3497486" y="1061313"/>
                <a:ext cx="5025605" cy="5741439"/>
                <a:chOff x="3497486" y="1061313"/>
                <a:chExt cx="5025605" cy="5741439"/>
              </a:xfrm>
            </p:grpSpPr>
            <p:grpSp>
              <p:nvGrpSpPr>
                <p:cNvPr id="51" name="Groupe 50"/>
                <p:cNvGrpSpPr/>
                <p:nvPr/>
              </p:nvGrpSpPr>
              <p:grpSpPr>
                <a:xfrm>
                  <a:off x="3497486" y="1061313"/>
                  <a:ext cx="5025605" cy="5741439"/>
                  <a:chOff x="3497486" y="1061313"/>
                  <a:chExt cx="5025605" cy="5741439"/>
                </a:xfrm>
              </p:grpSpPr>
              <p:grpSp>
                <p:nvGrpSpPr>
                  <p:cNvPr id="53" name="Groupe 52"/>
                  <p:cNvGrpSpPr/>
                  <p:nvPr/>
                </p:nvGrpSpPr>
                <p:grpSpPr>
                  <a:xfrm>
                    <a:off x="3497486" y="1061313"/>
                    <a:ext cx="5025605" cy="5741439"/>
                    <a:chOff x="5543916" y="346204"/>
                    <a:chExt cx="5025605" cy="5741439"/>
                  </a:xfrm>
                </p:grpSpPr>
                <p:grpSp>
                  <p:nvGrpSpPr>
                    <p:cNvPr id="55" name="Groupe 54"/>
                    <p:cNvGrpSpPr/>
                    <p:nvPr/>
                  </p:nvGrpSpPr>
                  <p:grpSpPr>
                    <a:xfrm>
                      <a:off x="5543916" y="346204"/>
                      <a:ext cx="5025605" cy="5741439"/>
                      <a:chOff x="5543916" y="346204"/>
                      <a:chExt cx="5025605" cy="5741439"/>
                    </a:xfrm>
                  </p:grpSpPr>
                  <p:grpSp>
                    <p:nvGrpSpPr>
                      <p:cNvPr id="57" name="Groupe 56"/>
                      <p:cNvGrpSpPr/>
                      <p:nvPr/>
                    </p:nvGrpSpPr>
                    <p:grpSpPr>
                      <a:xfrm>
                        <a:off x="5543916" y="346204"/>
                        <a:ext cx="5025605" cy="5741439"/>
                        <a:chOff x="5543916" y="346204"/>
                        <a:chExt cx="5025605" cy="5741439"/>
                      </a:xfrm>
                    </p:grpSpPr>
                    <p:grpSp>
                      <p:nvGrpSpPr>
                        <p:cNvPr id="59" name="Groupe 58"/>
                        <p:cNvGrpSpPr/>
                        <p:nvPr/>
                      </p:nvGrpSpPr>
                      <p:grpSpPr>
                        <a:xfrm>
                          <a:off x="5543916" y="346204"/>
                          <a:ext cx="5025605" cy="5741439"/>
                          <a:chOff x="5543916" y="346204"/>
                          <a:chExt cx="5025605" cy="5741439"/>
                        </a:xfrm>
                      </p:grpSpPr>
                      <p:grpSp>
                        <p:nvGrpSpPr>
                          <p:cNvPr id="62" name="Groupe 61"/>
                          <p:cNvGrpSpPr/>
                          <p:nvPr/>
                        </p:nvGrpSpPr>
                        <p:grpSpPr>
                          <a:xfrm>
                            <a:off x="5543916" y="346204"/>
                            <a:ext cx="5025605" cy="5741439"/>
                            <a:chOff x="3277219" y="-584720"/>
                            <a:chExt cx="5025605" cy="5741439"/>
                          </a:xfrm>
                        </p:grpSpPr>
                        <p:grpSp>
                          <p:nvGrpSpPr>
                            <p:cNvPr id="64" name="Groupe 63"/>
                            <p:cNvGrpSpPr/>
                            <p:nvPr/>
                          </p:nvGrpSpPr>
                          <p:grpSpPr>
                            <a:xfrm>
                              <a:off x="3277219" y="-584720"/>
                              <a:ext cx="5025605" cy="5741439"/>
                              <a:chOff x="3277219" y="-584720"/>
                              <a:chExt cx="5025605" cy="5741439"/>
                            </a:xfrm>
                          </p:grpSpPr>
                          <p:grpSp>
                            <p:nvGrpSpPr>
                              <p:cNvPr id="72" name="Groupe 71"/>
                              <p:cNvGrpSpPr/>
                              <p:nvPr/>
                            </p:nvGrpSpPr>
                            <p:grpSpPr>
                              <a:xfrm>
                                <a:off x="3277219" y="-584720"/>
                                <a:ext cx="5025605" cy="5741439"/>
                                <a:chOff x="3277219" y="-584720"/>
                                <a:chExt cx="5025605" cy="5741439"/>
                              </a:xfrm>
                            </p:grpSpPr>
                            <p:pic>
                              <p:nvPicPr>
                                <p:cNvPr id="78" name="Image 77"/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>
                                <a:blip r:embed="rId11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3277219" y="-584720"/>
                                  <a:ext cx="5025605" cy="5741439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sp>
                              <p:nvSpPr>
                                <p:cNvPr id="79" name="Rectangle 78"/>
                                <p:cNvSpPr/>
                                <p:nvPr/>
                              </p:nvSpPr>
                              <p:spPr>
                                <a:xfrm>
                                  <a:off x="5634815" y="2399428"/>
                                  <a:ext cx="155206" cy="140044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noFill/>
                                </a:ln>
                              </p:spPr>
                              <p:style>
                                <a:lnRef idx="2">
                                  <a:schemeClr val="accent4">
                                    <a:shade val="50000"/>
                                  </a:schemeClr>
                                </a:lnRef>
                                <a:fillRef idx="1">
                                  <a:schemeClr val="accent4"/>
                                </a:fillRef>
                                <a:effectRef idx="0">
                                  <a:schemeClr val="accent4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80" name="Rectangle 79"/>
                                <p:cNvSpPr/>
                                <p:nvPr/>
                              </p:nvSpPr>
                              <p:spPr>
                                <a:xfrm>
                                  <a:off x="7454103" y="2055782"/>
                                  <a:ext cx="155206" cy="140044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noFill/>
                                </a:ln>
                              </p:spPr>
                              <p:style>
                                <a:lnRef idx="2">
                                  <a:schemeClr val="accent4">
                                    <a:shade val="50000"/>
                                  </a:schemeClr>
                                </a:lnRef>
                                <a:fillRef idx="1">
                                  <a:schemeClr val="accent4"/>
                                </a:fillRef>
                                <a:effectRef idx="0">
                                  <a:schemeClr val="accent4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73" name="Rectangle 72"/>
                              <p:cNvSpPr/>
                              <p:nvPr/>
                            </p:nvSpPr>
                            <p:spPr>
                              <a:xfrm>
                                <a:off x="5648767" y="4423937"/>
                                <a:ext cx="155206" cy="140044"/>
                              </a:xfrm>
                              <a:prstGeom prst="rect">
                                <a:avLst/>
                              </a:prstGeom>
                            </p:spPr>
                            <p:style>
                              <a:lnRef idx="2">
                                <a:schemeClr val="accent2">
                                  <a:shade val="50000"/>
                                </a:schemeClr>
                              </a:lnRef>
                              <a:fillRef idx="1">
                                <a:schemeClr val="accent2"/>
                              </a:fillRef>
                              <a:effectRef idx="0">
                                <a:schemeClr val="accent2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fr-FR"/>
                              </a:p>
                            </p:txBody>
                          </p:sp>
                          <p:sp>
                            <p:nvSpPr>
                              <p:cNvPr id="74" name="Rectangle 73"/>
                              <p:cNvSpPr/>
                              <p:nvPr/>
                            </p:nvSpPr>
                            <p:spPr>
                              <a:xfrm>
                                <a:off x="6467227" y="3917506"/>
                                <a:ext cx="155206" cy="140044"/>
                              </a:xfrm>
                              <a:prstGeom prst="rect">
                                <a:avLst/>
                              </a:prstGeom>
                            </p:spPr>
                            <p:style>
                              <a:lnRef idx="2">
                                <a:schemeClr val="accent2">
                                  <a:shade val="50000"/>
                                </a:schemeClr>
                              </a:lnRef>
                              <a:fillRef idx="1">
                                <a:schemeClr val="accent2"/>
                              </a:fillRef>
                              <a:effectRef idx="0">
                                <a:schemeClr val="accent2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fr-FR"/>
                              </a:p>
                            </p:txBody>
                          </p:sp>
                          <p:sp>
                            <p:nvSpPr>
                              <p:cNvPr id="75" name="Rectangle 74"/>
                              <p:cNvSpPr/>
                              <p:nvPr/>
                            </p:nvSpPr>
                            <p:spPr>
                              <a:xfrm>
                                <a:off x="7454103" y="3898844"/>
                                <a:ext cx="155206" cy="140044"/>
                              </a:xfrm>
                              <a:prstGeom prst="rect">
                                <a:avLst/>
                              </a:prstGeom>
                            </p:spPr>
                            <p:style>
                              <a:lnRef idx="2">
                                <a:schemeClr val="accent2">
                                  <a:shade val="50000"/>
                                </a:schemeClr>
                              </a:lnRef>
                              <a:fillRef idx="1">
                                <a:schemeClr val="accent2"/>
                              </a:fillRef>
                              <a:effectRef idx="0">
                                <a:schemeClr val="accent2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fr-FR"/>
                              </a:p>
                            </p:txBody>
                          </p:sp>
                          <p:sp>
                            <p:nvSpPr>
                              <p:cNvPr id="76" name="Rectangle 75"/>
                              <p:cNvSpPr/>
                              <p:nvPr/>
                            </p:nvSpPr>
                            <p:spPr>
                              <a:xfrm>
                                <a:off x="7890283" y="3779791"/>
                                <a:ext cx="246937" cy="380470"/>
                              </a:xfrm>
                              <a:prstGeom prst="rect">
                                <a:avLst/>
                              </a:prstGeom>
                              <a:noFill/>
                              <a:ln/>
                            </p:spPr>
                            <p:style>
                              <a:lnRef idx="2">
                                <a:schemeClr val="accent2"/>
                              </a:lnRef>
                              <a:fillRef idx="1">
                                <a:schemeClr val="lt1"/>
                              </a:fillRef>
                              <a:effectRef idx="0">
                                <a:schemeClr val="accent2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fr-FR"/>
                              </a:p>
                            </p:txBody>
                          </p:sp>
                          <p:sp>
                            <p:nvSpPr>
                              <p:cNvPr id="77" name="Rectangle 76"/>
                              <p:cNvSpPr/>
                              <p:nvPr/>
                            </p:nvSpPr>
                            <p:spPr>
                              <a:xfrm>
                                <a:off x="4829042" y="3320753"/>
                                <a:ext cx="155206" cy="140044"/>
                              </a:xfrm>
                              <a:prstGeom prst="rect">
                                <a:avLst/>
                              </a:prstGeom>
                            </p:spPr>
                            <p:style>
                              <a:lnRef idx="2">
                                <a:schemeClr val="accent2">
                                  <a:shade val="50000"/>
                                </a:schemeClr>
                              </a:lnRef>
                              <a:fillRef idx="1">
                                <a:schemeClr val="accent2"/>
                              </a:fillRef>
                              <a:effectRef idx="0">
                                <a:schemeClr val="accent2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fr-FR"/>
                              </a:p>
                            </p:txBody>
                          </p:sp>
                        </p:grpSp>
                        <p:cxnSp>
                          <p:nvCxnSpPr>
                            <p:cNvPr id="65" name="Connecteur droit 64"/>
                            <p:cNvCxnSpPr/>
                            <p:nvPr/>
                          </p:nvCxnSpPr>
                          <p:spPr>
                            <a:xfrm>
                              <a:off x="7637302" y="3989787"/>
                              <a:ext cx="252000" cy="0"/>
                            </a:xfrm>
                            <a:prstGeom prst="line">
                              <a:avLst/>
                            </a:prstGeom>
                            <a:ln/>
                          </p:spPr>
                          <p:style>
                            <a:lnRef idx="2">
                              <a:schemeClr val="accent2"/>
                            </a:lnRef>
                            <a:fillRef idx="1">
                              <a:schemeClr val="lt1"/>
                            </a:fillRef>
                            <a:effectRef idx="0">
                              <a:schemeClr val="accent2"/>
                            </a:effectRef>
                            <a:fontRef idx="minor">
                              <a:schemeClr val="dk1"/>
                            </a:fontRef>
                          </p:style>
                        </p:cxnSp>
                        <p:cxnSp>
                          <p:nvCxnSpPr>
                            <p:cNvPr id="66" name="Connecteur droit 65"/>
                            <p:cNvCxnSpPr/>
                            <p:nvPr/>
                          </p:nvCxnSpPr>
                          <p:spPr>
                            <a:xfrm>
                              <a:off x="6631764" y="3986924"/>
                              <a:ext cx="252000" cy="0"/>
                            </a:xfrm>
                            <a:prstGeom prst="line">
                              <a:avLst/>
                            </a:prstGeom>
                            <a:ln/>
                          </p:spPr>
                          <p:style>
                            <a:lnRef idx="2">
                              <a:schemeClr val="accent2"/>
                            </a:lnRef>
                            <a:fillRef idx="1">
                              <a:schemeClr val="lt1"/>
                            </a:fillRef>
                            <a:effectRef idx="0">
                              <a:schemeClr val="accent2"/>
                            </a:effectRef>
                            <a:fontRef idx="minor">
                              <a:schemeClr val="dk1"/>
                            </a:fontRef>
                          </p:style>
                        </p:cxnSp>
                        <p:cxnSp>
                          <p:nvCxnSpPr>
                            <p:cNvPr id="67" name="Connecteur droit 66"/>
                            <p:cNvCxnSpPr/>
                            <p:nvPr/>
                          </p:nvCxnSpPr>
                          <p:spPr>
                            <a:xfrm>
                              <a:off x="5932910" y="3986924"/>
                              <a:ext cx="108000" cy="0"/>
                            </a:xfrm>
                            <a:prstGeom prst="line">
                              <a:avLst/>
                            </a:prstGeom>
                            <a:ln/>
                          </p:spPr>
                          <p:style>
                            <a:lnRef idx="2">
                              <a:schemeClr val="accent2"/>
                            </a:lnRef>
                            <a:fillRef idx="1">
                              <a:schemeClr val="lt1"/>
                            </a:fillRef>
                            <a:effectRef idx="0">
                              <a:schemeClr val="accent2"/>
                            </a:effectRef>
                            <a:fontRef idx="minor">
                              <a:schemeClr val="dk1"/>
                            </a:fontRef>
                          </p:style>
                        </p:cxnSp>
                        <p:cxnSp>
                          <p:nvCxnSpPr>
                            <p:cNvPr id="68" name="Connecteur droit 67"/>
                            <p:cNvCxnSpPr/>
                            <p:nvPr/>
                          </p:nvCxnSpPr>
                          <p:spPr>
                            <a:xfrm>
                              <a:off x="5014274" y="3396638"/>
                              <a:ext cx="108000" cy="0"/>
                            </a:xfrm>
                            <a:prstGeom prst="line">
                              <a:avLst/>
                            </a:prstGeom>
                            <a:ln/>
                          </p:spPr>
                          <p:style>
                            <a:lnRef idx="2">
                              <a:schemeClr val="accent2"/>
                            </a:lnRef>
                            <a:fillRef idx="1">
                              <a:schemeClr val="lt1"/>
                            </a:fillRef>
                            <a:effectRef idx="0">
                              <a:schemeClr val="accent2"/>
                            </a:effectRef>
                            <a:fontRef idx="minor">
                              <a:schemeClr val="dk1"/>
                            </a:fontRef>
                          </p:style>
                        </p:cxnSp>
                        <p:cxnSp>
                          <p:nvCxnSpPr>
                            <p:cNvPr id="69" name="Connecteur droit 68"/>
                            <p:cNvCxnSpPr/>
                            <p:nvPr/>
                          </p:nvCxnSpPr>
                          <p:spPr>
                            <a:xfrm rot="5400000">
                              <a:off x="5684914" y="4255364"/>
                              <a:ext cx="540000" cy="0"/>
                            </a:xfrm>
                            <a:prstGeom prst="line">
                              <a:avLst/>
                            </a:prstGeom>
                            <a:ln/>
                          </p:spPr>
                          <p:style>
                            <a:lnRef idx="2">
                              <a:schemeClr val="accent2"/>
                            </a:lnRef>
                            <a:fillRef idx="1">
                              <a:schemeClr val="lt1"/>
                            </a:fillRef>
                            <a:effectRef idx="0">
                              <a:schemeClr val="accent2"/>
                            </a:effectRef>
                            <a:fontRef idx="minor">
                              <a:schemeClr val="dk1"/>
                            </a:fontRef>
                          </p:style>
                        </p:cxnSp>
                        <p:cxnSp>
                          <p:nvCxnSpPr>
                            <p:cNvPr id="70" name="Connecteur droit 69"/>
                            <p:cNvCxnSpPr/>
                            <p:nvPr/>
                          </p:nvCxnSpPr>
                          <p:spPr>
                            <a:xfrm rot="5400000">
                              <a:off x="4516030" y="3963052"/>
                              <a:ext cx="1152000" cy="0"/>
                            </a:xfrm>
                            <a:prstGeom prst="line">
                              <a:avLst/>
                            </a:prstGeom>
                            <a:ln/>
                          </p:spPr>
                          <p:style>
                            <a:lnRef idx="2">
                              <a:schemeClr val="accent2"/>
                            </a:lnRef>
                            <a:fillRef idx="1">
                              <a:schemeClr val="lt1"/>
                            </a:fillRef>
                            <a:effectRef idx="0">
                              <a:schemeClr val="accent2"/>
                            </a:effectRef>
                            <a:fontRef idx="minor">
                              <a:schemeClr val="dk1"/>
                            </a:fontRef>
                          </p:style>
                        </p:cxnSp>
                        <p:cxnSp>
                          <p:nvCxnSpPr>
                            <p:cNvPr id="71" name="Connecteur droit 70"/>
                            <p:cNvCxnSpPr/>
                            <p:nvPr/>
                          </p:nvCxnSpPr>
                          <p:spPr>
                            <a:xfrm>
                              <a:off x="5842712" y="4521888"/>
                              <a:ext cx="108000" cy="0"/>
                            </a:xfrm>
                            <a:prstGeom prst="line">
                              <a:avLst/>
                            </a:prstGeom>
                            <a:ln/>
                          </p:spPr>
                          <p:style>
                            <a:lnRef idx="2">
                              <a:schemeClr val="accent2"/>
                            </a:lnRef>
                            <a:fillRef idx="1">
                              <a:schemeClr val="lt1"/>
                            </a:fillRef>
                            <a:effectRef idx="0">
                              <a:schemeClr val="accent2"/>
                            </a:effectRef>
                            <a:fontRef idx="minor">
                              <a:schemeClr val="dk1"/>
                            </a:fontRef>
                          </p:style>
                        </p:cxnSp>
                      </p:grpSp>
                      <p:cxnSp>
                        <p:nvCxnSpPr>
                          <p:cNvPr id="63" name="Connecteur droit 62"/>
                          <p:cNvCxnSpPr/>
                          <p:nvPr/>
                        </p:nvCxnSpPr>
                        <p:spPr>
                          <a:xfrm>
                            <a:off x="7360978" y="5452812"/>
                            <a:ext cx="108000" cy="0"/>
                          </a:xfrm>
                          <a:prstGeom prst="line">
                            <a:avLst/>
                          </a:prstGeom>
                          <a:ln/>
                        </p:spPr>
                        <p:style>
                          <a:lnRef idx="2">
                            <a:schemeClr val="accent2"/>
                          </a:lnRef>
                          <a:fillRef idx="1">
                            <a:schemeClr val="lt1"/>
                          </a:fillRef>
                          <a:effectRef idx="0">
                            <a:schemeClr val="accent2"/>
                          </a:effectRef>
                          <a:fontRef idx="minor">
                            <a:schemeClr val="dk1"/>
                          </a:fontRef>
                        </p:style>
                      </p:cxnSp>
                    </p:grpSp>
                    <p:sp>
                      <p:nvSpPr>
                        <p:cNvPr id="60" name="Rectangle 59"/>
                        <p:cNvSpPr/>
                        <p:nvPr/>
                      </p:nvSpPr>
                      <p:spPr>
                        <a:xfrm>
                          <a:off x="6999473" y="589096"/>
                          <a:ext cx="642297" cy="9240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4">
                            <a:shade val="50000"/>
                          </a:schemeClr>
                        </a:lnRef>
                        <a:fillRef idx="1">
                          <a:schemeClr val="accent4"/>
                        </a:fillRef>
                        <a:effectRef idx="0">
                          <a:schemeClr val="accent4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61" name="Rectangle 60"/>
                        <p:cNvSpPr/>
                        <p:nvPr/>
                      </p:nvSpPr>
                      <p:spPr>
                        <a:xfrm>
                          <a:off x="6995160" y="765109"/>
                          <a:ext cx="642297" cy="10069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4">
                            <a:shade val="50000"/>
                          </a:schemeClr>
                        </a:lnRef>
                        <a:fillRef idx="1">
                          <a:schemeClr val="accent4"/>
                        </a:fillRef>
                        <a:effectRef idx="0">
                          <a:schemeClr val="accent4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</p:grpSp>
                  <p:sp>
                    <p:nvSpPr>
                      <p:cNvPr id="58" name="ZoneTexte 57"/>
                      <p:cNvSpPr txBox="1"/>
                      <p:nvPr/>
                    </p:nvSpPr>
                    <p:spPr>
                      <a:xfrm>
                        <a:off x="6921313" y="684649"/>
                        <a:ext cx="1278294" cy="22924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700" dirty="0" smtClean="0"/>
                          <a:t>07/09/2017</a:t>
                        </a:r>
                        <a:endParaRPr lang="fr-FR" sz="700" dirty="0"/>
                      </a:p>
                    </p:txBody>
                  </p:sp>
                </p:grpSp>
                <p:sp>
                  <p:nvSpPr>
                    <p:cNvPr id="56" name="Rectangle à coins arrondis 55"/>
                    <p:cNvSpPr/>
                    <p:nvPr/>
                  </p:nvSpPr>
                  <p:spPr>
                    <a:xfrm>
                      <a:off x="6975693" y="703723"/>
                      <a:ext cx="728328" cy="191958"/>
                    </a:xfrm>
                    <a:prstGeom prst="roundRect">
                      <a:avLst/>
                    </a:prstGeom>
                    <a:noFill/>
                    <a:ln/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sp>
                <p:nvSpPr>
                  <p:cNvPr id="54" name="Rectangle 53"/>
                  <p:cNvSpPr/>
                  <p:nvPr/>
                </p:nvSpPr>
                <p:spPr>
                  <a:xfrm>
                    <a:off x="4948729" y="2530823"/>
                    <a:ext cx="994871" cy="1097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52" name="Rectangle 51"/>
                <p:cNvSpPr/>
                <p:nvPr/>
              </p:nvSpPr>
              <p:spPr>
                <a:xfrm>
                  <a:off x="3585016" y="2530823"/>
                  <a:ext cx="994871" cy="1097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0" name="ZoneTexte 49"/>
              <p:cNvSpPr txBox="1"/>
              <p:nvPr/>
            </p:nvSpPr>
            <p:spPr>
              <a:xfrm>
                <a:off x="3549909" y="2462527"/>
                <a:ext cx="1936465" cy="229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700" dirty="0" smtClean="0"/>
                  <a:t>Score AC1</a:t>
                </a:r>
                <a:endParaRPr lang="fr-FR" sz="700" dirty="0"/>
              </a:p>
            </p:txBody>
          </p:sp>
        </p:grpSp>
        <p:sp>
          <p:nvSpPr>
            <p:cNvPr id="48" name="ZoneTexte 47"/>
            <p:cNvSpPr txBox="1"/>
            <p:nvPr/>
          </p:nvSpPr>
          <p:spPr>
            <a:xfrm>
              <a:off x="4915565" y="2462527"/>
              <a:ext cx="2556870" cy="229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00" dirty="0" smtClean="0"/>
                <a:t>Action corrective de 1</a:t>
              </a:r>
              <a:r>
                <a:rPr lang="fr-FR" sz="700" baseline="30000" dirty="0" smtClean="0"/>
                <a:t>er</a:t>
              </a:r>
              <a:r>
                <a:rPr lang="fr-FR" sz="700" dirty="0" smtClean="0"/>
                <a:t> niveau</a:t>
              </a:r>
              <a:endParaRPr lang="fr-FR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8261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82527" y="2214289"/>
            <a:ext cx="2535687" cy="107781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toiture semblait fibreuse et relativement dégradée, un Dossier Technique Amiante </a:t>
            </a:r>
            <a:r>
              <a:rPr lang="fr-FR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t’il </a:t>
            </a:r>
            <a:r>
              <a:rPr lang="fr-FR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été fait </a:t>
            </a:r>
            <a:r>
              <a:rPr lang="fr-FR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309713" y="1533883"/>
            <a:ext cx="4935941" cy="4736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2- La préparation des grosses poudres</a:t>
            </a:r>
          </a:p>
          <a:p>
            <a:pPr>
              <a:lnSpc>
                <a:spcPct val="100000"/>
              </a:lnSpc>
            </a:pP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Eléments sur lesquels s’appuyer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Résultats des tests fumigènes (photos)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Comptabilisation du nombre de manutentions (schéma)</a:t>
            </a:r>
          </a:p>
          <a:p>
            <a:pPr>
              <a:lnSpc>
                <a:spcPct val="100000"/>
              </a:lnSpc>
            </a:pP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Analyse de l’efficacité des systèmes d’aspiration en fonction de la trajectoire des fumées</a:t>
            </a: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Alerte concernant l’ergonomie au poste de travail</a:t>
            </a:r>
          </a:p>
          <a:p>
            <a:pPr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Propositions d’action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Maintenance curative sur les systèmes défectueux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Contrôle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annuel réglementaire de l’installation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Mécanisation du transport/de la pesée des poudres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Révision de l’organisation de la zone de travail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Echanges avec les différents opérateurs</a:t>
            </a: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fr-FR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Décision prise d’effectuer une opération de maintenance sur les systèmes d’aspiration défectueux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/>
          <a:srcRect l="427" r="17182" b="2458"/>
          <a:stretch/>
        </p:blipFill>
        <p:spPr>
          <a:xfrm>
            <a:off x="5530853" y="-3510"/>
            <a:ext cx="6661147" cy="1276226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1120589" y="163552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points de vigilance</a:t>
            </a:r>
          </a:p>
          <a:p>
            <a:pPr algn="ctr"/>
            <a:r>
              <a:rPr lang="fr-FR" dirty="0" smtClean="0"/>
              <a:t>- Banbury -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/>
          <a:srcRect l="8087"/>
          <a:stretch/>
        </p:blipFill>
        <p:spPr>
          <a:xfrm>
            <a:off x="229102" y="157709"/>
            <a:ext cx="576649" cy="72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" name="Image 8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/>
          <a:stretch/>
        </p:blipFill>
        <p:spPr bwMode="auto">
          <a:xfrm>
            <a:off x="5523722" y="176371"/>
            <a:ext cx="1325720" cy="920885"/>
          </a:xfrm>
          <a:prstGeom prst="rect">
            <a:avLst/>
          </a:prstGeom>
          <a:noFill/>
        </p:spPr>
      </p:pic>
      <p:pic>
        <p:nvPicPr>
          <p:cNvPr id="82" name="Image 81"/>
          <p:cNvPicPr>
            <a:picLocks noChangeAspect="1"/>
          </p:cNvPicPr>
          <p:nvPr/>
        </p:nvPicPr>
        <p:blipFill rotWithShape="1">
          <a:blip r:embed="rId5"/>
          <a:srcRect l="13751" r="10939"/>
          <a:stretch/>
        </p:blipFill>
        <p:spPr>
          <a:xfrm>
            <a:off x="6904653" y="181739"/>
            <a:ext cx="1255698" cy="920885"/>
          </a:xfrm>
          <a:prstGeom prst="rect">
            <a:avLst/>
          </a:prstGeom>
        </p:spPr>
      </p:pic>
      <p:pic>
        <p:nvPicPr>
          <p:cNvPr id="83" name="Image 82" descr="S:\STEPHANIE-MELANIE\Interventions communes\Aigle International\Photos visite du 07 septembre 2017\20170907_10280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/>
          <a:stretch/>
        </p:blipFill>
        <p:spPr bwMode="auto">
          <a:xfrm>
            <a:off x="8238931" y="178863"/>
            <a:ext cx="1253961" cy="9208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4" name="Image 83"/>
          <p:cNvPicPr>
            <a:picLocks noChangeAspect="1"/>
          </p:cNvPicPr>
          <p:nvPr/>
        </p:nvPicPr>
        <p:blipFill rotWithShape="1">
          <a:blip r:embed="rId7"/>
          <a:srcRect l="25620" t="-1" r="-2" b="4781"/>
          <a:stretch/>
        </p:blipFill>
        <p:spPr>
          <a:xfrm>
            <a:off x="10898155" y="173541"/>
            <a:ext cx="1280879" cy="922993"/>
          </a:xfrm>
          <a:prstGeom prst="rect">
            <a:avLst/>
          </a:prstGeom>
        </p:spPr>
      </p:pic>
      <p:pic>
        <p:nvPicPr>
          <p:cNvPr id="86" name="Image 8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1481" y="1950111"/>
            <a:ext cx="6194615" cy="4249881"/>
          </a:xfrm>
          <a:prstGeom prst="rect">
            <a:avLst/>
          </a:prstGeom>
        </p:spPr>
      </p:pic>
      <p:grpSp>
        <p:nvGrpSpPr>
          <p:cNvPr id="87" name="Groupe 86"/>
          <p:cNvGrpSpPr/>
          <p:nvPr/>
        </p:nvGrpSpPr>
        <p:grpSpPr>
          <a:xfrm>
            <a:off x="6274537" y="4378891"/>
            <a:ext cx="1260232" cy="1584369"/>
            <a:chOff x="7019408" y="2241219"/>
            <a:chExt cx="1718032" cy="1921177"/>
          </a:xfrm>
        </p:grpSpPr>
        <p:grpSp>
          <p:nvGrpSpPr>
            <p:cNvPr id="88" name="Groupe 87"/>
            <p:cNvGrpSpPr/>
            <p:nvPr/>
          </p:nvGrpSpPr>
          <p:grpSpPr>
            <a:xfrm>
              <a:off x="7315674" y="2524125"/>
              <a:ext cx="1421766" cy="1638271"/>
              <a:chOff x="7315674" y="2524125"/>
              <a:chExt cx="1421766" cy="1638271"/>
            </a:xfrm>
          </p:grpSpPr>
          <p:pic>
            <p:nvPicPr>
              <p:cNvPr id="90" name="Image 89" descr="S:\STEPHANIE-MELANIE\Interventions communes\Aigle International\Photos visite du 5 octobre 2017\20171005_110804.jpg"/>
              <p:cNvPicPr/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91"/>
              <a:stretch/>
            </p:blipFill>
            <p:spPr bwMode="auto">
              <a:xfrm rot="5400000">
                <a:off x="7207421" y="2632378"/>
                <a:ext cx="1638271" cy="1421766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91" name="Ellipse 90"/>
              <p:cNvSpPr/>
              <p:nvPr/>
            </p:nvSpPr>
            <p:spPr>
              <a:xfrm rot="1911907">
                <a:off x="7706701" y="2565399"/>
                <a:ext cx="421481" cy="928688"/>
              </a:xfrm>
              <a:prstGeom prst="ellipse">
                <a:avLst/>
              </a:prstGeom>
              <a:noFill/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89" name="Image 88"/>
            <p:cNvPicPr>
              <a:picLocks noChangeAspect="1"/>
            </p:cNvPicPr>
            <p:nvPr/>
          </p:nvPicPr>
          <p:blipFill rotWithShape="1">
            <a:blip r:embed="rId10"/>
            <a:srcRect l="2235" t="2050" r="2643" b="1434"/>
            <a:stretch/>
          </p:blipFill>
          <p:spPr>
            <a:xfrm>
              <a:off x="7019408" y="2241219"/>
              <a:ext cx="522169" cy="525516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92" name="Groupe 91"/>
          <p:cNvGrpSpPr/>
          <p:nvPr/>
        </p:nvGrpSpPr>
        <p:grpSpPr>
          <a:xfrm>
            <a:off x="10181015" y="4525173"/>
            <a:ext cx="1238213" cy="1582280"/>
            <a:chOff x="7315674" y="4331466"/>
            <a:chExt cx="1555065" cy="1875406"/>
          </a:xfrm>
        </p:grpSpPr>
        <p:grpSp>
          <p:nvGrpSpPr>
            <p:cNvPr id="93" name="Groupe 92"/>
            <p:cNvGrpSpPr/>
            <p:nvPr/>
          </p:nvGrpSpPr>
          <p:grpSpPr>
            <a:xfrm>
              <a:off x="7315674" y="4331466"/>
              <a:ext cx="1421765" cy="1673860"/>
              <a:chOff x="7315674" y="4331466"/>
              <a:chExt cx="1421765" cy="1673860"/>
            </a:xfrm>
          </p:grpSpPr>
          <p:pic>
            <p:nvPicPr>
              <p:cNvPr id="95" name="Image 94" descr="S:\STEPHANIE-MELANIE\Interventions communes\Aigle International\Photos visite du 5 octobre 2017\20171005_110820.jpg"/>
              <p:cNvPicPr/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07" r="11673"/>
              <a:stretch/>
            </p:blipFill>
            <p:spPr bwMode="auto">
              <a:xfrm rot="5400000">
                <a:off x="7189627" y="4457513"/>
                <a:ext cx="1673860" cy="1421765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96" name="Ellipse 95"/>
              <p:cNvSpPr/>
              <p:nvPr/>
            </p:nvSpPr>
            <p:spPr>
              <a:xfrm rot="4321292">
                <a:off x="7789300" y="4251190"/>
                <a:ext cx="421481" cy="928688"/>
              </a:xfrm>
              <a:prstGeom prst="ellipse">
                <a:avLst/>
              </a:prstGeom>
              <a:noFill/>
              <a:ln w="285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94" name="Image 93"/>
            <p:cNvPicPr>
              <a:picLocks noChangeAspect="1"/>
            </p:cNvPicPr>
            <p:nvPr/>
          </p:nvPicPr>
          <p:blipFill rotWithShape="1">
            <a:blip r:embed="rId12"/>
            <a:srcRect l="4800" t="4771" r="2800" b="4771"/>
            <a:stretch/>
          </p:blipFill>
          <p:spPr>
            <a:xfrm>
              <a:off x="8341560" y="5663948"/>
              <a:ext cx="529179" cy="542924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97" name="Image 96" descr="S:\STEPHANIE-MELANIE\Interventions communes\Aigle International\Photos visite du 5 octobre 2017\20171005_110847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615" y="157709"/>
            <a:ext cx="1248566" cy="93882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8" name="Image 97" descr="S:\STEPHANIE-MELANIE\Interventions communes\Aigle International\Photos visite du 07 septembre 2017\20170907_102834.jpg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t="28338" b="34840"/>
          <a:stretch/>
        </p:blipFill>
        <p:spPr bwMode="auto">
          <a:xfrm>
            <a:off x="7266724" y="1883927"/>
            <a:ext cx="3100099" cy="1902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8207492" y="4378891"/>
            <a:ext cx="1250901" cy="1557614"/>
            <a:chOff x="7610525" y="4433374"/>
            <a:chExt cx="1250901" cy="1557614"/>
          </a:xfrm>
        </p:grpSpPr>
        <p:pic>
          <p:nvPicPr>
            <p:cNvPr id="100" name="Image 99" descr="S:\STEPHANIE-MELANIE\Interventions communes\Aigle International\Photos visite du 5 octobre 2017\20171005_110809.jpg"/>
            <p:cNvPicPr/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27" t="11789"/>
            <a:stretch/>
          </p:blipFill>
          <p:spPr bwMode="auto">
            <a:xfrm rot="5400000">
              <a:off x="7678183" y="4807745"/>
              <a:ext cx="1340921" cy="1025565"/>
            </a:xfrm>
            <a:prstGeom prst="rect">
              <a:avLst/>
            </a:prstGeom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1" name="Image 100"/>
            <p:cNvPicPr>
              <a:picLocks noChangeAspect="1"/>
            </p:cNvPicPr>
            <p:nvPr/>
          </p:nvPicPr>
          <p:blipFill rotWithShape="1">
            <a:blip r:embed="rId10"/>
            <a:srcRect l="2235" t="2050" r="2643" b="1434"/>
            <a:stretch/>
          </p:blipFill>
          <p:spPr>
            <a:xfrm>
              <a:off x="7610525" y="4433374"/>
              <a:ext cx="383028" cy="433386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102" name="Ellipse 101"/>
            <p:cNvSpPr/>
            <p:nvPr/>
          </p:nvSpPr>
          <p:spPr>
            <a:xfrm rot="842393">
              <a:off x="8170809" y="4650438"/>
              <a:ext cx="309170" cy="69755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19005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re 1"/>
          <p:cNvSpPr txBox="1">
            <a:spLocks/>
          </p:cNvSpPr>
          <p:nvPr/>
        </p:nvSpPr>
        <p:spPr>
          <a:xfrm>
            <a:off x="309713" y="1533883"/>
            <a:ext cx="4935941" cy="4736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3- La préparation des petites poudres</a:t>
            </a:r>
          </a:p>
          <a:p>
            <a:pPr>
              <a:lnSpc>
                <a:spcPct val="100000"/>
              </a:lnSpc>
            </a:pP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Eléments sur lesquels s’appuyer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Résultats des tests fumigènes (photos)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Déclaration nanoparticules des fournisseurs (attestation)</a:t>
            </a:r>
          </a:p>
          <a:p>
            <a:pPr>
              <a:lnSpc>
                <a:spcPct val="100000"/>
              </a:lnSpc>
            </a:pP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Analyse de l’efficacité des systèmes d’aspiration en fonction de la trajectoire des fumées</a:t>
            </a: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Vigilance sur la granulométrie des petites poudres</a:t>
            </a:r>
          </a:p>
          <a:p>
            <a:pPr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Propositions d’action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Maintenance curative sur les systèmes défectueux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Contrôle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annuel réglementaire de l’installation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Mécanisation du transport/de la pesée des poudres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Remplacement des conditionnements actuels pour confiner davantage les poudres</a:t>
            </a:r>
          </a:p>
          <a:p>
            <a:pPr>
              <a:lnSpc>
                <a:spcPct val="100000"/>
              </a:lnSpc>
            </a:pPr>
            <a:endParaRPr lang="fr-FR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Décision prise de travailler avec les fournisseurs pour revoir les modalités de livraison (conditionnements plus hermétiques)</a:t>
            </a:r>
          </a:p>
        </p:txBody>
      </p:sp>
      <p:pic>
        <p:nvPicPr>
          <p:cNvPr id="147" name="Image 146"/>
          <p:cNvPicPr>
            <a:picLocks noChangeAspect="1"/>
          </p:cNvPicPr>
          <p:nvPr/>
        </p:nvPicPr>
        <p:blipFill rotWithShape="1">
          <a:blip r:embed="rId2"/>
          <a:srcRect l="427" r="17182" b="2458"/>
          <a:stretch/>
        </p:blipFill>
        <p:spPr>
          <a:xfrm>
            <a:off x="5530853" y="-3510"/>
            <a:ext cx="6661147" cy="1276226"/>
          </a:xfrm>
          <a:prstGeom prst="rect">
            <a:avLst/>
          </a:prstGeom>
        </p:spPr>
      </p:pic>
      <p:sp>
        <p:nvSpPr>
          <p:cNvPr id="6" name="Espace réservé du numéro de diapositive 5"/>
          <p:cNvSpPr txBox="1">
            <a:spLocks noGrp="1"/>
          </p:cNvSpPr>
          <p:nvPr/>
        </p:nvSpPr>
        <p:spPr>
          <a:xfrm>
            <a:off x="9565762" y="7888411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A34D7C9A-BF27-4319-844A-33355F429340}" type="slidenum">
              <a:rPr lang="fr-FR" sz="1200" b="1">
                <a:solidFill>
                  <a:schemeClr val="tx2">
                    <a:shade val="90000"/>
                  </a:schemeClr>
                </a:solidFill>
                <a:latin typeface="Arial" charset="0"/>
              </a:rPr>
              <a:pPr algn="r">
                <a:defRPr/>
              </a:pPr>
              <a:t>6</a:t>
            </a:fld>
            <a:endParaRPr lang="fr-FR" sz="1200" b="1" dirty="0">
              <a:solidFill>
                <a:schemeClr val="tx2">
                  <a:shade val="90000"/>
                </a:schemeClr>
              </a:solidFill>
              <a:latin typeface="Arial" charset="0"/>
            </a:endParaRPr>
          </a:p>
        </p:txBody>
      </p:sp>
      <p:pic>
        <p:nvPicPr>
          <p:cNvPr id="107" name="Image 106" descr="S:\STEPHANIE-MELANIE\Interventions communes\Aigle International\Photos visite du 07 septembre 2017\20170907_10521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2" t="17585" r="11320" b="50072"/>
          <a:stretch/>
        </p:blipFill>
        <p:spPr bwMode="auto">
          <a:xfrm>
            <a:off x="5540185" y="167675"/>
            <a:ext cx="1280494" cy="9338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1" name="Image 130" descr="S:\STEPHANIE-MELANIE\Interventions communes\Aigle International\Photos visite du 07 septembre 2017\20170907_10573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9" r="26737" b="27560"/>
          <a:stretch/>
        </p:blipFill>
        <p:spPr bwMode="auto">
          <a:xfrm>
            <a:off x="6900369" y="157710"/>
            <a:ext cx="1254586" cy="943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4" name="Image 14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0" r="28767" b="6946"/>
          <a:stretch/>
        </p:blipFill>
        <p:spPr bwMode="auto">
          <a:xfrm>
            <a:off x="8225314" y="176370"/>
            <a:ext cx="1263919" cy="9247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5" name="Image 144"/>
          <p:cNvPicPr>
            <a:picLocks noChangeAspect="1"/>
          </p:cNvPicPr>
          <p:nvPr/>
        </p:nvPicPr>
        <p:blipFill rotWithShape="1">
          <a:blip r:embed="rId6"/>
          <a:srcRect l="14929" t="4890" r="13015"/>
          <a:stretch/>
        </p:blipFill>
        <p:spPr>
          <a:xfrm>
            <a:off x="9557081" y="177005"/>
            <a:ext cx="1266430" cy="933337"/>
          </a:xfrm>
          <a:prstGeom prst="rect">
            <a:avLst/>
          </a:prstGeom>
        </p:spPr>
      </p:pic>
      <p:pic>
        <p:nvPicPr>
          <p:cNvPr id="146" name="Image 145" descr="S:\STEPHANIE-MELANIE\Interventions communes\Aigle International\Photos visite du 07 septembre 2017\20170907_11055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6" t="12691" r="6342"/>
          <a:stretch/>
        </p:blipFill>
        <p:spPr bwMode="auto">
          <a:xfrm>
            <a:off x="10900689" y="180644"/>
            <a:ext cx="1266430" cy="929698"/>
          </a:xfrm>
          <a:prstGeom prst="rect">
            <a:avLst/>
          </a:prstGeom>
          <a:ln w="127000" cap="sq">
            <a:noFill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9" name="ZoneTexte 148"/>
          <p:cNvSpPr txBox="1"/>
          <p:nvPr/>
        </p:nvSpPr>
        <p:spPr>
          <a:xfrm>
            <a:off x="1120589" y="163552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points de vigilance</a:t>
            </a:r>
          </a:p>
          <a:p>
            <a:pPr algn="ctr"/>
            <a:r>
              <a:rPr lang="fr-FR" dirty="0" smtClean="0"/>
              <a:t>- Banbury -</a:t>
            </a:r>
            <a:endParaRPr lang="fr-FR" dirty="0"/>
          </a:p>
        </p:txBody>
      </p:sp>
      <p:pic>
        <p:nvPicPr>
          <p:cNvPr id="150" name="Image 149"/>
          <p:cNvPicPr>
            <a:picLocks noChangeAspect="1"/>
          </p:cNvPicPr>
          <p:nvPr/>
        </p:nvPicPr>
        <p:blipFill rotWithShape="1">
          <a:blip r:embed="rId8"/>
          <a:srcRect l="8087"/>
          <a:stretch/>
        </p:blipFill>
        <p:spPr>
          <a:xfrm>
            <a:off x="229102" y="157709"/>
            <a:ext cx="576649" cy="72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52" name="Groupe 151"/>
          <p:cNvGrpSpPr/>
          <p:nvPr/>
        </p:nvGrpSpPr>
        <p:grpSpPr>
          <a:xfrm>
            <a:off x="6138983" y="4604249"/>
            <a:ext cx="1363391" cy="1750416"/>
            <a:chOff x="184183" y="1104119"/>
            <a:chExt cx="1363391" cy="1750416"/>
          </a:xfrm>
        </p:grpSpPr>
        <p:pic>
          <p:nvPicPr>
            <p:cNvPr id="153" name="Image 152" descr="S:\STEPHANIE-MELANIE\Interventions communes\Aigle International\Photos visite du 5 octobre 2017\20171005_110426.jpg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6" r="18441"/>
            <a:stretch/>
          </p:blipFill>
          <p:spPr bwMode="auto">
            <a:xfrm rot="5400000">
              <a:off x="316904" y="1623865"/>
              <a:ext cx="1397087" cy="1064253"/>
            </a:xfrm>
            <a:prstGeom prst="rect">
              <a:avLst/>
            </a:prstGeom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4" name="Ellipse 153"/>
            <p:cNvSpPr/>
            <p:nvPr/>
          </p:nvSpPr>
          <p:spPr>
            <a:xfrm>
              <a:off x="713362" y="1511030"/>
              <a:ext cx="667966" cy="1083013"/>
            </a:xfrm>
            <a:prstGeom prst="ellipse">
              <a:avLst/>
            </a:prstGeom>
            <a:no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5" name="Image 154"/>
            <p:cNvPicPr>
              <a:picLocks noChangeAspect="1"/>
            </p:cNvPicPr>
            <p:nvPr/>
          </p:nvPicPr>
          <p:blipFill rotWithShape="1">
            <a:blip r:embed="rId10"/>
            <a:srcRect l="4800" t="4771" r="2800" b="4771"/>
            <a:stretch/>
          </p:blipFill>
          <p:spPr>
            <a:xfrm>
              <a:off x="184183" y="1104119"/>
              <a:ext cx="529179" cy="542924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56" name="Groupe 155"/>
          <p:cNvGrpSpPr/>
          <p:nvPr/>
        </p:nvGrpSpPr>
        <p:grpSpPr>
          <a:xfrm>
            <a:off x="8268955" y="4971249"/>
            <a:ext cx="1301594" cy="1640527"/>
            <a:chOff x="611473" y="3103442"/>
            <a:chExt cx="1301594" cy="1640527"/>
          </a:xfrm>
        </p:grpSpPr>
        <p:pic>
          <p:nvPicPr>
            <p:cNvPr id="157" name="Image 156" descr="S:\STEPHANIE-MELANIE\Interventions communes\Aigle International\Photos visite du 5 octobre 2017\20171005_110442.jpg"/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95"/>
            <a:stretch/>
          </p:blipFill>
          <p:spPr bwMode="auto">
            <a:xfrm rot="5400000">
              <a:off x="449004" y="3265911"/>
              <a:ext cx="1377769" cy="1052831"/>
            </a:xfrm>
            <a:prstGeom prst="rect">
              <a:avLst/>
            </a:prstGeom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8" name="Ellipse 157"/>
            <p:cNvSpPr/>
            <p:nvPr/>
          </p:nvSpPr>
          <p:spPr>
            <a:xfrm rot="1376528">
              <a:off x="872900" y="3196966"/>
              <a:ext cx="259404" cy="730496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9" name="Image 158"/>
            <p:cNvPicPr>
              <a:picLocks noChangeAspect="1"/>
            </p:cNvPicPr>
            <p:nvPr/>
          </p:nvPicPr>
          <p:blipFill rotWithShape="1">
            <a:blip r:embed="rId12"/>
            <a:srcRect l="2235" t="2050" r="2643" b="1434"/>
            <a:stretch/>
          </p:blipFill>
          <p:spPr>
            <a:xfrm>
              <a:off x="1390898" y="4218453"/>
              <a:ext cx="522169" cy="525516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60" name="Image 159" descr="S:\STEPHANIE-MELANIE\Interventions communes\Aigle International\Photos visite du 07 septembre 2017\20170907_105213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2" t="12391" b="45639"/>
          <a:stretch/>
        </p:blipFill>
        <p:spPr bwMode="auto">
          <a:xfrm>
            <a:off x="7437167" y="1969462"/>
            <a:ext cx="2661285" cy="236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" name="Groupe 11"/>
          <p:cNvGrpSpPr/>
          <p:nvPr/>
        </p:nvGrpSpPr>
        <p:grpSpPr>
          <a:xfrm>
            <a:off x="10098452" y="4961942"/>
            <a:ext cx="1400727" cy="1650309"/>
            <a:chOff x="10448914" y="4923679"/>
            <a:chExt cx="1400727" cy="1650309"/>
          </a:xfrm>
        </p:grpSpPr>
        <p:pic>
          <p:nvPicPr>
            <p:cNvPr id="161" name="Image 160" descr="S:\STEPHANIE-MELANIE\Interventions communes\Aigle International\Photos visite du 5 octobre 2017\20171005_110454.jpg"/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1" r="11983"/>
            <a:stretch/>
          </p:blipFill>
          <p:spPr bwMode="auto">
            <a:xfrm rot="5400000">
              <a:off x="10298213" y="5074380"/>
              <a:ext cx="1373380" cy="1071977"/>
            </a:xfrm>
            <a:prstGeom prst="rect">
              <a:avLst/>
            </a:prstGeom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2" name="Image 161"/>
            <p:cNvPicPr>
              <a:picLocks noChangeAspect="1"/>
            </p:cNvPicPr>
            <p:nvPr/>
          </p:nvPicPr>
          <p:blipFill rotWithShape="1">
            <a:blip r:embed="rId12"/>
            <a:srcRect l="2235" t="2050" r="2643" b="1434"/>
            <a:stretch/>
          </p:blipFill>
          <p:spPr>
            <a:xfrm>
              <a:off x="11327472" y="6048472"/>
              <a:ext cx="522169" cy="525516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163" name="Ellipse 162"/>
            <p:cNvSpPr/>
            <p:nvPr/>
          </p:nvSpPr>
          <p:spPr>
            <a:xfrm rot="1376528">
              <a:off x="10733797" y="5231784"/>
              <a:ext cx="259404" cy="730496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1987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re 1"/>
          <p:cNvSpPr txBox="1">
            <a:spLocks/>
          </p:cNvSpPr>
          <p:nvPr/>
        </p:nvSpPr>
        <p:spPr>
          <a:xfrm>
            <a:off x="309713" y="1533883"/>
            <a:ext cx="4935941" cy="4736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3- La préparation des petites poudres (étude de cas)</a:t>
            </a:r>
          </a:p>
          <a:p>
            <a:pPr>
              <a:lnSpc>
                <a:spcPct val="100000"/>
              </a:lnSpc>
            </a:pP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Eléments sur lesquels s’appuyer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Expérience des opérateurs (faits)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Démarche des Responsables QSE et R&amp;D (substitution)</a:t>
            </a:r>
          </a:p>
          <a:p>
            <a:pPr>
              <a:lnSpc>
                <a:spcPct val="100000"/>
              </a:lnSpc>
            </a:pP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Analyse de la chronologie des évènements (pathologies)</a:t>
            </a: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Etude des poudres mises en cause (FDS associées)</a:t>
            </a:r>
          </a:p>
          <a:p>
            <a:pPr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Propositions d’action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Substitution de la poudre Blanc HO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Mécanisation du transport/de la pesée de cette poudre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Port de vêtements de travail à manches longues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Prévoir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un temps de douche </a:t>
            </a: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à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chaque pause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fr-FR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Décision prise de procéder à la mécanisation du transport/de la pesée de cette poudre</a:t>
            </a:r>
          </a:p>
        </p:txBody>
      </p:sp>
      <p:pic>
        <p:nvPicPr>
          <p:cNvPr id="147" name="Image 146"/>
          <p:cNvPicPr>
            <a:picLocks noChangeAspect="1"/>
          </p:cNvPicPr>
          <p:nvPr/>
        </p:nvPicPr>
        <p:blipFill rotWithShape="1">
          <a:blip r:embed="rId2"/>
          <a:srcRect l="427" r="17182" b="2458"/>
          <a:stretch/>
        </p:blipFill>
        <p:spPr>
          <a:xfrm>
            <a:off x="5530853" y="-3510"/>
            <a:ext cx="6661147" cy="1276226"/>
          </a:xfrm>
          <a:prstGeom prst="rect">
            <a:avLst/>
          </a:prstGeom>
        </p:spPr>
      </p:pic>
      <p:sp>
        <p:nvSpPr>
          <p:cNvPr id="6" name="Espace réservé du numéro de diapositive 5"/>
          <p:cNvSpPr txBox="1">
            <a:spLocks noGrp="1"/>
          </p:cNvSpPr>
          <p:nvPr/>
        </p:nvSpPr>
        <p:spPr>
          <a:xfrm>
            <a:off x="9565762" y="7888411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A34D7C9A-BF27-4319-844A-33355F429340}" type="slidenum">
              <a:rPr lang="fr-FR" sz="1200" b="1">
                <a:solidFill>
                  <a:schemeClr val="tx2">
                    <a:shade val="90000"/>
                  </a:schemeClr>
                </a:solidFill>
                <a:latin typeface="Arial" charset="0"/>
              </a:rPr>
              <a:pPr algn="r">
                <a:defRPr/>
              </a:pPr>
              <a:t>7</a:t>
            </a:fld>
            <a:endParaRPr lang="fr-FR" sz="1200" b="1" dirty="0">
              <a:solidFill>
                <a:schemeClr val="tx2">
                  <a:shade val="90000"/>
                </a:schemeClr>
              </a:solidFill>
              <a:latin typeface="Arial" charset="0"/>
            </a:endParaRPr>
          </a:p>
        </p:txBody>
      </p:sp>
      <p:pic>
        <p:nvPicPr>
          <p:cNvPr id="107" name="Image 106" descr="S:\STEPHANIE-MELANIE\Interventions communes\Aigle International\Photos visite du 07 septembre 2017\20170907_10521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2" t="17585" r="11320" b="50072"/>
          <a:stretch/>
        </p:blipFill>
        <p:spPr bwMode="auto">
          <a:xfrm>
            <a:off x="5540185" y="167675"/>
            <a:ext cx="1280494" cy="9338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1" name="Image 130" descr="S:\STEPHANIE-MELANIE\Interventions communes\Aigle International\Photos visite du 07 septembre 2017\20170907_10573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9" r="26737" b="27560"/>
          <a:stretch/>
        </p:blipFill>
        <p:spPr bwMode="auto">
          <a:xfrm>
            <a:off x="6900369" y="157710"/>
            <a:ext cx="1254586" cy="943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4" name="Image 14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0" r="28767" b="6946"/>
          <a:stretch/>
        </p:blipFill>
        <p:spPr bwMode="auto">
          <a:xfrm>
            <a:off x="8225314" y="176370"/>
            <a:ext cx="1263919" cy="9247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5" name="Image 144"/>
          <p:cNvPicPr>
            <a:picLocks noChangeAspect="1"/>
          </p:cNvPicPr>
          <p:nvPr/>
        </p:nvPicPr>
        <p:blipFill rotWithShape="1">
          <a:blip r:embed="rId6"/>
          <a:srcRect l="14929" t="4890" r="13015"/>
          <a:stretch/>
        </p:blipFill>
        <p:spPr>
          <a:xfrm>
            <a:off x="9557081" y="177005"/>
            <a:ext cx="1266430" cy="933337"/>
          </a:xfrm>
          <a:prstGeom prst="rect">
            <a:avLst/>
          </a:prstGeom>
        </p:spPr>
      </p:pic>
      <p:pic>
        <p:nvPicPr>
          <p:cNvPr id="146" name="Image 145" descr="S:\STEPHANIE-MELANIE\Interventions communes\Aigle International\Photos visite du 07 septembre 2017\20170907_11055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6" t="12691" r="6342"/>
          <a:stretch/>
        </p:blipFill>
        <p:spPr bwMode="auto">
          <a:xfrm>
            <a:off x="10900689" y="180644"/>
            <a:ext cx="1266430" cy="929698"/>
          </a:xfrm>
          <a:prstGeom prst="rect">
            <a:avLst/>
          </a:prstGeom>
          <a:ln w="127000" cap="sq">
            <a:noFill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9" name="ZoneTexte 148"/>
          <p:cNvSpPr txBox="1"/>
          <p:nvPr/>
        </p:nvSpPr>
        <p:spPr>
          <a:xfrm>
            <a:off x="1120589" y="163552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points de vigilance</a:t>
            </a:r>
          </a:p>
          <a:p>
            <a:pPr algn="ctr"/>
            <a:r>
              <a:rPr lang="fr-FR" dirty="0" smtClean="0"/>
              <a:t>- Banbury -</a:t>
            </a:r>
            <a:endParaRPr lang="fr-FR" dirty="0"/>
          </a:p>
        </p:txBody>
      </p:sp>
      <p:pic>
        <p:nvPicPr>
          <p:cNvPr id="150" name="Image 149"/>
          <p:cNvPicPr>
            <a:picLocks noChangeAspect="1"/>
          </p:cNvPicPr>
          <p:nvPr/>
        </p:nvPicPr>
        <p:blipFill rotWithShape="1">
          <a:blip r:embed="rId8"/>
          <a:srcRect l="8087"/>
          <a:stretch/>
        </p:blipFill>
        <p:spPr>
          <a:xfrm>
            <a:off x="229102" y="157709"/>
            <a:ext cx="576649" cy="72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95" name="Tableau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071608"/>
              </p:ext>
            </p:extLst>
          </p:nvPr>
        </p:nvGraphicFramePr>
        <p:xfrm>
          <a:off x="6053028" y="1672285"/>
          <a:ext cx="5832000" cy="33945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2000"/>
                <a:gridCol w="2196000"/>
                <a:gridCol w="26640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0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Wingstay® 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Blanc HO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Apparence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Poudre blanchâtre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784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Classification selon le CLP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fr-FR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u="sng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H317</a:t>
                      </a:r>
                      <a:r>
                        <a:rPr lang="fr-FR" sz="1000" b="1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:</a:t>
                      </a:r>
                      <a:r>
                        <a:rPr lang="fr-F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Peut provoquer une allergie cutanée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84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Composition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fr-F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4-méthylphénol</a:t>
                      </a:r>
                      <a:endParaRPr lang="fr-FR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fr-F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Huile de colza modifiée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fr-F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Carbonate de calcium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fr-F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Bis(diéthyldithiocarbamate) de zinc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fr-F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Soufre</a:t>
                      </a:r>
                      <a:endParaRPr lang="fr-FR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895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Solubilité à 20°C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fr-F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Soluble dans les hydrocarbures aromatiques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fr-F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Peu soluble dans l’eau</a:t>
                      </a:r>
                      <a:endParaRPr lang="fr-FR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fr-F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Soluble dans les hydrocarbures aromatiques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fr-F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 soluble dans l’eau</a:t>
                      </a:r>
                      <a:endParaRPr lang="fr-FR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8959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Conclusion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persistance du phénomène en présence d’eau (douche et nettoyage des mains) tend à incriminer la petite poudre « Blanc HO » compte tenu de sa composition à base d’huiles végétales non miscibles dans l’eau.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7" name="Image 61" descr="Matières nocives ou irritantes SGH0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036" y="2047237"/>
            <a:ext cx="498475" cy="4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 Box 3"/>
          <p:cNvSpPr txBox="1">
            <a:spLocks noChangeArrowheads="1"/>
          </p:cNvSpPr>
          <p:nvPr/>
        </p:nvSpPr>
        <p:spPr bwMode="auto">
          <a:xfrm rot="916442">
            <a:off x="9669833" y="5684007"/>
            <a:ext cx="2493962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« Sensation collante sur la peau et sur les vêtements qui persiste malgré un nettoyage à l’eau »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Text Box 4"/>
          <p:cNvSpPr txBox="1">
            <a:spLocks noChangeArrowheads="1"/>
          </p:cNvSpPr>
          <p:nvPr/>
        </p:nvSpPr>
        <p:spPr bwMode="auto">
          <a:xfrm>
            <a:off x="7722046" y="6343998"/>
            <a:ext cx="2493963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« Apparition du phénomène depuis la substitution d’un additif CMR »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 Box 5"/>
          <p:cNvSpPr txBox="1">
            <a:spLocks noChangeArrowheads="1"/>
          </p:cNvSpPr>
          <p:nvPr/>
        </p:nvSpPr>
        <p:spPr bwMode="auto">
          <a:xfrm rot="20759666">
            <a:off x="5801391" y="5598317"/>
            <a:ext cx="2493962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« Depuis, le Blanc HO est utilisé en une bien plus grande quantité pour absorber la suppression de l’additif CMR »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55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4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4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/>
          <p:cNvSpPr txBox="1">
            <a:spLocks/>
          </p:cNvSpPr>
          <p:nvPr/>
        </p:nvSpPr>
        <p:spPr>
          <a:xfrm>
            <a:off x="309713" y="1533883"/>
            <a:ext cx="4935941" cy="4736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4- Le mélange des préparations</a:t>
            </a:r>
          </a:p>
          <a:p>
            <a:pPr>
              <a:lnSpc>
                <a:spcPct val="100000"/>
              </a:lnSpc>
            </a:pP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Eléments sur lesquels s’appuyer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Résultats des tests fumigènes (photos)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Expérience des opérateurs (faits)</a:t>
            </a:r>
          </a:p>
          <a:p>
            <a:pPr>
              <a:lnSpc>
                <a:spcPct val="100000"/>
              </a:lnSpc>
            </a:pP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Analyse de l’efficacité des systèmes d’aspiration en fonction de la trajectoire des fumées</a:t>
            </a: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Alerte concernant l’utilisation d’une soufflette au Banbury</a:t>
            </a:r>
          </a:p>
          <a:p>
            <a:pPr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Propositions d’action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Maintenance curative sur le système défectueux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Contrôle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annuel réglementaire de l’installation</a:t>
            </a:r>
          </a:p>
          <a:p>
            <a:pPr>
              <a:lnSpc>
                <a:spcPct val="100000"/>
              </a:lnSpc>
            </a:pPr>
            <a:endParaRPr lang="fr-FR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Décision prise d’effectuer une opération de maintenance curative sur le système d’aspiration défectueux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/>
          <a:srcRect l="427" r="17182" b="2458"/>
          <a:stretch/>
        </p:blipFill>
        <p:spPr>
          <a:xfrm>
            <a:off x="5530853" y="-3510"/>
            <a:ext cx="6661147" cy="1276226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1120589" y="163552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points de vigilance</a:t>
            </a:r>
          </a:p>
          <a:p>
            <a:pPr algn="ctr"/>
            <a:r>
              <a:rPr lang="fr-FR" dirty="0" smtClean="0"/>
              <a:t>- Banbury -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/>
          <a:srcRect l="8087"/>
          <a:stretch/>
        </p:blipFill>
        <p:spPr>
          <a:xfrm>
            <a:off x="229102" y="157709"/>
            <a:ext cx="576649" cy="72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Image 3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6" r="22373" b="56120"/>
          <a:stretch/>
        </p:blipFill>
        <p:spPr bwMode="auto">
          <a:xfrm>
            <a:off x="8234714" y="176735"/>
            <a:ext cx="1249529" cy="926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Image 3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2" t="9196" r="3984" b="15996"/>
          <a:stretch/>
        </p:blipFill>
        <p:spPr bwMode="auto">
          <a:xfrm>
            <a:off x="9558670" y="176735"/>
            <a:ext cx="1268818" cy="9263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Image 32" descr="S:\STEPHANIE-MELANIE\Interventions communes\Aigle International\Photos visite du 5 octobre 2017\20171005_11003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1" t="2475" r="21732" b="12634"/>
          <a:stretch/>
        </p:blipFill>
        <p:spPr bwMode="auto">
          <a:xfrm rot="5400000">
            <a:off x="11072142" y="5204"/>
            <a:ext cx="937443" cy="128498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7"/>
          <a:srcRect l="-1" r="43326" b="24299"/>
          <a:stretch/>
        </p:blipFill>
        <p:spPr>
          <a:xfrm>
            <a:off x="5541486" y="157709"/>
            <a:ext cx="1273984" cy="945392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8"/>
          <a:srcRect t="17896" r="10422" b="40161"/>
          <a:stretch/>
        </p:blipFill>
        <p:spPr>
          <a:xfrm>
            <a:off x="6905643" y="157709"/>
            <a:ext cx="1238898" cy="946825"/>
          </a:xfrm>
          <a:prstGeom prst="rect">
            <a:avLst/>
          </a:prstGeom>
        </p:spPr>
      </p:pic>
      <p:grpSp>
        <p:nvGrpSpPr>
          <p:cNvPr id="37" name="Groupe 36"/>
          <p:cNvGrpSpPr/>
          <p:nvPr/>
        </p:nvGrpSpPr>
        <p:grpSpPr>
          <a:xfrm>
            <a:off x="7934661" y="4651583"/>
            <a:ext cx="2115448" cy="1521775"/>
            <a:chOff x="6606643" y="2994660"/>
            <a:chExt cx="2115448" cy="1521775"/>
          </a:xfrm>
        </p:grpSpPr>
        <p:pic>
          <p:nvPicPr>
            <p:cNvPr id="38" name="Image 37" descr="S:\STEPHANIE-MELANIE\Interventions communes\Aigle International\Photos visite du 5 octobre 2017\20171005_110011.jpg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25"/>
            <a:stretch/>
          </p:blipFill>
          <p:spPr bwMode="auto">
            <a:xfrm>
              <a:off x="6830499" y="3168420"/>
              <a:ext cx="1891592" cy="1348015"/>
            </a:xfrm>
            <a:prstGeom prst="rect">
              <a:avLst/>
            </a:prstGeom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 rotWithShape="1">
            <a:blip r:embed="rId10"/>
            <a:srcRect l="2235" t="2050" r="2643" b="1434"/>
            <a:stretch/>
          </p:blipFill>
          <p:spPr>
            <a:xfrm>
              <a:off x="6606643" y="2994660"/>
              <a:ext cx="522169" cy="525516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sp>
          <p:nvSpPr>
            <p:cNvPr id="40" name="Ellipse 39"/>
            <p:cNvSpPr/>
            <p:nvPr/>
          </p:nvSpPr>
          <p:spPr>
            <a:xfrm rot="1863315">
              <a:off x="7659563" y="3461810"/>
              <a:ext cx="233464" cy="60435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41" name="Tableau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352965"/>
              </p:ext>
            </p:extLst>
          </p:nvPr>
        </p:nvGraphicFramePr>
        <p:xfrm>
          <a:off x="5799478" y="1989195"/>
          <a:ext cx="6120000" cy="1945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000"/>
                <a:gridCol w="1584000"/>
                <a:gridCol w="1008000"/>
                <a:gridCol w="1188000"/>
                <a:gridCol w="936000"/>
              </a:tblGrid>
              <a:tr h="498109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Arrêté du 08/10/1987</a:t>
                      </a:r>
                      <a:endParaRPr lang="fr-FR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 de la vérification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de vérification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Fréquence de vérification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Personne en charge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endParaRPr lang="fr-FR" sz="12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à pollution spécifique sans recyclage d’air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Débit global d’air extrait</a:t>
                      </a:r>
                      <a:endParaRPr lang="fr-F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Contrôle</a:t>
                      </a:r>
                      <a:endParaRPr lang="fr-F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Annuel</a:t>
                      </a:r>
                      <a:endParaRPr lang="fr-F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Personne compétente</a:t>
                      </a:r>
                      <a:endParaRPr lang="fr-F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Etat des éléments de l’installation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Examen</a:t>
                      </a:r>
                      <a:endParaRPr lang="fr-F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Vitesse</a:t>
                      </a:r>
                      <a:r>
                        <a:rPr lang="fr-FR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d’air à chaque point caractéristique de l’installation</a:t>
                      </a:r>
                      <a:endParaRPr lang="fr-F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Contrôle</a:t>
                      </a:r>
                      <a:endParaRPr lang="fr-F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01785">
            <a:off x="5538278" y="3308578"/>
            <a:ext cx="1617040" cy="891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11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/>
          <p:cNvSpPr txBox="1">
            <a:spLocks/>
          </p:cNvSpPr>
          <p:nvPr/>
        </p:nvSpPr>
        <p:spPr>
          <a:xfrm>
            <a:off x="309713" y="1533883"/>
            <a:ext cx="5038464" cy="4736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5- Le dépoussiéreur</a:t>
            </a:r>
          </a:p>
          <a:p>
            <a:pPr>
              <a:lnSpc>
                <a:spcPct val="100000"/>
              </a:lnSpc>
            </a:pP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Eléments sur lesquels s’appuyer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Expérience des opérateurs (témoignages)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Etat de conservation du réseau aéraulique (photos)</a:t>
            </a:r>
          </a:p>
          <a:p>
            <a:pPr>
              <a:lnSpc>
                <a:spcPct val="100000"/>
              </a:lnSpc>
            </a:pP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Analyse des anomalies constatées sur le réseau aéraulique</a:t>
            </a: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Alerte concernant les colmatages à répétition</a:t>
            </a:r>
          </a:p>
          <a:p>
            <a:pPr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Propositions d’action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Identification de la zone en tant qu’ATEX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Signalisation rappelant l’interdiction de fumer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Information sur les risques associés aux poudres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Révision du réseau aéraulique dans sa globalité</a:t>
            </a:r>
          </a:p>
          <a:p>
            <a:pPr>
              <a:lnSpc>
                <a:spcPct val="100000"/>
              </a:lnSpc>
            </a:pPr>
            <a:endParaRPr lang="fr-FR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 3" panose="05040102010807070707" pitchFamily="18" charset="2"/>
              <a:buChar char="Ê"/>
            </a:pPr>
            <a:r>
              <a:rPr lang="fr-F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Décision prise d’identifier la zone comme ATEX et de rappeler l’interdiction de fumer à travers une sensibilisation aux opérateurs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/>
          <a:srcRect l="427" r="17182" b="2458"/>
          <a:stretch/>
        </p:blipFill>
        <p:spPr>
          <a:xfrm>
            <a:off x="5530853" y="-3510"/>
            <a:ext cx="6661147" cy="1276226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1120589" y="163552"/>
            <a:ext cx="3711389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Les points de vigilance</a:t>
            </a:r>
          </a:p>
          <a:p>
            <a:pPr algn="ctr"/>
            <a:r>
              <a:rPr lang="fr-FR" dirty="0" smtClean="0"/>
              <a:t>- Banbury -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/>
          <a:srcRect l="8087"/>
          <a:stretch/>
        </p:blipFill>
        <p:spPr>
          <a:xfrm>
            <a:off x="229102" y="157709"/>
            <a:ext cx="576649" cy="72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Image 16" descr="S:\STEPHANIE-MELANIE\Interventions communes\Aigle International\Photos visite du 07 septembre 2017\20170907_10240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" t="23265" r="11472" b="37038"/>
          <a:stretch/>
        </p:blipFill>
        <p:spPr bwMode="auto">
          <a:xfrm>
            <a:off x="5541487" y="157709"/>
            <a:ext cx="1273984" cy="9480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 17" descr="S:\STEPHANIE-MELANIE\Interventions communes\Aigle International\Photos visite du 07 septembre 2017\20170907_10194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8" t="42566" r="11505" b="27389"/>
          <a:stretch/>
        </p:blipFill>
        <p:spPr bwMode="auto">
          <a:xfrm>
            <a:off x="9557080" y="180753"/>
            <a:ext cx="1266864" cy="9250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 18" descr="S:\STEPHANIE-MELANIE\Interventions communes\Aigle International\Photos visite du 07 septembre 2017\20170907_10240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7" t="37802" r="12478" b="29078"/>
          <a:stretch/>
        </p:blipFill>
        <p:spPr bwMode="auto">
          <a:xfrm>
            <a:off x="10902876" y="180753"/>
            <a:ext cx="1260771" cy="9237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 22" descr="S:\STEPHANIE-MELANIE\Interventions communes\Aigle International\Photos visite du 07 septembre 2017\20170907_09462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t="47163" r="25977" b="24961"/>
          <a:stretch/>
        </p:blipFill>
        <p:spPr bwMode="auto">
          <a:xfrm>
            <a:off x="8229597" y="157709"/>
            <a:ext cx="1254645" cy="946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Image 25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0" r="13573" b="17519"/>
          <a:stretch/>
        </p:blipFill>
        <p:spPr>
          <a:xfrm>
            <a:off x="6900528" y="157709"/>
            <a:ext cx="1288495" cy="94682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3470" y="1679822"/>
            <a:ext cx="2737042" cy="4444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0"/>
          <a:srcRect r="331"/>
          <a:stretch/>
        </p:blipFill>
        <p:spPr>
          <a:xfrm>
            <a:off x="5994838" y="2500465"/>
            <a:ext cx="5654305" cy="37088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7447314" y="1697127"/>
            <a:ext cx="275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Phénomène explosif</a:t>
            </a:r>
            <a:endParaRPr lang="fr-FR" b="1" u="sng" dirty="0"/>
          </a:p>
        </p:txBody>
      </p:sp>
    </p:spTree>
    <p:extLst>
      <p:ext uri="{BB962C8B-B14F-4D97-AF65-F5344CB8AC3E}">
        <p14:creationId xmlns:p14="http://schemas.microsoft.com/office/powerpoint/2010/main" val="128360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Crop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TM10001105[[fn=Rogner]]</Template>
  <TotalTime>7567</TotalTime>
  <Words>2920</Words>
  <Application>Microsoft Office PowerPoint</Application>
  <PresentationFormat>Grand écran</PresentationFormat>
  <Paragraphs>606</Paragraphs>
  <Slides>27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Cambria Math</vt:lpstr>
      <vt:lpstr>Franklin Gothic Book</vt:lpstr>
      <vt:lpstr>Garamond</vt:lpstr>
      <vt:lpstr>Times New Roman</vt:lpstr>
      <vt:lpstr>Wingdings</vt:lpstr>
      <vt:lpstr>Wingdings 3</vt:lpstr>
      <vt:lpstr>Crop</vt:lpstr>
      <vt:lpstr>Risque chimique EN entreprise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Accueil de stagiaire</dc:title>
  <dc:creator>Quiniou,Mélanie</dc:creator>
  <cp:lastModifiedBy>Mathilde CHARRUE</cp:lastModifiedBy>
  <cp:revision>1436</cp:revision>
  <cp:lastPrinted>2018-06-21T06:08:55Z</cp:lastPrinted>
  <dcterms:created xsi:type="dcterms:W3CDTF">2017-07-17T12:11:19Z</dcterms:created>
  <dcterms:modified xsi:type="dcterms:W3CDTF">2018-09-13T07:32:31Z</dcterms:modified>
</cp:coreProperties>
</file>