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7" r:id="rId2"/>
  </p:sldMasterIdLst>
  <p:notesMasterIdLst>
    <p:notesMasterId r:id="rId35"/>
  </p:notesMasterIdLst>
  <p:sldIdLst>
    <p:sldId id="256" r:id="rId3"/>
    <p:sldId id="259" r:id="rId4"/>
    <p:sldId id="257" r:id="rId5"/>
    <p:sldId id="281" r:id="rId6"/>
    <p:sldId id="286" r:id="rId7"/>
    <p:sldId id="287" r:id="rId8"/>
    <p:sldId id="270" r:id="rId9"/>
    <p:sldId id="272" r:id="rId10"/>
    <p:sldId id="297" r:id="rId11"/>
    <p:sldId id="284" r:id="rId12"/>
    <p:sldId id="296" r:id="rId13"/>
    <p:sldId id="273" r:id="rId14"/>
    <p:sldId id="301" r:id="rId15"/>
    <p:sldId id="302" r:id="rId16"/>
    <p:sldId id="279" r:id="rId17"/>
    <p:sldId id="298" r:id="rId18"/>
    <p:sldId id="280" r:id="rId19"/>
    <p:sldId id="265" r:id="rId20"/>
    <p:sldId id="266" r:id="rId21"/>
    <p:sldId id="303" r:id="rId22"/>
    <p:sldId id="267" r:id="rId23"/>
    <p:sldId id="282" r:id="rId24"/>
    <p:sldId id="276" r:id="rId25"/>
    <p:sldId id="260" r:id="rId26"/>
    <p:sldId id="307" r:id="rId27"/>
    <p:sldId id="308" r:id="rId28"/>
    <p:sldId id="309" r:id="rId29"/>
    <p:sldId id="310" r:id="rId30"/>
    <p:sldId id="261" r:id="rId31"/>
    <p:sldId id="262" r:id="rId32"/>
    <p:sldId id="264" r:id="rId33"/>
    <p:sldId id="258" r:id="rId34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06806-CE9D-40EB-9398-66A234FAB1D3}" type="datetimeFigureOut">
              <a:rPr lang="es-ES_tradnl" smtClean="0"/>
              <a:t>16/01/2018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F79F5-D71E-442D-A882-342CB024160C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654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700" dirty="0"/>
              <a:t>Let us take a look at the totality of working-time</a:t>
            </a:r>
            <a:endParaRPr lang="en-GB" sz="1700" b="1" u="sng" dirty="0"/>
          </a:p>
          <a:p>
            <a:endParaRPr lang="en-GB" sz="1700" dirty="0"/>
          </a:p>
          <a:p>
            <a:r>
              <a:rPr lang="en-GB" sz="1700" b="1" u="sng" dirty="0"/>
              <a:t>Organization of working and private time. “Double shift”, health impacts of interactions between work and private life </a:t>
            </a:r>
            <a:endParaRPr lang="en-GB" sz="1700" dirty="0"/>
          </a:p>
          <a:p>
            <a:pPr marL="164544" indent="-164544">
              <a:buFont typeface="Arial" panose="020B0604020202020204" pitchFamily="34" charset="0"/>
              <a:buChar char="•"/>
            </a:pPr>
            <a:r>
              <a:rPr lang="en-GB" sz="1700" dirty="0"/>
              <a:t>The unequal division of unpaid work (childcare, running the home) undermines women's health and interacts with the hazards of paid work. </a:t>
            </a:r>
          </a:p>
          <a:p>
            <a:endParaRPr lang="en-GB" sz="1700" dirty="0"/>
          </a:p>
          <a:p>
            <a:pPr marL="164544" indent="-164544">
              <a:buFont typeface="Arial" panose="020B0604020202020204" pitchFamily="34" charset="0"/>
              <a:buChar char="•"/>
            </a:pPr>
            <a:r>
              <a:rPr lang="en-GB" sz="1700" dirty="0"/>
              <a:t>Working time and workload are of particular concern. </a:t>
            </a:r>
          </a:p>
          <a:p>
            <a:endParaRPr lang="en-GB" sz="1700" dirty="0"/>
          </a:p>
          <a:p>
            <a:pPr marL="164544" indent="-164544">
              <a:buFont typeface="Arial" panose="020B0604020202020204" pitchFamily="34" charset="0"/>
              <a:buChar char="•"/>
            </a:pPr>
            <a:r>
              <a:rPr lang="en-GB" sz="1700" dirty="0"/>
              <a:t>Far from being a miracle cure, part-time work acts to </a:t>
            </a:r>
            <a:r>
              <a:rPr lang="en-GB" sz="1700" dirty="0" err="1"/>
              <a:t>casualize</a:t>
            </a:r>
            <a:r>
              <a:rPr lang="en-GB" sz="1700" dirty="0"/>
              <a:t> women’s work. This "double shift" also adds to the psychosocial burden.</a:t>
            </a:r>
          </a:p>
          <a:p>
            <a:endParaRPr lang="en-GB" sz="1700" dirty="0"/>
          </a:p>
          <a:p>
            <a:r>
              <a:rPr lang="en-GB" sz="1700" b="1" u="sng" dirty="0"/>
              <a:t>The health impacts of women workers’ exposures to chemicals at and away from work</a:t>
            </a:r>
          </a:p>
          <a:p>
            <a:endParaRPr lang="en-GB" sz="1700" dirty="0"/>
          </a:p>
          <a:p>
            <a:r>
              <a:rPr lang="en-GB" sz="1700" dirty="0"/>
              <a:t>This workshop will focus particularly on occupational exposures to hazards </a:t>
            </a:r>
            <a:r>
              <a:rPr lang="en-GB" sz="1700" dirty="0" err="1"/>
              <a:t>eg</a:t>
            </a:r>
            <a:r>
              <a:rPr lang="en-GB" sz="1700" dirty="0"/>
              <a:t> chemicals (in particular, CMRs), but it is worth noting in passing non-occupational exposure from unpaid work at home – cleaning materials, lifting and physical demands, health and safety ‘trips and slips’</a:t>
            </a:r>
          </a:p>
          <a:p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F497-F882-4766-8042-535CF9123A1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6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98638"/>
            <a:ext cx="5686425" cy="503237"/>
          </a:xfrm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98863"/>
            <a:ext cx="8348663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8D817B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9499927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74717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323850"/>
            <a:ext cx="2085975" cy="5553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850"/>
            <a:ext cx="6110288" cy="555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1636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600200"/>
            <a:ext cx="4097338" cy="427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600200"/>
            <a:ext cx="4098925" cy="4276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91338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600200"/>
            <a:ext cx="8348663" cy="42767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fr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94238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98638"/>
            <a:ext cx="5686425" cy="503237"/>
          </a:xfrm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98863"/>
            <a:ext cx="8348663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8D817B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27043428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680D7-0D17-4BCF-BE85-8E4ABB9EE4F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078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18BCE-E96F-4F09-BE93-509F1C38249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327646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097338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600200"/>
            <a:ext cx="40989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951B-9202-4375-81B6-9A6D861FFC2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9313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9136E-B5C4-4378-97C8-C5922987977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4982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EC1D-9EA3-470A-ACF7-44C4A1D3344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60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990957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4CD25-1DA4-4436-8174-90378949208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99054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2374-3F11-41D3-BC3A-0F6A951BD23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84264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77F5-4557-43E7-8C27-A9B360CDE50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7014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4284-F2A4-4752-A64D-BEECD706D94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91983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323850"/>
            <a:ext cx="2085975" cy="5553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850"/>
            <a:ext cx="6110288" cy="555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39FF2-C1B4-4F1E-BA4E-8EBD1BE5AAB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64291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82547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0"/>
            <a:ext cx="4097338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600200"/>
            <a:ext cx="40989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5400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97120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34396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23835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77572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55807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modifier le style du titre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modifier les styles du texte du masque</a:t>
            </a:r>
          </a:p>
          <a:p>
            <a:pPr lvl="1"/>
            <a:r>
              <a:rPr lang="en-GB" altLang="fr-FR"/>
              <a:t>Deuxième niveau</a:t>
            </a:r>
          </a:p>
          <a:p>
            <a:pPr lvl="2"/>
            <a:r>
              <a:rPr lang="en-GB" altLang="fr-FR"/>
              <a:t>Troisième niveau</a:t>
            </a:r>
          </a:p>
          <a:p>
            <a:pPr lvl="3"/>
            <a:r>
              <a:rPr lang="en-GB" altLang="fr-FR"/>
              <a:t>Quatrième niveau</a:t>
            </a:r>
          </a:p>
          <a:p>
            <a:pPr lvl="4"/>
            <a:r>
              <a:rPr lang="en-GB" altLang="fr-FR"/>
              <a:t>Cinquième niveau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fld id="{29621390-5EEC-CE4E-B2D6-5DF8FF33924F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64246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endParaRPr lang="fr-FR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fld id="{B69A2764-3A14-EC45-9D78-8C0CA15599AF}" type="slidenum">
              <a:rPr lang="fr-FR" smtClean="0"/>
              <a:t>‹N°›</a:t>
            </a:fld>
            <a:endParaRPr lang="fr-FR"/>
          </a:p>
        </p:txBody>
      </p:sp>
      <p:pic>
        <p:nvPicPr>
          <p:cNvPr id="2055" name="Picture 7" descr="logotyp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  <p:bldP spid="8294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9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9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9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9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29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●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buChar char="●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modifier le style du titre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modifier les styles du texte du masque</a:t>
            </a:r>
          </a:p>
          <a:p>
            <a:pPr lvl="1"/>
            <a:r>
              <a:rPr lang="en-GB" altLang="fr-FR"/>
              <a:t>Deuxième niveau</a:t>
            </a:r>
          </a:p>
          <a:p>
            <a:pPr lvl="2"/>
            <a:r>
              <a:rPr lang="en-GB" altLang="fr-FR"/>
              <a:t>Troisième niveau</a:t>
            </a:r>
          </a:p>
          <a:p>
            <a:pPr lvl="3"/>
            <a:r>
              <a:rPr lang="en-GB" altLang="fr-FR"/>
              <a:t>Quatrième niveau</a:t>
            </a:r>
          </a:p>
          <a:p>
            <a:pPr lvl="4"/>
            <a:r>
              <a:rPr lang="en-GB" altLang="fr-FR"/>
              <a:t>Cinquième niveau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64246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D817B"/>
                </a:solidFill>
              </a:defRPr>
            </a:lvl1pPr>
          </a:lstStyle>
          <a:p>
            <a:pPr>
              <a:defRPr/>
            </a:pPr>
            <a:fld id="{8D0ED5F5-C316-40CE-9298-D43DE42183F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31" name="Picture 7" descr="logoty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98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●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buChar char="●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850" y="1798638"/>
            <a:ext cx="8678699" cy="1382795"/>
          </a:xfrm>
        </p:spPr>
        <p:txBody>
          <a:bodyPr>
            <a:normAutofit/>
          </a:bodyPr>
          <a:lstStyle/>
          <a:p>
            <a:r>
              <a:rPr lang="fr-FR" sz="3600" dirty="0"/>
              <a:t>Conditions de travail, santé et sécurité en Europe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Laurent Vogel</a:t>
            </a:r>
          </a:p>
          <a:p>
            <a:r>
              <a:rPr lang="fr-FR" dirty="0"/>
              <a:t>La Rochelle</a:t>
            </a:r>
          </a:p>
          <a:p>
            <a:r>
              <a:rPr lang="fr-FR" dirty="0"/>
              <a:t>ETUI</a:t>
            </a:r>
          </a:p>
          <a:p>
            <a:r>
              <a:rPr lang="fr-FR" dirty="0"/>
              <a:t>Octobre 2017</a:t>
            </a:r>
          </a:p>
        </p:txBody>
      </p:sp>
    </p:spTree>
    <p:extLst>
      <p:ext uri="{BB962C8B-B14F-4D97-AF65-F5344CB8AC3E}">
        <p14:creationId xmlns:p14="http://schemas.microsoft.com/office/powerpoint/2010/main" val="3793819415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933633"/>
          </a:xfrm>
        </p:spPr>
        <p:txBody>
          <a:bodyPr/>
          <a:lstStyle/>
          <a:p>
            <a:r>
              <a:rPr lang="fr-FR" dirty="0"/>
              <a:t>La promesse trahie de l’autonomie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 err="1"/>
              <a:t>Division</a:t>
            </a:r>
            <a:r>
              <a:rPr lang="es-ES_tradnl" sz="2000" dirty="0"/>
              <a:t> des </a:t>
            </a:r>
            <a:r>
              <a:rPr lang="es-ES_tradnl" sz="2000" dirty="0" err="1"/>
              <a:t>processus</a:t>
            </a:r>
            <a:r>
              <a:rPr lang="es-ES_tradnl" sz="2000" dirty="0"/>
              <a:t> de </a:t>
            </a:r>
            <a:r>
              <a:rPr lang="es-ES_tradnl" sz="2000" dirty="0" err="1"/>
              <a:t>production</a:t>
            </a:r>
            <a:r>
              <a:rPr lang="es-ES_tradnl" sz="2000" dirty="0"/>
              <a:t> en </a:t>
            </a:r>
            <a:r>
              <a:rPr lang="es-ES_tradnl" sz="2000" dirty="0" err="1"/>
              <a:t>réseau</a:t>
            </a:r>
            <a:r>
              <a:rPr lang="es-ES_tradnl" sz="2000" dirty="0"/>
              <a:t> </a:t>
            </a:r>
            <a:r>
              <a:rPr lang="es-ES_tradnl" sz="2000" dirty="0" err="1"/>
              <a:t>hiérarchisé</a:t>
            </a:r>
            <a:r>
              <a:rPr lang="es-ES_tradnl" sz="2000" dirty="0"/>
              <a:t> </a:t>
            </a:r>
            <a:r>
              <a:rPr lang="es-ES_tradnl" sz="2000" dirty="0" err="1"/>
              <a:t>avec</a:t>
            </a:r>
            <a:r>
              <a:rPr lang="es-ES_tradnl" sz="2000" dirty="0"/>
              <a:t> de </a:t>
            </a:r>
            <a:r>
              <a:rPr lang="es-ES_tradnl" sz="2000" dirty="0" err="1"/>
              <a:t>multiples</a:t>
            </a:r>
            <a:r>
              <a:rPr lang="es-ES_tradnl" sz="2000" dirty="0"/>
              <a:t> formes de sous-traitance. </a:t>
            </a:r>
            <a:r>
              <a:rPr lang="es-ES_tradnl" sz="2000" dirty="0" err="1"/>
              <a:t>Effets</a:t>
            </a:r>
            <a:r>
              <a:rPr lang="es-ES_tradnl" sz="2000" dirty="0"/>
              <a:t> de </a:t>
            </a:r>
            <a:r>
              <a:rPr lang="es-ES_tradnl" sz="2000" dirty="0" err="1"/>
              <a:t>ciseaux</a:t>
            </a:r>
            <a:r>
              <a:rPr lang="es-ES_tradnl" sz="2000" dirty="0"/>
              <a:t>: à un </a:t>
            </a:r>
            <a:r>
              <a:rPr lang="es-ES_tradnl" sz="2000" dirty="0" err="1"/>
              <a:t>pôle</a:t>
            </a:r>
            <a:r>
              <a:rPr lang="es-ES_tradnl" sz="2000" dirty="0"/>
              <a:t>, </a:t>
            </a:r>
            <a:r>
              <a:rPr lang="es-ES_tradnl" sz="2000" dirty="0" err="1"/>
              <a:t>augmentation</a:t>
            </a:r>
            <a:r>
              <a:rPr lang="es-ES_tradnl" sz="2000" dirty="0"/>
              <a:t> de la </a:t>
            </a:r>
            <a:r>
              <a:rPr lang="es-ES_tradnl" sz="2000" dirty="0" err="1"/>
              <a:t>qualification</a:t>
            </a:r>
            <a:r>
              <a:rPr lang="es-ES_tradnl" sz="2000" dirty="0"/>
              <a:t>; à </a:t>
            </a:r>
            <a:r>
              <a:rPr lang="es-ES_tradnl" sz="2000" dirty="0" err="1"/>
              <a:t>l’autre</a:t>
            </a:r>
            <a:r>
              <a:rPr lang="es-ES_tradnl" sz="2000" dirty="0"/>
              <a:t>, </a:t>
            </a:r>
            <a:r>
              <a:rPr lang="es-ES_tradnl" sz="2000" dirty="0" err="1"/>
              <a:t>réduction</a:t>
            </a:r>
            <a:r>
              <a:rPr lang="es-ES_tradnl" sz="2000" dirty="0"/>
              <a:t> de la </a:t>
            </a:r>
            <a:r>
              <a:rPr lang="es-ES_tradnl" sz="2000" dirty="0" err="1"/>
              <a:t>qualification</a:t>
            </a:r>
            <a:r>
              <a:rPr lang="es-ES_tradnl" sz="2000" dirty="0"/>
              <a:t>. </a:t>
            </a:r>
            <a:r>
              <a:rPr lang="es-ES_tradnl" sz="2000" dirty="0" err="1"/>
              <a:t>Processus</a:t>
            </a:r>
            <a:r>
              <a:rPr lang="es-ES_tradnl" sz="2000" dirty="0"/>
              <a:t> de </a:t>
            </a:r>
            <a:r>
              <a:rPr lang="es-ES_tradnl" sz="2000" dirty="0" err="1"/>
              <a:t>restructurations</a:t>
            </a:r>
            <a:r>
              <a:rPr lang="es-ES_tradnl" sz="2000" dirty="0"/>
              <a:t> permanentes</a:t>
            </a:r>
          </a:p>
          <a:p>
            <a:pPr lvl="1"/>
            <a:r>
              <a:rPr lang="es-ES_tradnl" sz="2000" dirty="0" err="1"/>
              <a:t>Entreprises</a:t>
            </a:r>
            <a:r>
              <a:rPr lang="es-ES_tradnl" sz="2000" dirty="0"/>
              <a:t> </a:t>
            </a:r>
            <a:r>
              <a:rPr lang="es-ES_tradnl" sz="2000" dirty="0" err="1"/>
              <a:t>multinationales</a:t>
            </a:r>
            <a:r>
              <a:rPr lang="es-ES_tradnl" sz="2000" dirty="0"/>
              <a:t> </a:t>
            </a:r>
            <a:r>
              <a:rPr lang="es-ES_tradnl" sz="2000" dirty="0" err="1"/>
              <a:t>avec</a:t>
            </a:r>
            <a:r>
              <a:rPr lang="es-ES_tradnl" sz="2000" dirty="0"/>
              <a:t> une position </a:t>
            </a:r>
            <a:r>
              <a:rPr lang="es-ES_tradnl" sz="2000" dirty="0" err="1"/>
              <a:t>stratégique</a:t>
            </a:r>
            <a:r>
              <a:rPr lang="es-ES_tradnl" sz="2000" dirty="0"/>
              <a:t> dominante : haute </a:t>
            </a:r>
            <a:r>
              <a:rPr lang="es-ES_tradnl" sz="2000" dirty="0" err="1"/>
              <a:t>qualification</a:t>
            </a:r>
            <a:r>
              <a:rPr lang="es-ES_tradnl" sz="2000" dirty="0"/>
              <a:t>, </a:t>
            </a:r>
            <a:r>
              <a:rPr lang="es-ES_tradnl" sz="2000" dirty="0" err="1"/>
              <a:t>innovation</a:t>
            </a:r>
            <a:r>
              <a:rPr lang="es-ES_tradnl" sz="2000" dirty="0"/>
              <a:t>&gt; </a:t>
            </a:r>
            <a:r>
              <a:rPr lang="es-ES_tradnl" sz="2000" dirty="0" err="1"/>
              <a:t>réduction</a:t>
            </a:r>
            <a:r>
              <a:rPr lang="es-ES_tradnl" sz="2000" dirty="0"/>
              <a:t> des </a:t>
            </a:r>
            <a:r>
              <a:rPr lang="es-ES_tradnl" sz="2000" dirty="0" err="1"/>
              <a:t>coûts</a:t>
            </a:r>
            <a:r>
              <a:rPr lang="es-ES_tradnl" sz="2000" dirty="0"/>
              <a:t> </a:t>
            </a:r>
          </a:p>
          <a:p>
            <a:pPr lvl="1"/>
            <a:r>
              <a:rPr lang="es-ES_tradnl" sz="2000" dirty="0" err="1"/>
              <a:t>Deuxième</a:t>
            </a:r>
            <a:r>
              <a:rPr lang="es-ES_tradnl" sz="2000" dirty="0"/>
              <a:t> </a:t>
            </a:r>
            <a:r>
              <a:rPr lang="es-ES_tradnl" sz="2000" dirty="0" err="1"/>
              <a:t>niveau</a:t>
            </a:r>
            <a:r>
              <a:rPr lang="es-ES_tradnl" sz="2000" dirty="0"/>
              <a:t> de sous-traitance </a:t>
            </a:r>
            <a:r>
              <a:rPr lang="es-ES_tradnl" sz="2000" dirty="0" err="1"/>
              <a:t>avec</a:t>
            </a:r>
            <a:r>
              <a:rPr lang="es-ES_tradnl" sz="2000" dirty="0"/>
              <a:t> </a:t>
            </a:r>
            <a:r>
              <a:rPr lang="es-ES_tradnl" sz="2000" dirty="0" err="1"/>
              <a:t>caractéristiques</a:t>
            </a:r>
            <a:r>
              <a:rPr lang="es-ES_tradnl" sz="2000" dirty="0"/>
              <a:t> </a:t>
            </a:r>
            <a:r>
              <a:rPr lang="es-ES_tradnl" sz="2000" dirty="0" err="1"/>
              <a:t>principalement</a:t>
            </a:r>
            <a:r>
              <a:rPr lang="es-ES_tradnl" sz="2000" dirty="0"/>
              <a:t> </a:t>
            </a:r>
            <a:r>
              <a:rPr lang="es-ES_tradnl" sz="2000" dirty="0" err="1"/>
              <a:t>néo-fordistes</a:t>
            </a:r>
            <a:r>
              <a:rPr lang="es-ES_tradnl" sz="2000" dirty="0"/>
              <a:t>. </a:t>
            </a:r>
            <a:r>
              <a:rPr lang="es-ES_tradnl" sz="2000" dirty="0" err="1"/>
              <a:t>Polyvalence</a:t>
            </a:r>
            <a:r>
              <a:rPr lang="es-ES_tradnl" sz="2000" dirty="0"/>
              <a:t> </a:t>
            </a:r>
            <a:r>
              <a:rPr lang="es-ES_tradnl" sz="2000" dirty="0" err="1"/>
              <a:t>mais</a:t>
            </a:r>
            <a:r>
              <a:rPr lang="es-ES_tradnl" sz="2000" dirty="0"/>
              <a:t> </a:t>
            </a:r>
            <a:r>
              <a:rPr lang="es-ES_tradnl" sz="2000" dirty="0" err="1"/>
              <a:t>maintien</a:t>
            </a:r>
            <a:r>
              <a:rPr lang="es-ES_tradnl" sz="2000" dirty="0"/>
              <a:t> </a:t>
            </a:r>
            <a:r>
              <a:rPr lang="es-ES_tradnl" sz="2000" dirty="0" err="1"/>
              <a:t>d’un</a:t>
            </a:r>
            <a:r>
              <a:rPr lang="es-ES_tradnl" sz="2000" dirty="0"/>
              <a:t> </a:t>
            </a:r>
            <a:r>
              <a:rPr lang="es-ES_tradnl" sz="2000" dirty="0" err="1"/>
              <a:t>certain</a:t>
            </a:r>
            <a:r>
              <a:rPr lang="es-ES_tradnl" sz="2000" dirty="0"/>
              <a:t> nombre </a:t>
            </a:r>
            <a:r>
              <a:rPr lang="es-ES_tradnl" sz="2000" dirty="0" err="1"/>
              <a:t>d’acquis</a:t>
            </a:r>
            <a:endParaRPr lang="es-ES_tradnl" sz="2000" dirty="0"/>
          </a:p>
          <a:p>
            <a:pPr lvl="1"/>
            <a:r>
              <a:rPr lang="es-ES_tradnl" sz="2000" dirty="0" err="1"/>
              <a:t>Troisième</a:t>
            </a:r>
            <a:r>
              <a:rPr lang="es-ES_tradnl" sz="2000" dirty="0"/>
              <a:t> </a:t>
            </a:r>
            <a:r>
              <a:rPr lang="es-ES_tradnl" sz="2000" dirty="0" err="1"/>
              <a:t>niveau</a:t>
            </a:r>
            <a:r>
              <a:rPr lang="es-ES_tradnl" sz="2000" dirty="0"/>
              <a:t> de sous-traitance </a:t>
            </a:r>
            <a:r>
              <a:rPr lang="es-ES_tradnl" sz="2000" dirty="0" err="1"/>
              <a:t>avec</a:t>
            </a:r>
            <a:r>
              <a:rPr lang="es-ES_tradnl" sz="2000" dirty="0"/>
              <a:t> </a:t>
            </a:r>
            <a:r>
              <a:rPr lang="es-ES_tradnl" sz="2000" dirty="0" err="1"/>
              <a:t>caractéristiques</a:t>
            </a:r>
            <a:r>
              <a:rPr lang="es-ES_tradnl" sz="2000" dirty="0"/>
              <a:t> </a:t>
            </a:r>
            <a:r>
              <a:rPr lang="es-ES_tradnl" sz="2000" dirty="0" err="1"/>
              <a:t>principalement</a:t>
            </a:r>
            <a:r>
              <a:rPr lang="es-ES_tradnl" sz="2000" dirty="0"/>
              <a:t> </a:t>
            </a:r>
            <a:r>
              <a:rPr lang="es-ES_tradnl" sz="2000" dirty="0" err="1"/>
              <a:t>néotayloristes</a:t>
            </a:r>
            <a:r>
              <a:rPr lang="es-ES_tradnl" sz="2000" dirty="0"/>
              <a:t> : </a:t>
            </a:r>
            <a:r>
              <a:rPr lang="es-ES_tradnl" sz="2000" dirty="0" err="1"/>
              <a:t>forte</a:t>
            </a:r>
            <a:r>
              <a:rPr lang="es-ES_tradnl" sz="2000" dirty="0"/>
              <a:t> </a:t>
            </a:r>
            <a:r>
              <a:rPr lang="es-ES_tradnl" sz="2000" dirty="0" err="1"/>
              <a:t>précarisation</a:t>
            </a:r>
            <a:r>
              <a:rPr lang="es-ES_tradnl" sz="2000" dirty="0"/>
              <a:t>, </a:t>
            </a:r>
            <a:r>
              <a:rPr lang="es-ES_tradnl" sz="2000" dirty="0" err="1"/>
              <a:t>féminisation</a:t>
            </a:r>
            <a:r>
              <a:rPr lang="es-ES_tradnl" sz="2000" dirty="0"/>
              <a:t>, </a:t>
            </a:r>
            <a:r>
              <a:rPr lang="es-ES_tradnl" sz="2000" dirty="0" err="1"/>
              <a:t>parfois</a:t>
            </a:r>
            <a:r>
              <a:rPr lang="es-ES_tradnl" sz="2000" dirty="0"/>
              <a:t> </a:t>
            </a:r>
            <a:r>
              <a:rPr lang="es-ES_tradnl" sz="2000" dirty="0" err="1"/>
              <a:t>délocalisation</a:t>
            </a:r>
            <a:r>
              <a:rPr lang="es-ES_tradnl" sz="2000" dirty="0"/>
              <a:t>, </a:t>
            </a:r>
            <a:r>
              <a:rPr lang="es-ES_tradnl" sz="2000" dirty="0" err="1"/>
              <a:t>niveau</a:t>
            </a:r>
            <a:r>
              <a:rPr lang="es-ES_tradnl" sz="2000" dirty="0"/>
              <a:t> </a:t>
            </a:r>
            <a:r>
              <a:rPr lang="es-ES_tradnl" sz="2000" dirty="0" err="1"/>
              <a:t>élevé</a:t>
            </a:r>
            <a:r>
              <a:rPr lang="es-ES_tradnl" sz="2000" dirty="0"/>
              <a:t> de </a:t>
            </a:r>
            <a:r>
              <a:rPr lang="es-ES_tradnl" sz="2000" dirty="0" err="1"/>
              <a:t>standardisation</a:t>
            </a:r>
            <a:r>
              <a:rPr lang="es-ES_tradnl" sz="2000" dirty="0"/>
              <a:t> et de </a:t>
            </a:r>
            <a:r>
              <a:rPr lang="es-ES_tradnl" sz="2000" dirty="0" err="1"/>
              <a:t>contrôle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846743341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intensification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Hybridation</a:t>
            </a:r>
            <a:r>
              <a:rPr lang="es-ES_tradnl" dirty="0"/>
              <a:t> des </a:t>
            </a:r>
            <a:r>
              <a:rPr lang="es-ES_tradnl" dirty="0" err="1"/>
              <a:t>facteurs</a:t>
            </a:r>
            <a:r>
              <a:rPr lang="es-ES_tradnl" dirty="0"/>
              <a:t> de </a:t>
            </a:r>
            <a:r>
              <a:rPr lang="es-ES_tradnl" dirty="0" err="1"/>
              <a:t>pression</a:t>
            </a:r>
            <a:endParaRPr lang="es-ES_tradnl" dirty="0"/>
          </a:p>
          <a:p>
            <a:pPr lvl="1"/>
            <a:r>
              <a:rPr lang="es-ES_tradnl" dirty="0" err="1"/>
              <a:t>Contrôle</a:t>
            </a:r>
            <a:r>
              <a:rPr lang="es-ES_tradnl" dirty="0"/>
              <a:t> par la </a:t>
            </a:r>
            <a:r>
              <a:rPr lang="es-ES_tradnl" dirty="0" err="1"/>
              <a:t>hiérarchie</a:t>
            </a:r>
            <a:endParaRPr lang="es-ES_tradnl" dirty="0"/>
          </a:p>
          <a:p>
            <a:pPr lvl="1"/>
            <a:r>
              <a:rPr lang="es-ES_tradnl" dirty="0" err="1"/>
              <a:t>Rythme</a:t>
            </a:r>
            <a:r>
              <a:rPr lang="es-ES_tradnl" dirty="0"/>
              <a:t> </a:t>
            </a:r>
            <a:r>
              <a:rPr lang="es-ES_tradnl" dirty="0" err="1"/>
              <a:t>imposé</a:t>
            </a:r>
            <a:r>
              <a:rPr lang="es-ES_tradnl" dirty="0"/>
              <a:t> par le </a:t>
            </a:r>
            <a:r>
              <a:rPr lang="es-ES_tradnl" dirty="0" err="1"/>
              <a:t>processus</a:t>
            </a:r>
            <a:r>
              <a:rPr lang="es-ES_tradnl" dirty="0"/>
              <a:t> de </a:t>
            </a:r>
            <a:r>
              <a:rPr lang="es-ES_tradnl" dirty="0" err="1"/>
              <a:t>production</a:t>
            </a:r>
            <a:r>
              <a:rPr lang="es-ES_tradnl" dirty="0"/>
              <a:t> (</a:t>
            </a:r>
            <a:r>
              <a:rPr lang="es-ES_tradnl" dirty="0" err="1"/>
              <a:t>s’adapter</a:t>
            </a:r>
            <a:r>
              <a:rPr lang="es-ES_tradnl" dirty="0"/>
              <a:t> à la </a:t>
            </a:r>
            <a:r>
              <a:rPr lang="es-ES_tradnl" dirty="0" err="1"/>
              <a:t>automatique</a:t>
            </a:r>
            <a:r>
              <a:rPr lang="es-ES_tradnl" dirty="0"/>
              <a:t> des machines)</a:t>
            </a:r>
          </a:p>
          <a:p>
            <a:pPr lvl="1"/>
            <a:r>
              <a:rPr lang="es-ES_tradnl" dirty="0" err="1"/>
              <a:t>Pression</a:t>
            </a:r>
            <a:r>
              <a:rPr lang="es-ES_tradnl" dirty="0"/>
              <a:t> </a:t>
            </a:r>
            <a:r>
              <a:rPr lang="es-ES_tradnl" dirty="0" err="1"/>
              <a:t>commerciale</a:t>
            </a:r>
            <a:r>
              <a:rPr lang="es-ES_tradnl" dirty="0"/>
              <a:t> </a:t>
            </a:r>
          </a:p>
          <a:p>
            <a:pPr lvl="1"/>
            <a:r>
              <a:rPr lang="es-ES_tradnl" dirty="0" err="1"/>
              <a:t>Pression</a:t>
            </a:r>
            <a:r>
              <a:rPr lang="es-ES_tradnl" dirty="0"/>
              <a:t> du </a:t>
            </a:r>
            <a:r>
              <a:rPr lang="es-ES_tradnl" dirty="0" err="1"/>
              <a:t>collectif</a:t>
            </a:r>
            <a:r>
              <a:rPr lang="es-ES_tradnl" dirty="0"/>
              <a:t> de travail</a:t>
            </a:r>
          </a:p>
        </p:txBody>
      </p:sp>
    </p:spTree>
    <p:extLst>
      <p:ext uri="{BB962C8B-B14F-4D97-AF65-F5344CB8AC3E}">
        <p14:creationId xmlns:p14="http://schemas.microsoft.com/office/powerpoint/2010/main" val="1637511168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Inégalités hommes-femmes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Double présence </a:t>
            </a:r>
          </a:p>
          <a:p>
            <a:r>
              <a:rPr lang="fr-FR" dirty="0"/>
              <a:t>Ségrégation verticale et horizontale</a:t>
            </a:r>
          </a:p>
          <a:p>
            <a:r>
              <a:rPr lang="fr-FR" dirty="0"/>
              <a:t>Temps partiel comme facteur principal de précarisation des travailleuses </a:t>
            </a:r>
          </a:p>
        </p:txBody>
      </p:sp>
    </p:spTree>
    <p:extLst>
      <p:ext uri="{BB962C8B-B14F-4D97-AF65-F5344CB8AC3E}">
        <p14:creationId xmlns:p14="http://schemas.microsoft.com/office/powerpoint/2010/main" val="13208115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fr-BE" altLang="fr-FR" sz="2900"/>
              <a:t>Au moins une atteinte à la santé chronique: Femmes Catalogne 1994</a:t>
            </a:r>
            <a:endParaRPr lang="en-US" altLang="fr-FR" sz="2900"/>
          </a:p>
        </p:txBody>
      </p:sp>
      <p:graphicFrame>
        <p:nvGraphicFramePr>
          <p:cNvPr id="18535" name="Group 103"/>
          <p:cNvGraphicFramePr>
            <a:graphicFrameLocks noGrp="1"/>
          </p:cNvGraphicFramePr>
          <p:nvPr>
            <p:ph idx="1"/>
          </p:nvPr>
        </p:nvGraphicFramePr>
        <p:xfrm>
          <a:off x="323850" y="1773238"/>
          <a:ext cx="8348663" cy="5118609"/>
        </p:xfrm>
        <a:graphic>
          <a:graphicData uri="http://schemas.openxmlformats.org/drawingml/2006/table">
            <a:tbl>
              <a:tblPr/>
              <a:tblGrid>
                <a:gridCol w="278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2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2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25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fr-FR" alt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Niveau éduc. faible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Niveau éduc. élevé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7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2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3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4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2.96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4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&gt;4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91079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fr-BE" altLang="fr-FR" sz="2900"/>
              <a:t>Au moins une atteinte à la santé chronique: Hommes Catalogne 1994</a:t>
            </a:r>
            <a:endParaRPr lang="en-US" altLang="fr-FR" sz="2900"/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idx="1"/>
          </p:nvPr>
        </p:nvGraphicFramePr>
        <p:xfrm>
          <a:off x="323850" y="1773238"/>
          <a:ext cx="8348663" cy="5118609"/>
        </p:xfrm>
        <a:graphic>
          <a:graphicData uri="http://schemas.openxmlformats.org/drawingml/2006/table">
            <a:tbl>
              <a:tblPr/>
              <a:tblGrid>
                <a:gridCol w="278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2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2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25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fr-FR" alt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Niveau éduc. faible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Niveau éduc. élevé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7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2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3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de 4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1.03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0.54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4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Foyer &gt;4 personnes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BE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0.36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348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1059383"/>
          </a:xfrm>
        </p:spPr>
        <p:txBody>
          <a:bodyPr>
            <a:noAutofit/>
          </a:bodyPr>
          <a:lstStyle/>
          <a:p>
            <a:r>
              <a:rPr lang="fr-FR" sz="3200" dirty="0"/>
              <a:t>Ségrégation par profession (ISCO-08 </a:t>
            </a:r>
            <a:r>
              <a:rPr lang="fr-FR" sz="3200" dirty="0" err="1"/>
              <a:t>nivel</a:t>
            </a:r>
            <a:r>
              <a:rPr lang="fr-FR" sz="3200" dirty="0"/>
              <a:t> 2) </a:t>
            </a:r>
            <a:r>
              <a:rPr lang="fr-FR" sz="2400" dirty="0"/>
              <a:t>in Vendramin et </a:t>
            </a:r>
            <a:r>
              <a:rPr lang="fr-FR" sz="2400" dirty="0" err="1"/>
              <a:t>Valenduc</a:t>
            </a:r>
            <a:r>
              <a:rPr lang="fr-FR" sz="2400" dirty="0"/>
              <a:t> 2012</a:t>
            </a:r>
            <a:endParaRPr lang="fr-FR" sz="3200" dirty="0"/>
          </a:p>
        </p:txBody>
      </p:sp>
      <p:pic>
        <p:nvPicPr>
          <p:cNvPr id="4" name="Espace réservé du contenu 3" descr="vendra 1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04" y="1600200"/>
            <a:ext cx="5518354" cy="4276725"/>
          </a:xfrm>
        </p:spPr>
      </p:pic>
    </p:spTree>
    <p:extLst>
      <p:ext uri="{BB962C8B-B14F-4D97-AF65-F5344CB8AC3E}">
        <p14:creationId xmlns:p14="http://schemas.microsoft.com/office/powerpoint/2010/main" val="5526584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899643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Temps de travail total par genre et type de </a:t>
            </a:r>
            <a:r>
              <a:rPr lang="en-GB" sz="2800" b="1" dirty="0" err="1">
                <a:solidFill>
                  <a:schemeClr val="bg1"/>
                </a:solidFill>
              </a:rPr>
              <a:t>famille</a:t>
            </a:r>
            <a:r>
              <a:rPr lang="en-GB" sz="2800" b="1" dirty="0">
                <a:solidFill>
                  <a:schemeClr val="bg1"/>
                </a:solidFill>
              </a:rPr>
              <a:t>, EU-27, EWCS 2010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412" y="2347718"/>
            <a:ext cx="7611538" cy="278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287834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Source: 2010 European Working Conditions Survey (extracted from  Parent-</a:t>
            </a:r>
            <a:r>
              <a:rPr lang="en-GB" sz="1600" dirty="0" err="1"/>
              <a:t>Thirion</a:t>
            </a:r>
            <a:r>
              <a:rPr lang="en-GB" sz="1600" dirty="0"/>
              <a:t> et al,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6421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1079947"/>
          </a:xfrm>
        </p:spPr>
        <p:txBody>
          <a:bodyPr>
            <a:normAutofit/>
          </a:bodyPr>
          <a:lstStyle/>
          <a:p>
            <a:r>
              <a:rPr lang="fr-FR" dirty="0"/>
              <a:t>Une dimension générationnelle évidente dans l’emploi atypique </a:t>
            </a:r>
            <a:r>
              <a:rPr lang="fr-FR" sz="1800" dirty="0"/>
              <a:t>(Vendramin y </a:t>
            </a:r>
            <a:r>
              <a:rPr lang="fr-FR" sz="1800" dirty="0" err="1"/>
              <a:t>Valenduc</a:t>
            </a:r>
            <a:r>
              <a:rPr lang="fr-FR" sz="1800" dirty="0"/>
              <a:t>, 2012)</a:t>
            </a:r>
          </a:p>
        </p:txBody>
      </p:sp>
      <p:pic>
        <p:nvPicPr>
          <p:cNvPr id="4" name="Espace réservé du contenu 3" descr="vendra 2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53" y="1600200"/>
            <a:ext cx="5569856" cy="4276725"/>
          </a:xfrm>
        </p:spPr>
      </p:pic>
    </p:spTree>
    <p:extLst>
      <p:ext uri="{BB962C8B-B14F-4D97-AF65-F5344CB8AC3E}">
        <p14:creationId xmlns:p14="http://schemas.microsoft.com/office/powerpoint/2010/main" val="7386662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644412"/>
          </a:xfrm>
        </p:spPr>
        <p:txBody>
          <a:bodyPr/>
          <a:lstStyle/>
          <a:p>
            <a:r>
              <a:rPr lang="fr-BE" dirty="0"/>
              <a:t>Le déclin d'une politique européenne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 posteriori, </a:t>
            </a:r>
            <a:r>
              <a:rPr lang="fr-BE" dirty="0"/>
              <a:t>la période de la fin des années 80 et début des années 90 apparaît comme une exception</a:t>
            </a:r>
            <a:endParaRPr lang="es-ES_tradnl" dirty="0"/>
          </a:p>
          <a:p>
            <a:r>
              <a:rPr lang="fr-BE" dirty="0"/>
              <a:t>L'objectif d'harmoniser les conditions de travail disparaît progressivement de l'agenda européen</a:t>
            </a:r>
          </a:p>
          <a:p>
            <a:r>
              <a:rPr lang="fr-BE" dirty="0"/>
              <a:t>La détérioration des conditions de travail est conçu comme un avantage compétitif à l'intérieur de l‘Union européenne et au niveau mondial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242409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656987"/>
          </a:xfrm>
        </p:spPr>
        <p:txBody>
          <a:bodyPr/>
          <a:lstStyle/>
          <a:p>
            <a:r>
              <a:rPr lang="es-ES_tradnl" dirty="0"/>
              <a:t>La “</a:t>
            </a:r>
            <a:r>
              <a:rPr lang="es-ES_tradnl" dirty="0" err="1"/>
              <a:t>décennie</a:t>
            </a:r>
            <a:r>
              <a:rPr lang="es-ES_tradnl" dirty="0"/>
              <a:t> Barroso” (2004-2014)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Paralysation</a:t>
            </a:r>
            <a:r>
              <a:rPr lang="fr-BE" dirty="0"/>
              <a:t> progressive de l'activité législative</a:t>
            </a:r>
            <a:endParaRPr lang="es-ES_tradnl" dirty="0"/>
          </a:p>
          <a:p>
            <a:pPr lvl="1"/>
            <a:r>
              <a:rPr lang="fr-BE" dirty="0"/>
              <a:t>Abandon du projet de directive sur les troubles musculo squelettiques. Cela impliquerait une prévention qui porte sur l'organisation du travail.</a:t>
            </a:r>
            <a:endParaRPr lang="es-ES_tradnl" dirty="0"/>
          </a:p>
          <a:p>
            <a:pPr lvl="1"/>
            <a:r>
              <a:rPr lang="fr-BE" dirty="0"/>
              <a:t>Blocage de la directive sur les agents cancérigènes. Les entreprises bénéficient d'une externalisation complète des coûts</a:t>
            </a:r>
            <a:r>
              <a:rPr lang="es-ES_tradnl" dirty="0"/>
              <a:t>.</a:t>
            </a:r>
          </a:p>
          <a:p>
            <a:pPr lvl="1"/>
            <a:r>
              <a:rPr lang="fr-BE" dirty="0"/>
              <a:t>Refus de toute législation concernant les risques psychosociaux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0200598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Évolution des conditions de travail en Europe</a:t>
            </a:r>
            <a:endParaRPr lang="es-ES_tradnl" dirty="0"/>
          </a:p>
          <a:p>
            <a:r>
              <a:rPr lang="es-ES_tradnl" dirty="0"/>
              <a:t>Les </a:t>
            </a:r>
            <a:r>
              <a:rPr lang="es-ES_tradnl" dirty="0" err="1"/>
              <a:t>politiques</a:t>
            </a:r>
            <a:r>
              <a:rPr lang="es-ES_tradnl" dirty="0"/>
              <a:t> </a:t>
            </a:r>
            <a:r>
              <a:rPr lang="es-ES_tradnl" dirty="0" err="1"/>
              <a:t>communautaires</a:t>
            </a:r>
            <a:r>
              <a:rPr lang="es-ES_tradnl" dirty="0"/>
              <a:t> : de la </a:t>
            </a:r>
            <a:r>
              <a:rPr lang="es-ES_tradnl" dirty="0" err="1"/>
              <a:t>paralysie</a:t>
            </a:r>
            <a:r>
              <a:rPr lang="es-ES_tradnl" dirty="0"/>
              <a:t> </a:t>
            </a:r>
            <a:r>
              <a:rPr lang="es-ES_tradnl" dirty="0" err="1"/>
              <a:t>totale</a:t>
            </a:r>
            <a:r>
              <a:rPr lang="es-ES_tradnl" dirty="0"/>
              <a:t> (2004-2014) à une reprise en </a:t>
            </a:r>
            <a:r>
              <a:rPr lang="es-ES_tradnl" dirty="0" err="1"/>
              <a:t>mode</a:t>
            </a:r>
            <a:r>
              <a:rPr lang="es-ES_tradnl" dirty="0"/>
              <a:t> </a:t>
            </a:r>
            <a:r>
              <a:rPr lang="es-ES_tradnl" dirty="0" err="1"/>
              <a:t>mineur</a:t>
            </a:r>
            <a:r>
              <a:rPr lang="es-ES_tradnl" dirty="0"/>
              <a:t> (2016)</a:t>
            </a:r>
          </a:p>
          <a:p>
            <a:r>
              <a:rPr lang="es-ES_tradnl" dirty="0" err="1"/>
              <a:t>Hypothèses</a:t>
            </a:r>
            <a:r>
              <a:rPr lang="es-ES_tradnl" dirty="0"/>
              <a:t> sur une </a:t>
            </a:r>
            <a:r>
              <a:rPr lang="es-ES_tradnl" dirty="0" err="1"/>
              <a:t>réactivation</a:t>
            </a:r>
            <a:r>
              <a:rPr lang="es-ES_tradnl" dirty="0"/>
              <a:t> des </a:t>
            </a:r>
            <a:r>
              <a:rPr lang="es-ES_tradnl" dirty="0" err="1"/>
              <a:t>mobilisations</a:t>
            </a:r>
            <a:r>
              <a:rPr lang="es-ES_tradnl" dirty="0"/>
              <a:t> sociales </a:t>
            </a:r>
            <a:r>
              <a:rPr lang="es-ES_tradnl" dirty="0" err="1"/>
              <a:t>autour</a:t>
            </a:r>
            <a:r>
              <a:rPr lang="es-ES_tradnl" dirty="0"/>
              <a:t> des </a:t>
            </a:r>
            <a:r>
              <a:rPr lang="es-ES_tradnl" dirty="0" err="1"/>
              <a:t>conditions</a:t>
            </a:r>
            <a:r>
              <a:rPr lang="es-ES_tradnl" dirty="0"/>
              <a:t> de travail</a:t>
            </a:r>
          </a:p>
        </p:txBody>
      </p:sp>
    </p:spTree>
    <p:extLst>
      <p:ext uri="{BB962C8B-B14F-4D97-AF65-F5344CB8AC3E}">
        <p14:creationId xmlns:p14="http://schemas.microsoft.com/office/powerpoint/2010/main" val="1391265366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762828"/>
          </a:xfrm>
        </p:spPr>
        <p:txBody>
          <a:bodyPr/>
          <a:lstStyle/>
          <a:p>
            <a:r>
              <a:rPr lang="fr-BE" dirty="0"/>
              <a:t>La Commission Juncker: même approche fondamentale/un style de communication différent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Même approche</a:t>
            </a:r>
          </a:p>
          <a:p>
            <a:pPr lvl="1"/>
            <a:r>
              <a:rPr lang="fr-BE" dirty="0"/>
              <a:t>Vision patronale de la SST comme un coût pour les entreprises</a:t>
            </a:r>
          </a:p>
          <a:p>
            <a:pPr lvl="1"/>
            <a:r>
              <a:rPr lang="fr-BE" dirty="0"/>
              <a:t>Refus de toute législation qui pourrait se transformer en outil de remise en cause de l’organisation du travail: TMS, RPS</a:t>
            </a:r>
          </a:p>
          <a:p>
            <a:r>
              <a:rPr lang="fr-BE" dirty="0"/>
              <a:t>Un « tournant contraint» sur les cancers</a:t>
            </a:r>
          </a:p>
          <a:p>
            <a:pPr lvl="1"/>
            <a:r>
              <a:rPr lang="fr-BE" dirty="0"/>
              <a:t>Pressions multiples: syndicats, différents Etats-Membres, division du camp patronal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484860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1015554"/>
          </a:xfrm>
        </p:spPr>
        <p:txBody>
          <a:bodyPr/>
          <a:lstStyle/>
          <a:p>
            <a:r>
              <a:rPr lang="fr-FR" dirty="0"/>
              <a:t>Amorce d’un changement sur la question des cancers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Enjeu principal en termes de mortalité: 100.000 décès par an dans l’Union européenne</a:t>
            </a:r>
            <a:endParaRPr lang="fr-BE" dirty="0"/>
          </a:p>
          <a:p>
            <a:r>
              <a:rPr lang="fr-FR" dirty="0"/>
              <a:t>Une législation très fragmentaire remontant pour l’essentiel à 1990: seulement 3 VLEP</a:t>
            </a:r>
          </a:p>
          <a:p>
            <a:r>
              <a:rPr lang="fr-FR" dirty="0"/>
              <a:t>2016: présidence néerlandaise insiste pour une initiative législative qui sort en mai avec un contenu minimaliste</a:t>
            </a:r>
          </a:p>
          <a:p>
            <a:r>
              <a:rPr lang="fr-FR" dirty="0"/>
              <a:t>Une révision en plusieurs vagues (mai 2016, janvier 2017, 3</a:t>
            </a:r>
            <a:r>
              <a:rPr lang="fr-FR" baseline="30000" dirty="0"/>
              <a:t>e</a:t>
            </a:r>
            <a:r>
              <a:rPr lang="fr-FR" dirty="0"/>
              <a:t> vague </a:t>
            </a:r>
            <a:r>
              <a:rPr lang="fr-FR" dirty="0" err="1"/>
              <a:t>anno,ncée</a:t>
            </a:r>
            <a:r>
              <a:rPr lang="fr-FR" dirty="0"/>
              <a:t> pour 2018, </a:t>
            </a:r>
            <a:r>
              <a:rPr lang="fr-FR" dirty="0" err="1"/>
              <a:t>etc</a:t>
            </a:r>
            <a:r>
              <a:rPr lang="mr-IN" dirty="0"/>
              <a:t>…</a:t>
            </a:r>
            <a:r>
              <a:rPr lang="nl-BE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214188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770161"/>
          </a:xfrm>
        </p:spPr>
        <p:txBody>
          <a:bodyPr/>
          <a:lstStyle/>
          <a:p>
            <a:r>
              <a:rPr lang="fr-BE" dirty="0"/>
              <a:t>Premier bilan de la révision de la directive cancérogènes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Les propositions minimalistes de la Commission ont fait l’objet d’amendements nettement plus ambitieux du Parlement européen</a:t>
            </a:r>
          </a:p>
          <a:p>
            <a:r>
              <a:rPr lang="fr-BE" dirty="0"/>
              <a:t>Compromis entre le Parlement et le Conseil des ministres sur la 1</a:t>
            </a:r>
            <a:r>
              <a:rPr lang="fr-BE" baseline="30000" dirty="0"/>
              <a:t>e</a:t>
            </a:r>
            <a:r>
              <a:rPr lang="fr-BE" dirty="0"/>
              <a:t> vague en juillet 2017</a:t>
            </a:r>
          </a:p>
          <a:p>
            <a:r>
              <a:rPr lang="fr-BE" dirty="0"/>
              <a:t>Quelques avancées: meilleures VLEP pour certaines substances; la question des reprotoxiques; surveillance de la santé post-emploi</a:t>
            </a:r>
          </a:p>
          <a:p>
            <a:r>
              <a:rPr lang="fr-BE" dirty="0"/>
              <a:t>L’essentiel des débats est à venir: émissions de moteurs diesel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46555210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58918"/>
          </a:xfrm>
        </p:spPr>
        <p:txBody>
          <a:bodyPr/>
          <a:lstStyle/>
          <a:p>
            <a:r>
              <a:rPr lang="es-ES_tradnl" dirty="0"/>
              <a:t>Un </a:t>
            </a:r>
            <a:r>
              <a:rPr lang="es-ES_tradnl" dirty="0" err="1"/>
              <a:t>élément</a:t>
            </a:r>
            <a:r>
              <a:rPr lang="es-ES_tradnl" dirty="0"/>
              <a:t> de </a:t>
            </a:r>
            <a:r>
              <a:rPr lang="es-ES_tradnl" dirty="0" err="1"/>
              <a:t>fond</a:t>
            </a:r>
            <a:r>
              <a:rPr lang="es-ES_tradnl" dirty="0"/>
              <a:t> </a:t>
            </a:r>
            <a:r>
              <a:rPr lang="es-ES_tradnl" dirty="0" err="1"/>
              <a:t>inquiétant</a:t>
            </a:r>
            <a:r>
              <a:rPr lang="es-ES_tradnl" dirty="0"/>
              <a:t>: une </a:t>
            </a:r>
            <a:r>
              <a:rPr lang="es-ES_tradnl" dirty="0" err="1"/>
              <a:t>Commission</a:t>
            </a:r>
            <a:r>
              <a:rPr lang="es-ES_tradnl" dirty="0"/>
              <a:t> </a:t>
            </a:r>
            <a:r>
              <a:rPr lang="es-ES_tradnl" dirty="0" err="1"/>
              <a:t>très</a:t>
            </a:r>
            <a:r>
              <a:rPr lang="es-ES_tradnl" dirty="0"/>
              <a:t> </a:t>
            </a:r>
            <a:r>
              <a:rPr lang="es-ES_tradnl" dirty="0" err="1"/>
              <a:t>réceptive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l’action</a:t>
            </a:r>
            <a:r>
              <a:rPr lang="es-ES_tradnl" dirty="0"/>
              <a:t> des lobbies </a:t>
            </a:r>
            <a:r>
              <a:rPr lang="es-ES_tradnl" dirty="0" err="1"/>
              <a:t>industriels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Les </a:t>
            </a:r>
            <a:r>
              <a:rPr lang="es-ES_tradnl" dirty="0" err="1"/>
              <a:t>scandales</a:t>
            </a:r>
            <a:r>
              <a:rPr lang="es-ES_tradnl" dirty="0"/>
              <a:t> </a:t>
            </a:r>
            <a:r>
              <a:rPr lang="es-ES_tradnl" dirty="0" err="1"/>
              <a:t>sanitaires</a:t>
            </a:r>
            <a:r>
              <a:rPr lang="es-ES_tradnl" dirty="0"/>
              <a:t> du </a:t>
            </a:r>
            <a:r>
              <a:rPr lang="es-ES_tradnl" dirty="0" err="1"/>
              <a:t>glyphosate</a:t>
            </a:r>
            <a:r>
              <a:rPr lang="es-ES_tradnl" dirty="0"/>
              <a:t> et des </a:t>
            </a:r>
            <a:r>
              <a:rPr lang="es-ES_tradnl" dirty="0" err="1"/>
              <a:t>perturbateurs</a:t>
            </a:r>
            <a:r>
              <a:rPr lang="es-ES_tradnl" dirty="0"/>
              <a:t> </a:t>
            </a:r>
            <a:r>
              <a:rPr lang="es-ES_tradnl" dirty="0" err="1"/>
              <a:t>endocriniens</a:t>
            </a:r>
            <a:endParaRPr lang="es-ES_tradnl" dirty="0"/>
          </a:p>
          <a:p>
            <a:r>
              <a:rPr lang="es-ES_tradnl" dirty="0"/>
              <a:t>L’”</a:t>
            </a:r>
            <a:r>
              <a:rPr lang="es-ES_tradnl" dirty="0" err="1"/>
              <a:t>expertise</a:t>
            </a:r>
            <a:r>
              <a:rPr lang="es-ES_tradnl" dirty="0"/>
              <a:t>” diesel du SCOEL </a:t>
            </a:r>
            <a:r>
              <a:rPr lang="es-ES_tradnl" dirty="0" err="1"/>
              <a:t>basée</a:t>
            </a:r>
            <a:r>
              <a:rPr lang="es-ES_tradnl" dirty="0"/>
              <a:t> sur une </a:t>
            </a:r>
            <a:r>
              <a:rPr lang="es-ES_tradnl" dirty="0" err="1"/>
              <a:t>seule</a:t>
            </a:r>
            <a:r>
              <a:rPr lang="es-ES_tradnl" dirty="0"/>
              <a:t> </a:t>
            </a:r>
            <a:r>
              <a:rPr lang="es-ES_tradnl" dirty="0" err="1"/>
              <a:t>étude</a:t>
            </a:r>
            <a:r>
              <a:rPr lang="es-ES_tradnl" dirty="0"/>
              <a:t> </a:t>
            </a:r>
            <a:r>
              <a:rPr lang="es-ES_tradnl" dirty="0" err="1"/>
              <a:t>d’un</a:t>
            </a:r>
            <a:r>
              <a:rPr lang="es-ES_tradnl" dirty="0"/>
              <a:t> </a:t>
            </a:r>
            <a:r>
              <a:rPr lang="es-ES_tradnl" dirty="0" err="1"/>
              <a:t>organisme</a:t>
            </a:r>
            <a:r>
              <a:rPr lang="es-ES_tradnl" dirty="0"/>
              <a:t> privé des </a:t>
            </a:r>
            <a:r>
              <a:rPr lang="es-ES_tradnl" dirty="0" err="1"/>
              <a:t>Etats-Unis</a:t>
            </a:r>
            <a:r>
              <a:rPr lang="es-ES_tradnl" dirty="0"/>
              <a:t> </a:t>
            </a:r>
            <a:r>
              <a:rPr lang="es-ES_tradnl" dirty="0" err="1"/>
              <a:t>partiellement</a:t>
            </a:r>
            <a:r>
              <a:rPr lang="es-ES_tradnl" dirty="0"/>
              <a:t> </a:t>
            </a:r>
            <a:r>
              <a:rPr lang="es-ES_tradnl" dirty="0" err="1"/>
              <a:t>financé</a:t>
            </a:r>
            <a:r>
              <a:rPr lang="es-ES_tradnl" dirty="0"/>
              <a:t> par </a:t>
            </a:r>
            <a:r>
              <a:rPr lang="es-ES_tradnl" dirty="0" err="1"/>
              <a:t>l’industrie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55737881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1569345"/>
          </a:xfrm>
        </p:spPr>
        <p:txBody>
          <a:bodyPr>
            <a:noAutofit/>
          </a:bodyPr>
          <a:lstStyle/>
          <a:p>
            <a:r>
              <a:rPr lang="fr-BE" sz="3600" dirty="0"/>
              <a:t>Hypothèses sur une réactivation des mobilisations autour de la santé au travail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2137893"/>
            <a:ext cx="8348663" cy="3739032"/>
          </a:xfrm>
        </p:spPr>
        <p:txBody>
          <a:bodyPr>
            <a:normAutofit fontScale="92500"/>
          </a:bodyPr>
          <a:lstStyle/>
          <a:p>
            <a:r>
              <a:rPr lang="fr-BE" dirty="0"/>
              <a:t>Effets contradictoires de la précarisation</a:t>
            </a:r>
            <a:r>
              <a:rPr lang="es-ES_tradnl" dirty="0"/>
              <a:t>:</a:t>
            </a:r>
          </a:p>
          <a:p>
            <a:pPr lvl="1"/>
            <a:r>
              <a:rPr lang="fr-BE" dirty="0"/>
              <a:t>La jeunesse urbaine précarisé au centre de fortes mobilisations</a:t>
            </a:r>
          </a:p>
          <a:p>
            <a:pPr lvl="1"/>
            <a:r>
              <a:rPr lang="fr-BE" dirty="0"/>
              <a:t>Visibilité réduite des thématiques spécifiques sur le travail et sur l'emploi</a:t>
            </a:r>
            <a:endParaRPr lang="es-ES_tradnl" dirty="0"/>
          </a:p>
          <a:p>
            <a:r>
              <a:rPr lang="es-ES_tradnl" dirty="0" err="1"/>
              <a:t>Différentes</a:t>
            </a:r>
            <a:r>
              <a:rPr lang="es-ES_tradnl" dirty="0"/>
              <a:t> </a:t>
            </a:r>
            <a:r>
              <a:rPr lang="es-ES_tradnl" dirty="0" err="1"/>
              <a:t>théorisations</a:t>
            </a:r>
            <a:endParaRPr lang="es-ES_tradnl" dirty="0"/>
          </a:p>
          <a:p>
            <a:pPr lvl="1"/>
            <a:r>
              <a:rPr lang="fr-BE" dirty="0"/>
              <a:t>Fin de la centralité du travail</a:t>
            </a:r>
          </a:p>
          <a:p>
            <a:pPr lvl="1"/>
            <a:r>
              <a:rPr lang="fr-BE" dirty="0"/>
              <a:t>Les effets inégaux des conditions de travail rendent plus difficile la conscience collective</a:t>
            </a:r>
          </a:p>
          <a:p>
            <a:pPr lvl="1"/>
            <a:r>
              <a:rPr lang="fr-BE" dirty="0"/>
              <a:t>Inadaptation des formes traditionnelles d'organisation et de lutte du mouvement ouvrier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19816656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479A7-E7D3-4FCD-A8BF-E15E7EAA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882098"/>
          </a:xfrm>
        </p:spPr>
        <p:txBody>
          <a:bodyPr/>
          <a:lstStyle/>
          <a:p>
            <a:r>
              <a:rPr lang="fr-BE" dirty="0"/>
              <a:t>L’action syndicale contre les cancers: le niveau politique général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35389-8B2E-43B6-9CE6-AF9E63EE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Bataille de la visibilité</a:t>
            </a:r>
          </a:p>
          <a:p>
            <a:pPr lvl="1"/>
            <a:r>
              <a:rPr lang="fr-BE" dirty="0"/>
              <a:t>Reconnaissance des maladies professionnelles (notamment en cas d’expositions multiples)</a:t>
            </a:r>
          </a:p>
          <a:p>
            <a:pPr lvl="1"/>
            <a:r>
              <a:rPr lang="fr-BE" dirty="0"/>
              <a:t>Surveillance de la santé post-emploi</a:t>
            </a:r>
          </a:p>
          <a:p>
            <a:pPr lvl="1"/>
            <a:r>
              <a:rPr lang="fr-BE" dirty="0"/>
              <a:t>Statistiques + recherches sur le cancer</a:t>
            </a:r>
          </a:p>
          <a:p>
            <a:r>
              <a:rPr lang="fr-BE" dirty="0"/>
              <a:t>Améliorer le cadre réglementaire</a:t>
            </a:r>
          </a:p>
          <a:p>
            <a:pPr lvl="1"/>
            <a:r>
              <a:rPr lang="fr-BE" dirty="0"/>
              <a:t>Mise sur le marché (pour l’essentiel, il s’agit aujourd’hui de réglementations européennes: REACH, cosmétiques, pesticides, biocides, etc…)</a:t>
            </a:r>
          </a:p>
          <a:p>
            <a:pPr lvl="1"/>
            <a:r>
              <a:rPr lang="fr-BE" dirty="0"/>
              <a:t>Conditions de travail: le cadre européen contient des prescriptions minimales qui peuvent être améliorées dans la législation nationale</a:t>
            </a:r>
          </a:p>
        </p:txBody>
      </p:sp>
    </p:spTree>
    <p:extLst>
      <p:ext uri="{BB962C8B-B14F-4D97-AF65-F5344CB8AC3E}">
        <p14:creationId xmlns:p14="http://schemas.microsoft.com/office/powerpoint/2010/main" val="1438094894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EF304-01DD-4374-BB21-E1F23441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54376"/>
          </a:xfrm>
        </p:spPr>
        <p:txBody>
          <a:bodyPr/>
          <a:lstStyle/>
          <a:p>
            <a:r>
              <a:rPr lang="fr-BE" dirty="0"/>
              <a:t>L’action syndicale contre les cancers: une bataille européenne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86239-7566-48F4-B678-6ADAFBEA6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/>
              <a:t>Campagne menée de manière constante et priorité centrale à partir de 2015</a:t>
            </a:r>
          </a:p>
          <a:p>
            <a:r>
              <a:rPr lang="fr-BE" sz="2000" dirty="0"/>
              <a:t>Pose des questions essentielles sur les choix de société, les choix de production et remet en cause le pouvoir patronal sur l’organisation du travail</a:t>
            </a:r>
          </a:p>
          <a:p>
            <a:r>
              <a:rPr lang="fr-BE" sz="2000" dirty="0"/>
              <a:t>Dimension de genre importante: le stéréotype suivant lequel les risques de cancer professionnel affecterait peu les femmes a la peau diure et consiste un obstacle important à la prévention</a:t>
            </a:r>
          </a:p>
        </p:txBody>
      </p:sp>
    </p:spTree>
    <p:extLst>
      <p:ext uri="{BB962C8B-B14F-4D97-AF65-F5344CB8AC3E}">
        <p14:creationId xmlns:p14="http://schemas.microsoft.com/office/powerpoint/2010/main" val="546289043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B90C3-AC3C-40B3-9593-4FD03D75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895350"/>
          </a:xfrm>
        </p:spPr>
        <p:txBody>
          <a:bodyPr/>
          <a:lstStyle/>
          <a:p>
            <a:r>
              <a:rPr lang="fr-BE" dirty="0"/>
              <a:t>L’action syndicale: le niveau du secteur, de l’entreprise et des réseaux de sous-traitance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A874FE-0927-4EBA-A706-71470186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Défendre les CHSCT et leur droit à l’expertise !</a:t>
            </a:r>
          </a:p>
          <a:p>
            <a:pPr lvl="1"/>
            <a:r>
              <a:rPr lang="fr-BE" dirty="0"/>
              <a:t>Revendication patronale reprise par la réforme Macron = logique de mise en vente de la santé dans le cadre du contrat de travail </a:t>
            </a:r>
          </a:p>
          <a:p>
            <a:r>
              <a:rPr lang="fr-BE" dirty="0"/>
              <a:t>Importance de la socialisation des expériences: on observe une réduction des expositions aux agents chimiques cancérogènes dans les entreprises &gt; 50 travailleurs mais peu de progrès dans les PME</a:t>
            </a:r>
          </a:p>
          <a:p>
            <a:r>
              <a:rPr lang="fr-BE" dirty="0"/>
              <a:t>Priorité absolue à la substitution dans la hiérarchie des mesures de prévention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72946638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36571-F3B9-4992-86C4-B7EFFC96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Des défis pour le syndicalisme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A88765-18D5-4ADA-A1A2-3E8A15C05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Rompre avec le productivisme</a:t>
            </a:r>
          </a:p>
          <a:p>
            <a:r>
              <a:rPr lang="fr-BE" dirty="0"/>
              <a:t>Des alliances sur la base de l’écologie et de la santé publique</a:t>
            </a:r>
          </a:p>
          <a:p>
            <a:r>
              <a:rPr lang="fr-BE" dirty="0"/>
              <a:t>Faire remonter l’expérience des travailleurs/ses</a:t>
            </a:r>
          </a:p>
          <a:p>
            <a:r>
              <a:rPr lang="fr-BE" dirty="0"/>
              <a:t>Lutter contre les stéréotypes associant travail des femmes et « moindres risques »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1820577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obstacles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Processus d'individualisation des relations de travail</a:t>
            </a:r>
          </a:p>
          <a:p>
            <a:r>
              <a:rPr lang="fr-BE" dirty="0"/>
              <a:t>La réorganisation néolibérale du travail implique une concurrence beaucoup plus directe au niveau mondial pour les travailleurs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62204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820460"/>
          </a:xfrm>
        </p:spPr>
        <p:txBody>
          <a:bodyPr>
            <a:normAutofit/>
          </a:bodyPr>
          <a:lstStyle/>
          <a:p>
            <a:r>
              <a:rPr lang="fr-FR" sz="3200" dirty="0"/>
              <a:t>Référence principale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2600" dirty="0"/>
              <a:t>A. </a:t>
            </a:r>
            <a:r>
              <a:rPr lang="fr-FR" sz="2600" dirty="0" err="1"/>
              <a:t>Thébaud</a:t>
            </a:r>
            <a:r>
              <a:rPr lang="fr-FR" sz="2600" dirty="0"/>
              <a:t>-Mony, P. </a:t>
            </a:r>
            <a:r>
              <a:rPr lang="fr-FR" sz="2600" dirty="0" err="1"/>
              <a:t>Davezies</a:t>
            </a:r>
            <a:r>
              <a:rPr lang="fr-FR" sz="2600" dirty="0"/>
              <a:t>, L. Vogel, S. </a:t>
            </a:r>
            <a:r>
              <a:rPr lang="fr-FR" sz="2600" dirty="0" err="1"/>
              <a:t>Volkoff</a:t>
            </a:r>
            <a:r>
              <a:rPr lang="fr-FR" sz="2600" dirty="0"/>
              <a:t>, </a:t>
            </a:r>
            <a:r>
              <a:rPr lang="fr-FR" sz="2600" i="1" dirty="0"/>
              <a:t>Les risques du travail. Pour ne pas perdre sa vie à la gagner</a:t>
            </a:r>
            <a:r>
              <a:rPr lang="fr-FR" sz="2600" dirty="0"/>
              <a:t>, Paris: La Découverte, 2015</a:t>
            </a:r>
          </a:p>
        </p:txBody>
      </p:sp>
      <p:pic>
        <p:nvPicPr>
          <p:cNvPr id="5" name="Image 4" descr="Les-risques-du-travail.-Pour-ne-pas-perdre-sa-vie-a-la-gagner_det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21" y="1430914"/>
            <a:ext cx="1672820" cy="25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74822"/>
      </p:ext>
    </p:extLst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644412"/>
          </a:xfrm>
        </p:spPr>
        <p:txBody>
          <a:bodyPr>
            <a:normAutofit/>
          </a:bodyPr>
          <a:lstStyle/>
          <a:p>
            <a:r>
              <a:rPr lang="fr-FR" dirty="0"/>
              <a:t>Éléments potentiels de dépassement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800" dirty="0"/>
              <a:t>L'émergence de la question des risques psychosociaux reflète l'instabilité des relations de travail et une énorme conflictualité potentiel</a:t>
            </a:r>
          </a:p>
          <a:p>
            <a:r>
              <a:rPr lang="fr-BE" sz="2800" dirty="0"/>
              <a:t>Faillite du régime néolibéral dans les entreprises à résoudre la question de la qualité du travail (</a:t>
            </a:r>
            <a:r>
              <a:rPr lang="fr-BE" sz="2800" dirty="0" err="1"/>
              <a:t>cf</a:t>
            </a:r>
            <a:r>
              <a:rPr lang="fr-BE" sz="2800" dirty="0"/>
              <a:t> Yves Clot: le travail empêché)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40788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556388"/>
          </a:xfrm>
        </p:spPr>
        <p:txBody>
          <a:bodyPr>
            <a:normAutofit/>
          </a:bodyPr>
          <a:lstStyle/>
          <a:p>
            <a:r>
              <a:rPr lang="fr-BE" dirty="0"/>
              <a:t>Soulever la question de la démocratie au travail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200" dirty="0"/>
              <a:t>Instrument pour affronter les thématiques de santé au travail (impossible d'intervenir efficacement à partir des seuls savoirs des experts</a:t>
            </a:r>
          </a:p>
          <a:p>
            <a:r>
              <a:rPr lang="fr-BE" sz="3200" dirty="0"/>
              <a:t>La démocratie comme élément central de la qualité de la vie au travail</a:t>
            </a:r>
            <a:endParaRPr lang="es-ES_tradnl" sz="3200" dirty="0"/>
          </a:p>
          <a:p>
            <a:r>
              <a:rPr lang="fr-BE" sz="3200" dirty="0"/>
              <a:t>Pas de démocratie possible dans l'espace public sans démocratie au travail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853607242"/>
      </p:ext>
    </p:extLst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Bibliographie</a:t>
            </a:r>
            <a:r>
              <a:rPr lang="es-ES_tradnl" dirty="0"/>
              <a:t> </a:t>
            </a:r>
            <a:r>
              <a:rPr lang="es-ES_tradnl" dirty="0" err="1"/>
              <a:t>complémentaire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err="1"/>
              <a:t>Benach</a:t>
            </a:r>
            <a:r>
              <a:rPr lang="en-US" sz="2000" dirty="0"/>
              <a:t>, J., </a:t>
            </a:r>
            <a:r>
              <a:rPr lang="en-US" sz="2000" dirty="0" err="1"/>
              <a:t>Vanroelen</a:t>
            </a:r>
            <a:r>
              <a:rPr lang="en-US" sz="2000" dirty="0"/>
              <a:t>, </a:t>
            </a:r>
            <a:r>
              <a:rPr lang="en-US" sz="2000" dirty="0" err="1"/>
              <a:t>Ch</a:t>
            </a:r>
            <a:r>
              <a:rPr lang="en-US" sz="2000" dirty="0"/>
              <a:t>.,</a:t>
            </a:r>
            <a:r>
              <a:rPr lang="en-US" sz="2000" dirty="0" err="1"/>
              <a:t>Vives</a:t>
            </a:r>
            <a:r>
              <a:rPr lang="en-US" sz="2000" dirty="0"/>
              <a:t>, A., de Witte, H., </a:t>
            </a:r>
            <a:r>
              <a:rPr lang="en-US" sz="2000" i="1" dirty="0"/>
              <a:t>Quality of employment conditions and employment relations in Europe</a:t>
            </a:r>
            <a:r>
              <a:rPr lang="en-US" sz="2000" dirty="0"/>
              <a:t>, Dublin: </a:t>
            </a:r>
            <a:r>
              <a:rPr lang="en-US" sz="2000" dirty="0" err="1"/>
              <a:t>Eurofound</a:t>
            </a:r>
            <a:r>
              <a:rPr lang="en-US" sz="2000" dirty="0"/>
              <a:t>, 2013.</a:t>
            </a:r>
          </a:p>
          <a:p>
            <a:r>
              <a:rPr lang="en-US" sz="2000" dirty="0" err="1"/>
              <a:t>Coutrot</a:t>
            </a:r>
            <a:r>
              <a:rPr lang="en-US" sz="2000" dirty="0"/>
              <a:t> T.</a:t>
            </a:r>
            <a:r>
              <a:rPr lang="en-US" sz="2000" i="1" dirty="0"/>
              <a:t>, </a:t>
            </a:r>
            <a:r>
              <a:rPr lang="en-US" sz="2000" i="1" dirty="0" err="1"/>
              <a:t>Démocratie</a:t>
            </a:r>
            <a:r>
              <a:rPr lang="en-US" sz="2000" i="1" dirty="0"/>
              <a:t> </a:t>
            </a:r>
            <a:r>
              <a:rPr lang="en-US" sz="2000" i="1" dirty="0" err="1"/>
              <a:t>contre</a:t>
            </a:r>
            <a:r>
              <a:rPr lang="en-US" sz="2000" i="1" dirty="0"/>
              <a:t> </a:t>
            </a:r>
            <a:r>
              <a:rPr lang="en-US" sz="2000" i="1" dirty="0" err="1"/>
              <a:t>capitalisme</a:t>
            </a:r>
            <a:r>
              <a:rPr lang="en-US" sz="2000" dirty="0"/>
              <a:t>, Paris: La Dispute, 2005.</a:t>
            </a:r>
          </a:p>
          <a:p>
            <a:r>
              <a:rPr lang="en-US" sz="2000" dirty="0" err="1"/>
              <a:t>García</a:t>
            </a:r>
            <a:r>
              <a:rPr lang="en-US" sz="2000" dirty="0"/>
              <a:t> Gómez M., </a:t>
            </a:r>
            <a:r>
              <a:rPr lang="en-US" sz="2000" dirty="0" err="1"/>
              <a:t>Cárcoba</a:t>
            </a:r>
            <a:r>
              <a:rPr lang="en-US" sz="2000" dirty="0"/>
              <a:t> Alonso A, Menéndez Navarro A, </a:t>
            </a:r>
            <a:r>
              <a:rPr lang="en-US" sz="2000" dirty="0" err="1"/>
              <a:t>Morón</a:t>
            </a:r>
            <a:r>
              <a:rPr lang="en-US" sz="2000" dirty="0"/>
              <a:t> </a:t>
            </a:r>
            <a:r>
              <a:rPr lang="en-US" sz="2000" dirty="0" err="1"/>
              <a:t>Prieto</a:t>
            </a:r>
            <a:r>
              <a:rPr lang="en-US" sz="2000" dirty="0"/>
              <a:t> R, Vogel L, </a:t>
            </a:r>
            <a:r>
              <a:rPr lang="en-US" sz="2000" i="1" dirty="0" err="1"/>
              <a:t>Qué</a:t>
            </a:r>
            <a:r>
              <a:rPr lang="en-US" sz="2000" i="1" dirty="0"/>
              <a:t> </a:t>
            </a:r>
            <a:r>
              <a:rPr lang="en-US" sz="2000" i="1" dirty="0" err="1"/>
              <a:t>hacemos</a:t>
            </a:r>
            <a:r>
              <a:rPr lang="en-US" sz="2000" i="1" dirty="0"/>
              <a:t> con el </a:t>
            </a:r>
            <a:r>
              <a:rPr lang="en-US" sz="2000" i="1" dirty="0" err="1"/>
              <a:t>deterioro</a:t>
            </a:r>
            <a:r>
              <a:rPr lang="en-US" sz="2000" i="1" dirty="0"/>
              <a:t> de la </a:t>
            </a:r>
            <a:r>
              <a:rPr lang="en-US" sz="2000" i="1" dirty="0" err="1"/>
              <a:t>salud</a:t>
            </a:r>
            <a:r>
              <a:rPr lang="en-US" sz="2000" i="1" dirty="0"/>
              <a:t> </a:t>
            </a:r>
            <a:r>
              <a:rPr lang="en-US" sz="2000" i="1" dirty="0" err="1"/>
              <a:t>laboral</a:t>
            </a:r>
            <a:r>
              <a:rPr lang="en-US" sz="2000" i="1" dirty="0"/>
              <a:t> y </a:t>
            </a:r>
            <a:r>
              <a:rPr lang="en-US" sz="2000" i="1" dirty="0" err="1"/>
              <a:t>cómo</a:t>
            </a:r>
            <a:r>
              <a:rPr lang="en-US" sz="2000" i="1" dirty="0"/>
              <a:t> </a:t>
            </a:r>
            <a:r>
              <a:rPr lang="en-US" sz="2000" i="1" dirty="0" err="1"/>
              <a:t>avanzar</a:t>
            </a:r>
            <a:r>
              <a:rPr lang="en-US" sz="2000" i="1" dirty="0"/>
              <a:t> en la </a:t>
            </a:r>
            <a:r>
              <a:rPr lang="en-US" sz="2000" i="1" dirty="0" err="1"/>
              <a:t>igualdad</a:t>
            </a:r>
            <a:r>
              <a:rPr lang="en-US" sz="2000" i="1" dirty="0"/>
              <a:t> y los </a:t>
            </a:r>
            <a:r>
              <a:rPr lang="en-US" sz="2000" i="1" dirty="0" err="1"/>
              <a:t>derechos</a:t>
            </a:r>
            <a:r>
              <a:rPr lang="en-US" sz="2000" i="1" dirty="0"/>
              <a:t> de los </a:t>
            </a:r>
            <a:r>
              <a:rPr lang="en-US" sz="2000" i="1" dirty="0" err="1"/>
              <a:t>trabajadores</a:t>
            </a:r>
            <a:r>
              <a:rPr lang="en-US" sz="2000" i="1" dirty="0"/>
              <a:t> en </a:t>
            </a:r>
            <a:r>
              <a:rPr lang="en-US" sz="2000" i="1" dirty="0" err="1"/>
              <a:t>tiempos</a:t>
            </a:r>
            <a:r>
              <a:rPr lang="en-US" sz="2000" i="1" dirty="0"/>
              <a:t> de crisis</a:t>
            </a:r>
            <a:r>
              <a:rPr lang="en-US" sz="2000" dirty="0"/>
              <a:t>, Madrid, Akal, 2015.</a:t>
            </a:r>
          </a:p>
          <a:p>
            <a:r>
              <a:rPr lang="en-US" sz="2000" dirty="0" err="1"/>
              <a:t>Schönman</a:t>
            </a:r>
            <a:r>
              <a:rPr lang="en-US" sz="2000" dirty="0"/>
              <a:t> I</a:t>
            </a:r>
            <a:r>
              <a:rPr lang="en-US" sz="2000" i="1" dirty="0"/>
              <a:t>, </a:t>
            </a:r>
            <a:r>
              <a:rPr lang="en-US" sz="2000" i="1" dirty="0" err="1"/>
              <a:t>Labour</a:t>
            </a:r>
            <a:r>
              <a:rPr lang="en-US" sz="2000" i="1" dirty="0"/>
              <a:t> law reforms in Europe: adjusting employment protection legislation for the worse?</a:t>
            </a:r>
            <a:r>
              <a:rPr lang="en-US" sz="2000" dirty="0"/>
              <a:t>, </a:t>
            </a:r>
            <a:r>
              <a:rPr lang="fr-FR" sz="2000" dirty="0"/>
              <a:t>Bruxelles: ETUI, 2014.</a:t>
            </a:r>
            <a:endParaRPr lang="en-US" sz="2000" dirty="0"/>
          </a:p>
          <a:p>
            <a:r>
              <a:rPr lang="fr-FR" sz="2000" dirty="0" err="1"/>
              <a:t>Vendramin</a:t>
            </a:r>
            <a:r>
              <a:rPr lang="fr-FR" sz="2000" dirty="0"/>
              <a:t> P., </a:t>
            </a:r>
            <a:r>
              <a:rPr lang="fr-FR" sz="2000" dirty="0" err="1"/>
              <a:t>Valenduc</a:t>
            </a:r>
            <a:r>
              <a:rPr lang="fr-FR" sz="2000" dirty="0"/>
              <a:t> G., </a:t>
            </a:r>
            <a:r>
              <a:rPr lang="fr-FR" sz="2000" i="1" dirty="0"/>
              <a:t>Métiers et vieillissement au travail. Une analyse des résultats de la cinquième enquête européenne sur les conditions de travail</a:t>
            </a:r>
            <a:r>
              <a:rPr lang="fr-FR" sz="2000" dirty="0"/>
              <a:t>, Bruxelles: ETUI, 2012.</a:t>
            </a:r>
          </a:p>
          <a:p>
            <a:r>
              <a:rPr lang="fr-FR" sz="2000" dirty="0" err="1"/>
              <a:t>Vendramin</a:t>
            </a:r>
            <a:r>
              <a:rPr lang="fr-FR" sz="2000" dirty="0"/>
              <a:t> P., </a:t>
            </a:r>
            <a:r>
              <a:rPr lang="fr-FR" sz="2000" dirty="0" err="1"/>
              <a:t>Valenduc</a:t>
            </a:r>
            <a:r>
              <a:rPr lang="fr-FR" sz="2000" dirty="0"/>
              <a:t> G., </a:t>
            </a:r>
            <a:r>
              <a:rPr lang="fr-FR" sz="2000" i="1" dirty="0"/>
              <a:t>Perspectives de genre sur l’</a:t>
            </a:r>
            <a:r>
              <a:rPr lang="fr-FR" sz="2000" i="1" dirty="0" err="1"/>
              <a:t>emloi</a:t>
            </a:r>
            <a:r>
              <a:rPr lang="fr-FR" sz="2000" i="1" dirty="0"/>
              <a:t> et les conditions de travail des seniors</a:t>
            </a:r>
            <a:r>
              <a:rPr lang="fr-FR" sz="2000" dirty="0"/>
              <a:t>,  Bruxelles: ETUI, 2014.</a:t>
            </a:r>
          </a:p>
          <a:p>
            <a:r>
              <a:rPr lang="en-US" sz="2000" dirty="0" err="1"/>
              <a:t>Vives</a:t>
            </a:r>
            <a:r>
              <a:rPr lang="en-US" sz="2000" dirty="0"/>
              <a:t> A., et al. (2010), The Employment Precariousness Scale (EPRES): psychometric properties of a new tool for epidemiological studies among waged and salaried workers</a:t>
            </a:r>
            <a:r>
              <a:rPr lang="en-US" sz="2000" i="1" dirty="0"/>
              <a:t>, Occupational and Environmental Medicine</a:t>
            </a:r>
            <a:r>
              <a:rPr lang="en-US" sz="2000" dirty="0"/>
              <a:t>, 67, 548-555.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6467534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845610"/>
          </a:xfrm>
        </p:spPr>
        <p:txBody>
          <a:bodyPr>
            <a:normAutofit/>
          </a:bodyPr>
          <a:lstStyle/>
          <a:p>
            <a:r>
              <a:rPr lang="fr-FR" dirty="0"/>
              <a:t>Les inégalités sociales de 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inégalités sociales de santé sont énormes, graduelle, croissante, « adaptatives » et « historiques » </a:t>
            </a:r>
            <a:r>
              <a:rPr lang="fr-FR" dirty="0"/>
              <a:t>(Benach y Muntaner, </a:t>
            </a:r>
            <a:r>
              <a:rPr lang="fr-FR" i="1" dirty="0" err="1"/>
              <a:t>Aprender</a:t>
            </a:r>
            <a:r>
              <a:rPr lang="fr-FR" i="1" dirty="0"/>
              <a:t> a </a:t>
            </a:r>
            <a:r>
              <a:rPr lang="fr-FR" i="1" dirty="0" err="1"/>
              <a:t>mirar</a:t>
            </a:r>
            <a:r>
              <a:rPr lang="fr-FR" i="1" dirty="0"/>
              <a:t> la </a:t>
            </a:r>
            <a:r>
              <a:rPr lang="fr-FR" i="1" dirty="0" err="1"/>
              <a:t>salud</a:t>
            </a:r>
            <a:r>
              <a:rPr lang="fr-FR" dirty="0"/>
              <a:t>, BCN: El </a:t>
            </a:r>
            <a:r>
              <a:rPr lang="fr-FR" dirty="0" err="1"/>
              <a:t>viejo</a:t>
            </a:r>
            <a:r>
              <a:rPr lang="fr-FR" dirty="0"/>
              <a:t> topo, 2005)</a:t>
            </a:r>
          </a:p>
          <a:p>
            <a:r>
              <a:rPr lang="fr-FR" sz="2800" dirty="0"/>
              <a:t>Trois déterminants majeurs dans le travail</a:t>
            </a:r>
          </a:p>
          <a:p>
            <a:pPr lvl="2" indent="-342900"/>
            <a:r>
              <a:rPr lang="fr-FR" sz="2400" dirty="0"/>
              <a:t>Conditions de travail (facteurs matériels et immatériels)</a:t>
            </a:r>
          </a:p>
          <a:p>
            <a:pPr lvl="2" indent="-342900"/>
            <a:r>
              <a:rPr lang="fr-FR" sz="2400" dirty="0"/>
              <a:t>Conditions d’emploi</a:t>
            </a:r>
          </a:p>
          <a:p>
            <a:pPr lvl="2" indent="-342900"/>
            <a:r>
              <a:rPr lang="fr-FR" sz="2400" dirty="0"/>
              <a:t>Travail-emploi et projets de vie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3698983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88926"/>
          </a:xfrm>
        </p:spPr>
        <p:txBody>
          <a:bodyPr>
            <a:normAutofit/>
          </a:bodyPr>
          <a:lstStyle/>
          <a:p>
            <a:r>
              <a:rPr lang="fr-BE" sz="3600" dirty="0"/>
              <a:t>Évolution des conditions de travail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b="1" dirty="0"/>
              <a:t>Croissance des inégalités</a:t>
            </a:r>
          </a:p>
          <a:p>
            <a:pPr lvl="1"/>
            <a:r>
              <a:rPr lang="fr-BE" b="1" dirty="0"/>
              <a:t>Catégories socioprofessionnelles</a:t>
            </a:r>
          </a:p>
          <a:p>
            <a:pPr lvl="1"/>
            <a:r>
              <a:rPr lang="fr-BE" b="1" dirty="0"/>
              <a:t>Hommes/femmes</a:t>
            </a:r>
          </a:p>
          <a:p>
            <a:pPr lvl="1"/>
            <a:r>
              <a:rPr lang="fr-BE" b="1" dirty="0"/>
              <a:t>Parmi les pays de l’Union européenne</a:t>
            </a:r>
          </a:p>
          <a:p>
            <a:r>
              <a:rPr lang="fr-BE" b="1" dirty="0"/>
              <a:t>Précarisation du travail</a:t>
            </a:r>
          </a:p>
          <a:p>
            <a:r>
              <a:rPr lang="fr-BE" b="1" dirty="0"/>
              <a:t>Santé au travail &gt; accidents </a:t>
            </a:r>
          </a:p>
          <a:p>
            <a:r>
              <a:rPr lang="fr-BE" b="1" dirty="0"/>
              <a:t>Intensification du travail</a:t>
            </a:r>
          </a:p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FF7F-CE4A-4D49-A2B7-8209A691CE62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51698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5922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BE" sz="2800" b="1" dirty="0" bmk=""/>
              <a:t>Est-ce que vous serez en mesure de continuer à faire le même travail quand vous aurez l’âge de 60 ans? Réponses OUI, EWCS, 2010</a:t>
            </a:r>
            <a:r>
              <a:rPr lang="en-US" sz="3200" b="1" dirty="0"/>
              <a:t/>
            </a:r>
            <a:br>
              <a:rPr lang="en-US" sz="3200" b="1" dirty="0"/>
            </a:br>
            <a:endParaRPr lang="fr-BE" sz="3200" dirty="0">
              <a:solidFill>
                <a:schemeClr val="accent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71970"/>
              </p:ext>
            </p:extLst>
          </p:nvPr>
        </p:nvGraphicFramePr>
        <p:xfrm>
          <a:off x="323528" y="2060848"/>
          <a:ext cx="8348665" cy="4114800"/>
        </p:xfrm>
        <a:graphic>
          <a:graphicData uri="http://schemas.openxmlformats.org/drawingml/2006/table">
            <a:tbl>
              <a:tblPr/>
              <a:tblGrid>
                <a:gridCol w="1669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9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9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9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69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fr-B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2000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2005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2010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dirty="0"/>
                        <a:t>High </a:t>
                      </a:r>
                      <a:r>
                        <a:rPr lang="fr-BE" sz="1600" b="1" dirty="0" err="1"/>
                        <a:t>skilled</a:t>
                      </a:r>
                      <a:r>
                        <a:rPr lang="fr-BE" sz="1600" b="1" baseline="0" dirty="0"/>
                        <a:t> White </a:t>
                      </a:r>
                      <a:r>
                        <a:rPr lang="fr-BE" sz="1600" b="1" baseline="0" dirty="0" err="1"/>
                        <a:t>collar</a:t>
                      </a:r>
                      <a:endParaRPr lang="fr-BE" sz="1600" b="1" dirty="0"/>
                    </a:p>
                    <a:p>
                      <a:endParaRPr lang="fr-B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67.6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70.1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71.7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+4,1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dirty="0" err="1"/>
                        <a:t>Low</a:t>
                      </a:r>
                      <a:r>
                        <a:rPr lang="fr-BE" sz="1600" b="1" dirty="0"/>
                        <a:t> </a:t>
                      </a:r>
                      <a:r>
                        <a:rPr lang="fr-BE" sz="1600" b="1" dirty="0" err="1"/>
                        <a:t>skilled</a:t>
                      </a:r>
                      <a:r>
                        <a:rPr lang="fr-BE" sz="1600" b="1" dirty="0"/>
                        <a:t> </a:t>
                      </a:r>
                      <a:r>
                        <a:rPr lang="fr-BE" sz="1600" b="1" baseline="0" dirty="0"/>
                        <a:t>White </a:t>
                      </a:r>
                      <a:r>
                        <a:rPr lang="fr-BE" sz="1600" b="1" baseline="0" dirty="0" err="1"/>
                        <a:t>collar</a:t>
                      </a:r>
                      <a:endParaRPr lang="fr-BE" sz="1600" b="1" dirty="0"/>
                    </a:p>
                    <a:p>
                      <a:endParaRPr lang="fr-B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59.3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62.2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>
                          <a:effectLst/>
                        </a:rPr>
                        <a:t>61.3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+2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dirty="0"/>
                        <a:t>High </a:t>
                      </a:r>
                      <a:r>
                        <a:rPr lang="fr-BE" sz="1600" b="1" dirty="0" err="1"/>
                        <a:t>skilled</a:t>
                      </a:r>
                      <a:r>
                        <a:rPr lang="fr-BE" sz="1600" b="1" baseline="0" dirty="0"/>
                        <a:t> Blue </a:t>
                      </a:r>
                      <a:r>
                        <a:rPr lang="fr-BE" sz="1600" b="1" baseline="0" dirty="0" err="1"/>
                        <a:t>collar</a:t>
                      </a:r>
                      <a:endParaRPr lang="fr-BE" sz="1600" b="1" dirty="0"/>
                    </a:p>
                    <a:p>
                      <a:endParaRPr lang="fr-B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52.0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48.4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49.3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-2,7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dirty="0" err="1"/>
                        <a:t>Low</a:t>
                      </a:r>
                      <a:r>
                        <a:rPr lang="fr-BE" sz="1600" b="1" dirty="0"/>
                        <a:t> </a:t>
                      </a:r>
                      <a:r>
                        <a:rPr lang="fr-BE" sz="1600" b="1" dirty="0" err="1"/>
                        <a:t>skilled</a:t>
                      </a:r>
                      <a:r>
                        <a:rPr lang="fr-BE" sz="1600" b="1" dirty="0"/>
                        <a:t> Blue</a:t>
                      </a:r>
                      <a:r>
                        <a:rPr lang="fr-BE" sz="1600" b="1" baseline="0" dirty="0"/>
                        <a:t> </a:t>
                      </a:r>
                      <a:r>
                        <a:rPr lang="fr-BE" sz="1600" b="1" baseline="0" dirty="0" err="1"/>
                        <a:t>collar</a:t>
                      </a:r>
                      <a:endParaRPr lang="fr-BE" sz="1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46.2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45.7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44.1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-2,1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fr-BE" sz="1600" b="1" dirty="0"/>
                        <a:t>Total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57.1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58.3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58.7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600" b="1" dirty="0">
                          <a:effectLst/>
                        </a:rPr>
                        <a:t>+1,6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80000">
                          <a:srgbClr val="F0EBD5">
                            <a:lumMod val="63000"/>
                            <a:lumOff val="37000"/>
                            <a:alpha val="62000"/>
                          </a:srgbClr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8038" y="6207124"/>
            <a:ext cx="6424612" cy="46223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8717-6093-41CA-A8D0-03D13DD78E4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1794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323849"/>
            <a:ext cx="8348663" cy="873886"/>
          </a:xfrm>
        </p:spPr>
        <p:txBody>
          <a:bodyPr/>
          <a:lstStyle/>
          <a:p>
            <a:r>
              <a:rPr lang="fr-FR" dirty="0"/>
              <a:t>Quelques données de l’enquête européenne par groupes professionnels (2010)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69547"/>
              </p:ext>
            </p:extLst>
          </p:nvPr>
        </p:nvGraphicFramePr>
        <p:xfrm>
          <a:off x="323850" y="1600200"/>
          <a:ext cx="8348663" cy="45720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75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87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3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1. 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Managers</a:t>
                      </a:r>
                      <a:endParaRPr lang="es-ES_tradnl" sz="1600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2. Prof. </a:t>
                      </a:r>
                      <a:r>
                        <a:rPr lang="es-ES_tradnl" noProof="0" dirty="0" err="1"/>
                        <a:t>scient</a:t>
                      </a:r>
                      <a:r>
                        <a:rPr lang="es-ES_tradnl" noProof="0" dirty="0"/>
                        <a:t>. e </a:t>
                      </a:r>
                      <a:r>
                        <a:rPr lang="es-ES_tradnl" noProof="0" dirty="0" err="1"/>
                        <a:t>intel</a:t>
                      </a:r>
                      <a:r>
                        <a:rPr lang="es-ES_tradnl" noProof="0" dirty="0"/>
                        <a:t>.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5. Vente + Services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7. </a:t>
                      </a:r>
                      <a:r>
                        <a:rPr lang="es-ES_tradnl" noProof="0" dirty="0" err="1"/>
                        <a:t>Ouvriers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qualifiés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9. </a:t>
                      </a:r>
                      <a:r>
                        <a:rPr lang="es-ES_tradnl" sz="1600" noProof="0" dirty="0" err="1"/>
                        <a:t>Artisans</a:t>
                      </a:r>
                      <a:r>
                        <a:rPr lang="es-ES_tradnl" sz="1600" noProof="0" dirty="0"/>
                        <a:t> + </a:t>
                      </a:r>
                      <a:r>
                        <a:rPr lang="es-ES_tradnl" sz="1600" noProof="0" dirty="0" err="1"/>
                        <a:t>ouvr</a:t>
                      </a:r>
                      <a:r>
                        <a:rPr lang="es-ES_tradnl" sz="1600" noProof="0" dirty="0"/>
                        <a:t>. Non </a:t>
                      </a:r>
                      <a:r>
                        <a:rPr lang="es-ES_tradnl" sz="1600" noProof="0" dirty="0" err="1"/>
                        <a:t>qualifiés</a:t>
                      </a:r>
                      <a:endParaRPr lang="es-ES_tradnl" sz="1600" noProof="0" dirty="0"/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 err="1"/>
                        <a:t>Contrat</a:t>
                      </a:r>
                      <a:r>
                        <a:rPr lang="es-ES_tradnl" noProof="0" dirty="0"/>
                        <a:t> de </a:t>
                      </a:r>
                      <a:r>
                        <a:rPr lang="es-ES_tradnl" noProof="0" dirty="0" err="1"/>
                        <a:t>brève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durée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10,1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12,7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23,8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15,0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24,0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 err="1"/>
                        <a:t>J’ai</a:t>
                      </a:r>
                      <a:r>
                        <a:rPr lang="es-ES_tradnl" noProof="0" dirty="0"/>
                        <a:t> le </a:t>
                      </a:r>
                      <a:r>
                        <a:rPr lang="es-ES_tradnl" noProof="0" dirty="0" err="1"/>
                        <a:t>sentiment</a:t>
                      </a:r>
                      <a:r>
                        <a:rPr lang="es-ES_tradnl" noProof="0" dirty="0"/>
                        <a:t> que je </a:t>
                      </a:r>
                      <a:r>
                        <a:rPr lang="es-ES_tradnl" noProof="0" dirty="0" err="1"/>
                        <a:t>n’apprends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pas</a:t>
                      </a:r>
                      <a:r>
                        <a:rPr lang="es-ES_tradnl" noProof="0" dirty="0"/>
                        <a:t> des </a:t>
                      </a:r>
                      <a:r>
                        <a:rPr lang="es-ES_tradnl" noProof="0" dirty="0" err="1"/>
                        <a:t>choses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nouvelles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24,2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10,8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40,7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31,1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64,2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/>
                        <a:t>Pas </a:t>
                      </a:r>
                      <a:r>
                        <a:rPr lang="es-ES_tradnl" noProof="0" dirty="0" err="1"/>
                        <a:t>d’autonomie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4,8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/>
                        <a:t>6,3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/>
                        <a:t>24,4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31,1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64,2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 err="1"/>
                        <a:t>Exposition</a:t>
                      </a:r>
                      <a:r>
                        <a:rPr lang="es-ES_tradnl" noProof="0" dirty="0"/>
                        <a:t> à des risques </a:t>
                      </a:r>
                      <a:r>
                        <a:rPr lang="es-ES_tradnl" noProof="0" dirty="0" err="1"/>
                        <a:t>chimiques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7,9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10,6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12,7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30,7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25,4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60044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093277"/>
              </p:ext>
            </p:extLst>
          </p:nvPr>
        </p:nvGraphicFramePr>
        <p:xfrm>
          <a:off x="323850" y="1600200"/>
          <a:ext cx="8348663" cy="37490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01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14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14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14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1. </a:t>
                      </a:r>
                      <a:r>
                        <a:rPr lang="es-ES_tradnl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Managers</a:t>
                      </a:r>
                      <a:endParaRPr lang="es-ES_tradnl" sz="1600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2. Prof. </a:t>
                      </a:r>
                      <a:r>
                        <a:rPr lang="es-ES_tradnl" noProof="0" dirty="0" err="1"/>
                        <a:t>scient</a:t>
                      </a:r>
                      <a:r>
                        <a:rPr lang="es-ES_tradnl" noProof="0" dirty="0"/>
                        <a:t>. e </a:t>
                      </a:r>
                      <a:r>
                        <a:rPr lang="es-ES_tradnl" noProof="0" dirty="0" err="1"/>
                        <a:t>intel</a:t>
                      </a:r>
                      <a:r>
                        <a:rPr lang="es-ES_tradnl" noProof="0" dirty="0"/>
                        <a:t>.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5. Vente + Services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7. </a:t>
                      </a:r>
                      <a:r>
                        <a:rPr lang="es-ES_tradnl" noProof="0" dirty="0" err="1"/>
                        <a:t>Ouvriers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qualifiés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sz="1600" noProof="0" dirty="0"/>
                        <a:t>9. </a:t>
                      </a:r>
                      <a:r>
                        <a:rPr lang="es-ES_tradnl" sz="1600" noProof="0" dirty="0" err="1"/>
                        <a:t>Artisans</a:t>
                      </a:r>
                      <a:r>
                        <a:rPr lang="es-ES_tradnl" sz="1600" noProof="0" dirty="0"/>
                        <a:t> + </a:t>
                      </a:r>
                      <a:r>
                        <a:rPr lang="es-ES_tradnl" sz="1600" noProof="0" dirty="0" err="1"/>
                        <a:t>ouvr</a:t>
                      </a:r>
                      <a:r>
                        <a:rPr lang="es-ES_tradnl" sz="1600" noProof="0" dirty="0"/>
                        <a:t>. Non </a:t>
                      </a:r>
                      <a:r>
                        <a:rPr lang="es-ES_tradnl" sz="1600" noProof="0" dirty="0" err="1"/>
                        <a:t>qualifiés</a:t>
                      </a:r>
                      <a:endParaRPr lang="es-ES_tradnl" sz="1600" noProof="0" dirty="0"/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 err="1"/>
                        <a:t>Manutention</a:t>
                      </a:r>
                      <a:r>
                        <a:rPr lang="es-ES_tradnl" noProof="0" dirty="0"/>
                        <a:t> de </a:t>
                      </a:r>
                      <a:r>
                        <a:rPr lang="es-ES_tradnl" noProof="0" dirty="0" err="1"/>
                        <a:t>charges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lourdes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29,9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11,9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35,2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63,7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50,2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 err="1"/>
                        <a:t>Mouvements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répétitifs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mains</a:t>
                      </a:r>
                      <a:r>
                        <a:rPr lang="es-ES_tradnl" noProof="0" dirty="0"/>
                        <a:t>/ </a:t>
                      </a:r>
                      <a:r>
                        <a:rPr lang="es-ES_tradnl" noProof="0" dirty="0" err="1"/>
                        <a:t>bras</a:t>
                      </a:r>
                      <a:r>
                        <a:rPr lang="es-ES_tradnl" noProof="0" dirty="0"/>
                        <a:t> 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51,8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51,4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63,4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81,0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79,1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noProof="0" dirty="0"/>
                        <a:t>Délais brefs /rythmes rapides</a:t>
                      </a:r>
                      <a:endParaRPr lang="es-ES_tradnl" noProof="0" dirty="0"/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37,9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33,0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29,0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38,3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34,6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noProof="0" dirty="0"/>
                        <a:t>Travail </a:t>
                      </a:r>
                      <a:r>
                        <a:rPr lang="es-ES_tradnl" noProof="0" dirty="0" err="1"/>
                        <a:t>nuisible</a:t>
                      </a:r>
                      <a:r>
                        <a:rPr lang="es-ES_tradnl" noProof="0" dirty="0"/>
                        <a:t> </a:t>
                      </a:r>
                      <a:r>
                        <a:rPr lang="es-ES_tradnl" noProof="0" dirty="0" err="1"/>
                        <a:t>pour</a:t>
                      </a:r>
                      <a:r>
                        <a:rPr lang="es-ES_tradnl" noProof="0" dirty="0"/>
                        <a:t> la santé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14,4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18,9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noProof="0" dirty="0"/>
                        <a:t>17,4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35,2</a:t>
                      </a:r>
                    </a:p>
                  </a:txBody>
                  <a:tcPr marL="92763" marR="92763"/>
                </a:tc>
                <a:tc>
                  <a:txBody>
                    <a:bodyPr/>
                    <a:lstStyle/>
                    <a:p>
                      <a:r>
                        <a:rPr lang="es-ES_tradnl" b="1" noProof="0" dirty="0"/>
                        <a:t>24,5</a:t>
                      </a:r>
                    </a:p>
                  </a:txBody>
                  <a:tcPr marL="92763" marR="9276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69353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706460"/>
          </a:xfrm>
        </p:spPr>
        <p:txBody>
          <a:bodyPr/>
          <a:lstStyle/>
          <a:p>
            <a:r>
              <a:rPr lang="es-ES_tradnl" sz="3200" dirty="0" err="1"/>
              <a:t>Tendances</a:t>
            </a:r>
            <a:r>
              <a:rPr lang="es-ES_tradnl" sz="3200" dirty="0"/>
              <a:t> principales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Précarisation</a:t>
            </a:r>
            <a:r>
              <a:rPr lang="es-ES_tradnl" dirty="0"/>
              <a:t> de </a:t>
            </a:r>
            <a:r>
              <a:rPr lang="es-ES_tradnl" dirty="0" err="1"/>
              <a:t>l’emploi</a:t>
            </a:r>
            <a:r>
              <a:rPr lang="es-ES_tradnl" dirty="0"/>
              <a:t> </a:t>
            </a:r>
            <a:r>
              <a:rPr lang="es-ES_tradnl" dirty="0" err="1"/>
              <a:t>suivant</a:t>
            </a:r>
            <a:r>
              <a:rPr lang="es-ES_tradnl" dirty="0"/>
              <a:t> une </a:t>
            </a:r>
            <a:r>
              <a:rPr lang="es-ES_tradnl" dirty="0" err="1"/>
              <a:t>division</a:t>
            </a:r>
            <a:r>
              <a:rPr lang="es-ES_tradnl" dirty="0"/>
              <a:t> qui </a:t>
            </a:r>
            <a:r>
              <a:rPr lang="es-ES_tradnl" dirty="0" err="1"/>
              <a:t>correspond</a:t>
            </a:r>
            <a:r>
              <a:rPr lang="es-ES_tradnl" dirty="0"/>
              <a:t> </a:t>
            </a:r>
            <a:r>
              <a:rPr lang="es-ES_tradnl" dirty="0" err="1"/>
              <a:t>principalement</a:t>
            </a:r>
            <a:r>
              <a:rPr lang="es-ES_tradnl" dirty="0"/>
              <a:t> </a:t>
            </a:r>
            <a:r>
              <a:rPr lang="es-ES_tradnl" dirty="0" err="1"/>
              <a:t>aux</a:t>
            </a:r>
            <a:r>
              <a:rPr lang="es-ES_tradnl" dirty="0"/>
              <a:t> </a:t>
            </a:r>
            <a:r>
              <a:rPr lang="es-ES_tradnl" dirty="0" err="1"/>
              <a:t>clivages</a:t>
            </a:r>
            <a:r>
              <a:rPr lang="es-ES_tradnl" dirty="0"/>
              <a:t> </a:t>
            </a:r>
            <a:r>
              <a:rPr lang="es-ES_tradnl" dirty="0" err="1"/>
              <a:t>conception-décision</a:t>
            </a:r>
            <a:r>
              <a:rPr lang="es-ES_tradnl" dirty="0"/>
              <a:t>/</a:t>
            </a:r>
            <a:r>
              <a:rPr lang="es-ES_tradnl" dirty="0" err="1"/>
              <a:t>exécution</a:t>
            </a:r>
            <a:endParaRPr lang="es-ES_tradnl" dirty="0"/>
          </a:p>
          <a:p>
            <a:r>
              <a:rPr lang="es-ES_tradnl" dirty="0" err="1"/>
              <a:t>Autres</a:t>
            </a:r>
            <a:r>
              <a:rPr lang="es-ES_tradnl" dirty="0"/>
              <a:t> </a:t>
            </a:r>
            <a:r>
              <a:rPr lang="es-ES_tradnl" dirty="0" err="1"/>
              <a:t>facteurs</a:t>
            </a:r>
            <a:r>
              <a:rPr lang="es-ES_tradnl" dirty="0"/>
              <a:t> de risque (</a:t>
            </a:r>
            <a:r>
              <a:rPr lang="es-ES_tradnl" dirty="0" err="1"/>
              <a:t>pénibilités</a:t>
            </a:r>
            <a:r>
              <a:rPr lang="es-ES_tradnl" dirty="0"/>
              <a:t> + </a:t>
            </a:r>
            <a:r>
              <a:rPr lang="es-ES_tradnl" dirty="0" err="1"/>
              <a:t>intensification</a:t>
            </a:r>
            <a:r>
              <a:rPr lang="es-ES_tradnl" dirty="0"/>
              <a:t>) </a:t>
            </a:r>
            <a:r>
              <a:rPr lang="es-ES_tradnl" dirty="0" err="1"/>
              <a:t>correspond</a:t>
            </a:r>
            <a:r>
              <a:rPr lang="es-ES_tradnl" dirty="0"/>
              <a:t> </a:t>
            </a:r>
            <a:r>
              <a:rPr lang="es-ES_tradnl" dirty="0" err="1"/>
              <a:t>principalement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clivage</a:t>
            </a:r>
            <a:r>
              <a:rPr lang="es-ES_tradnl" dirty="0"/>
              <a:t> </a:t>
            </a:r>
            <a:r>
              <a:rPr lang="es-ES_tradnl" dirty="0" err="1"/>
              <a:t>manuels</a:t>
            </a:r>
            <a:r>
              <a:rPr lang="es-ES_tradnl" dirty="0"/>
              <a:t>/ </a:t>
            </a:r>
            <a:r>
              <a:rPr lang="es-ES_tradnl" dirty="0" err="1"/>
              <a:t>intellectuels</a:t>
            </a:r>
            <a:endParaRPr lang="es-ES_tradnl" dirty="0"/>
          </a:p>
          <a:p>
            <a:r>
              <a:rPr lang="es-ES_tradnl" dirty="0" err="1"/>
              <a:t>Augmentation</a:t>
            </a:r>
            <a:r>
              <a:rPr lang="es-ES_tradnl" dirty="0"/>
              <a:t> du </a:t>
            </a:r>
            <a:r>
              <a:rPr lang="es-ES_tradnl" dirty="0" err="1"/>
              <a:t>taux</a:t>
            </a:r>
            <a:r>
              <a:rPr lang="es-ES_tradnl" dirty="0"/>
              <a:t> </a:t>
            </a:r>
            <a:r>
              <a:rPr lang="es-ES_tradnl" dirty="0" err="1"/>
              <a:t>d’emploi</a:t>
            </a:r>
            <a:r>
              <a:rPr lang="es-ES_tradnl" dirty="0"/>
              <a:t> des </a:t>
            </a:r>
            <a:r>
              <a:rPr lang="es-ES_tradnl" dirty="0" err="1"/>
              <a:t>femmes</a:t>
            </a:r>
            <a:r>
              <a:rPr lang="es-ES_tradnl" dirty="0"/>
              <a:t> </a:t>
            </a:r>
            <a:r>
              <a:rPr lang="es-ES_tradnl" dirty="0" err="1"/>
              <a:t>sans</a:t>
            </a:r>
            <a:r>
              <a:rPr lang="es-ES_tradnl" dirty="0"/>
              <a:t> </a:t>
            </a:r>
            <a:r>
              <a:rPr lang="es-ES_tradnl" dirty="0" err="1"/>
              <a:t>affecter</a:t>
            </a:r>
            <a:r>
              <a:rPr lang="es-ES_tradnl" dirty="0"/>
              <a:t> </a:t>
            </a:r>
            <a:r>
              <a:rPr lang="es-ES_tradnl" dirty="0" err="1"/>
              <a:t>fondamentalement</a:t>
            </a:r>
            <a:r>
              <a:rPr lang="es-ES_tradnl" dirty="0"/>
              <a:t> la </a:t>
            </a:r>
            <a:r>
              <a:rPr lang="es-ES_tradnl" dirty="0" err="1"/>
              <a:t>ségrégation</a:t>
            </a:r>
            <a:r>
              <a:rPr lang="es-ES_tradnl" dirty="0"/>
              <a:t> et </a:t>
            </a:r>
            <a:r>
              <a:rPr lang="es-ES_tradnl" dirty="0" err="1"/>
              <a:t>l’exploitation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tâches</a:t>
            </a:r>
            <a:r>
              <a:rPr lang="es-ES_tradnl" dirty="0"/>
              <a:t> domestiques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99102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nscreencombi9">
  <a:themeElements>
    <a:clrScheme name="1_Onscreencombi9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2C2A0"/>
      </a:accent1>
      <a:accent2>
        <a:srgbClr val="9A996E"/>
      </a:accent2>
      <a:accent3>
        <a:srgbClr val="FFFFFF"/>
      </a:accent3>
      <a:accent4>
        <a:srgbClr val="000000"/>
      </a:accent4>
      <a:accent5>
        <a:srgbClr val="DDDDCD"/>
      </a:accent5>
      <a:accent6>
        <a:srgbClr val="8B8A63"/>
      </a:accent6>
      <a:hlink>
        <a:srgbClr val="4F4C25"/>
      </a:hlink>
      <a:folHlink>
        <a:srgbClr val="4F4C25"/>
      </a:folHlink>
    </a:clrScheme>
    <a:fontScheme name="1_Onscreencombi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Onscreencombi9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screencombi9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nscreencombi9">
  <a:themeElements>
    <a:clrScheme name="Onscreencombi9 9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AACAE6"/>
      </a:accent1>
      <a:accent2>
        <a:srgbClr val="4B92DB"/>
      </a:accent2>
      <a:accent3>
        <a:srgbClr val="FFFFFF"/>
      </a:accent3>
      <a:accent4>
        <a:srgbClr val="000000"/>
      </a:accent4>
      <a:accent5>
        <a:srgbClr val="D2E1F0"/>
      </a:accent5>
      <a:accent6>
        <a:srgbClr val="4384C6"/>
      </a:accent6>
      <a:hlink>
        <a:srgbClr val="D2492B"/>
      </a:hlink>
      <a:folHlink>
        <a:srgbClr val="D2492A"/>
      </a:folHlink>
    </a:clrScheme>
    <a:fontScheme name="Onscreencombi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screencombi9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screencombi9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REFIT 2015</Template>
  <TotalTime>1687</TotalTime>
  <Words>1869</Words>
  <Application>Microsoft Office PowerPoint</Application>
  <PresentationFormat>Affichage à l'écran (4:3)</PresentationFormat>
  <Paragraphs>265</Paragraphs>
  <Slides>32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1_Onscreencombi9</vt:lpstr>
      <vt:lpstr>Onscreencombi9</vt:lpstr>
      <vt:lpstr>Conditions de travail, santé et sécurité en Europe</vt:lpstr>
      <vt:lpstr>Plan</vt:lpstr>
      <vt:lpstr>Référence principale</vt:lpstr>
      <vt:lpstr>Les inégalités sociales de santé</vt:lpstr>
      <vt:lpstr>Évolution des conditions de travail</vt:lpstr>
      <vt:lpstr>Est-ce que vous serez en mesure de continuer à faire le même travail quand vous aurez l’âge de 60 ans? Réponses OUI, EWCS, 2010 </vt:lpstr>
      <vt:lpstr>Quelques données de l’enquête européenne par groupes professionnels (2010)</vt:lpstr>
      <vt:lpstr>Présentation PowerPoint</vt:lpstr>
      <vt:lpstr>Tendances principales</vt:lpstr>
      <vt:lpstr>La promesse trahie de l’autonomie</vt:lpstr>
      <vt:lpstr>intensification</vt:lpstr>
      <vt:lpstr>Inégalités hommes-femmes</vt:lpstr>
      <vt:lpstr>Au moins une atteinte à la santé chronique: Femmes Catalogne 1994</vt:lpstr>
      <vt:lpstr>Au moins une atteinte à la santé chronique: Hommes Catalogne 1994</vt:lpstr>
      <vt:lpstr>Ségrégation par profession (ISCO-08 nivel 2) in Vendramin et Valenduc 2012</vt:lpstr>
      <vt:lpstr>Temps de travail total par genre et type de famille, EU-27, EWCS 2010  </vt:lpstr>
      <vt:lpstr>Une dimension générationnelle évidente dans l’emploi atypique (Vendramin y Valenduc, 2012)</vt:lpstr>
      <vt:lpstr>Le déclin d'une politique européenne</vt:lpstr>
      <vt:lpstr>La “décennie Barroso” (2004-2014)</vt:lpstr>
      <vt:lpstr>La Commission Juncker: même approche fondamentale/un style de communication différent</vt:lpstr>
      <vt:lpstr>Amorce d’un changement sur la question des cancers</vt:lpstr>
      <vt:lpstr>Premier bilan de la révision de la directive cancérogènes</vt:lpstr>
      <vt:lpstr>Un élément de fond inquiétant: une Commission très réceptive à l’action des lobbies industriels</vt:lpstr>
      <vt:lpstr>Hypothèses sur une réactivation des mobilisations autour de la santé au travail</vt:lpstr>
      <vt:lpstr>L’action syndicale contre les cancers: le niveau politique général</vt:lpstr>
      <vt:lpstr>L’action syndicale contre les cancers: une bataille européenne</vt:lpstr>
      <vt:lpstr>L’action syndicale: le niveau du secteur, de l’entreprise et des réseaux de sous-traitance</vt:lpstr>
      <vt:lpstr>Des défis pour le syndicalisme</vt:lpstr>
      <vt:lpstr>Les obstacles</vt:lpstr>
      <vt:lpstr>Éléments potentiels de dépassement</vt:lpstr>
      <vt:lpstr>Soulever la question de la démocratie au travail</vt:lpstr>
      <vt:lpstr>Bibliographie complémentaire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Mathilde CHARRUE</cp:lastModifiedBy>
  <cp:revision>66</cp:revision>
  <cp:lastPrinted>2017-10-10T11:39:09Z</cp:lastPrinted>
  <dcterms:created xsi:type="dcterms:W3CDTF">2015-06-14T09:13:37Z</dcterms:created>
  <dcterms:modified xsi:type="dcterms:W3CDTF">2018-01-16T16:43:44Z</dcterms:modified>
</cp:coreProperties>
</file>