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0" r:id="rId2"/>
  </p:sldMasterIdLst>
  <p:notesMasterIdLst>
    <p:notesMasterId r:id="rId29"/>
  </p:notesMasterIdLst>
  <p:handoutMasterIdLst>
    <p:handoutMasterId r:id="rId30"/>
  </p:handoutMasterIdLst>
  <p:sldIdLst>
    <p:sldId id="275" r:id="rId3"/>
    <p:sldId id="260" r:id="rId4"/>
    <p:sldId id="263" r:id="rId5"/>
    <p:sldId id="274" r:id="rId6"/>
    <p:sldId id="279" r:id="rId7"/>
    <p:sldId id="280" r:id="rId8"/>
    <p:sldId id="281" r:id="rId9"/>
    <p:sldId id="282" r:id="rId10"/>
    <p:sldId id="276" r:id="rId11"/>
    <p:sldId id="284" r:id="rId12"/>
    <p:sldId id="285" r:id="rId13"/>
    <p:sldId id="286" r:id="rId14"/>
    <p:sldId id="277" r:id="rId15"/>
    <p:sldId id="288" r:id="rId16"/>
    <p:sldId id="287" r:id="rId17"/>
    <p:sldId id="289" r:id="rId18"/>
    <p:sldId id="290" r:id="rId19"/>
    <p:sldId id="291" r:id="rId20"/>
    <p:sldId id="292" r:id="rId21"/>
    <p:sldId id="293" r:id="rId22"/>
    <p:sldId id="294" r:id="rId23"/>
    <p:sldId id="278" r:id="rId24"/>
    <p:sldId id="296" r:id="rId25"/>
    <p:sldId id="297" r:id="rId26"/>
    <p:sldId id="299" r:id="rId27"/>
    <p:sldId id="272" r:id="rId2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ence Trait d'Union" initials="TU" lastIdx="1" clrIdx="0">
    <p:extLst>
      <p:ext uri="{19B8F6BF-5375-455C-9EA6-DF929625EA0E}">
        <p15:presenceInfo xmlns:p15="http://schemas.microsoft.com/office/powerpoint/2012/main" userId="Agence Trait d'Un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22A"/>
    <a:srgbClr val="8BC43F"/>
    <a:srgbClr val="3BB3E7"/>
    <a:srgbClr val="F8A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142" autoAdjust="0"/>
  </p:normalViewPr>
  <p:slideViewPr>
    <p:cSldViewPr snapToGrid="0">
      <p:cViewPr varScale="1">
        <p:scale>
          <a:sx n="68" d="100"/>
          <a:sy n="68" d="100"/>
        </p:scale>
        <p:origin x="78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5" d="100"/>
          <a:sy n="105" d="100"/>
        </p:scale>
        <p:origin x="34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D82F6F80-96A5-4600-A211-43571169882B}" type="datetimeFigureOut">
              <a:rPr lang="fr-FR" smtClean="0"/>
              <a:t>16/01/2018</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A905598D-69D9-4C3A-8B3B-B6C50BAEDC62}" type="slidenum">
              <a:rPr lang="fr-FR" smtClean="0"/>
              <a:t>‹N°›</a:t>
            </a:fld>
            <a:endParaRPr lang="fr-FR"/>
          </a:p>
        </p:txBody>
      </p:sp>
    </p:spTree>
    <p:extLst>
      <p:ext uri="{BB962C8B-B14F-4D97-AF65-F5344CB8AC3E}">
        <p14:creationId xmlns:p14="http://schemas.microsoft.com/office/powerpoint/2010/main" val="650431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18F8B17-E6B4-416B-A23D-91E488650F51}" type="datetimeFigureOut">
              <a:rPr lang="fr-FR" smtClean="0"/>
              <a:t>16/01/2018</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5994962-AAC9-418C-8CD6-F8836D012ADA}" type="slidenum">
              <a:rPr lang="fr-FR" smtClean="0"/>
              <a:t>‹N°›</a:t>
            </a:fld>
            <a:endParaRPr lang="fr-FR"/>
          </a:p>
        </p:txBody>
      </p:sp>
    </p:spTree>
    <p:extLst>
      <p:ext uri="{BB962C8B-B14F-4D97-AF65-F5344CB8AC3E}">
        <p14:creationId xmlns:p14="http://schemas.microsoft.com/office/powerpoint/2010/main" val="3189145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&lt;!&gt; Au choix : Diapositive de titre 1</a:t>
            </a:r>
          </a:p>
          <a:p>
            <a:r>
              <a:rPr lang="fr-FR" dirty="0" smtClean="0"/>
              <a:t>&lt;!&gt; Possibilité d’ajouter des</a:t>
            </a:r>
            <a:r>
              <a:rPr lang="fr-FR" baseline="0" dirty="0" smtClean="0"/>
              <a:t> logos partenaires à la gauche de celui de l’INRS (Insertion - &gt; image)</a:t>
            </a:r>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426268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&lt;!&gt;</a:t>
            </a:r>
            <a:r>
              <a:rPr lang="fr-FR" baseline="0" dirty="0" smtClean="0"/>
              <a:t> Si besoin page « Sommaire » sinon supprimer. </a:t>
            </a:r>
            <a:r>
              <a:rPr lang="fr-FR" dirty="0" smtClean="0"/>
              <a:t>Pour ajouter des lignes au sommaire </a:t>
            </a:r>
            <a:r>
              <a:rPr lang="fr-FR" baseline="0" dirty="0" smtClean="0"/>
              <a:t>: clic sur le tableau &gt; Tabulation ou Insérer &gt; Insérer des lignes en-dessous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&lt;!&gt;</a:t>
            </a:r>
            <a:r>
              <a:rPr lang="fr-FR" baseline="0" dirty="0" smtClean="0"/>
              <a:t> Pour ajouter des pages </a:t>
            </a:r>
            <a:r>
              <a:rPr lang="fr-FR" dirty="0" smtClean="0"/>
              <a:t>-&gt; Menu Fichier -&gt;</a:t>
            </a:r>
            <a:r>
              <a:rPr lang="fr-FR" baseline="0" dirty="0" smtClean="0"/>
              <a:t> nouvelle diapositive et choisir entre les différents styles proposés.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2</a:t>
            </a:fld>
            <a:endParaRPr lang="fr-FR"/>
          </a:p>
        </p:txBody>
      </p:sp>
    </p:spTree>
    <p:extLst>
      <p:ext uri="{BB962C8B-B14F-4D97-AF65-F5344CB8AC3E}">
        <p14:creationId xmlns:p14="http://schemas.microsoft.com/office/powerpoint/2010/main" val="5382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&lt;!&gt; Si</a:t>
            </a:r>
            <a:r>
              <a:rPr lang="fr-FR" baseline="0" dirty="0" smtClean="0"/>
              <a:t> besoin, d</a:t>
            </a:r>
            <a:r>
              <a:rPr lang="fr-FR" dirty="0" smtClean="0"/>
              <a:t>iapositive d’entrée de chapitre, avec au choix 4</a:t>
            </a:r>
            <a:r>
              <a:rPr lang="fr-FR" baseline="0" dirty="0" smtClean="0"/>
              <a:t> </a:t>
            </a:r>
            <a:r>
              <a:rPr lang="fr-FR" dirty="0" smtClean="0"/>
              <a:t>couleurs différentes. </a:t>
            </a:r>
          </a:p>
          <a:p>
            <a:r>
              <a:rPr lang="fr-FR" dirty="0" smtClean="0"/>
              <a:t>&lt;!&gt;</a:t>
            </a:r>
            <a:r>
              <a:rPr lang="fr-FR" baseline="0" dirty="0" smtClean="0"/>
              <a:t> Pour ajouter des pages </a:t>
            </a:r>
            <a:r>
              <a:rPr lang="fr-FR" dirty="0" smtClean="0"/>
              <a:t>-&gt; Menu Fichier -&gt;</a:t>
            </a:r>
            <a:r>
              <a:rPr lang="fr-FR" baseline="0" dirty="0" smtClean="0"/>
              <a:t> nouvelle diapositive et choisir entre les différents styles proposés</a:t>
            </a:r>
            <a:br>
              <a:rPr lang="fr-FR" baseline="0" dirty="0" smtClean="0"/>
            </a:br>
            <a:r>
              <a:rPr lang="fr-FR" baseline="0" dirty="0" smtClean="0"/>
              <a:t>&lt;!&gt; Pour ajouter une nouvelle couleur -&gt; Affichage -&gt; Masque des diapositives -&gt; Dupliquer une entrée de chapitre -&gt; Sélectionner le fond coloré et modifier la couleur de remplissage (format &gt; remplissage)</a:t>
            </a:r>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3</a:t>
            </a:fld>
            <a:endParaRPr lang="fr-FR"/>
          </a:p>
        </p:txBody>
      </p:sp>
    </p:spTree>
    <p:extLst>
      <p:ext uri="{BB962C8B-B14F-4D97-AF65-F5344CB8AC3E}">
        <p14:creationId xmlns:p14="http://schemas.microsoft.com/office/powerpoint/2010/main" val="382986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&lt;!&gt; Si</a:t>
            </a:r>
            <a:r>
              <a:rPr lang="fr-FR" baseline="0" dirty="0" smtClean="0"/>
              <a:t> besoin, d</a:t>
            </a:r>
            <a:r>
              <a:rPr lang="fr-FR" dirty="0" smtClean="0"/>
              <a:t>iapositive de</a:t>
            </a:r>
            <a:r>
              <a:rPr lang="fr-FR" baseline="0" dirty="0" smtClean="0"/>
              <a:t> suite</a:t>
            </a:r>
            <a:r>
              <a:rPr lang="fr-FR" dirty="0" smtClean="0"/>
              <a:t> de chapitre, avec au choix 4</a:t>
            </a:r>
            <a:r>
              <a:rPr lang="fr-FR" baseline="0" dirty="0" smtClean="0"/>
              <a:t> </a:t>
            </a:r>
            <a:r>
              <a:rPr lang="fr-FR" dirty="0" smtClean="0"/>
              <a:t>couleurs différentes. </a:t>
            </a:r>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4</a:t>
            </a:fld>
            <a:endParaRPr lang="fr-FR"/>
          </a:p>
        </p:txBody>
      </p:sp>
    </p:spTree>
    <p:extLst>
      <p:ext uri="{BB962C8B-B14F-4D97-AF65-F5344CB8AC3E}">
        <p14:creationId xmlns:p14="http://schemas.microsoft.com/office/powerpoint/2010/main" val="133015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&lt;!&gt;</a:t>
            </a:r>
            <a:r>
              <a:rPr lang="fr-FR" baseline="0" dirty="0" smtClean="0"/>
              <a:t> </a:t>
            </a:r>
            <a:r>
              <a:rPr lang="fr-FR" dirty="0" smtClean="0"/>
              <a:t>Les </a:t>
            </a:r>
            <a:r>
              <a:rPr lang="fr-FR" dirty="0"/>
              <a:t>flèches de navigation « vue précédente » et « vue suivante </a:t>
            </a:r>
            <a:r>
              <a:rPr lang="fr-FR" dirty="0" smtClean="0"/>
              <a:t>» </a:t>
            </a:r>
            <a:r>
              <a:rPr lang="fr-FR" dirty="0"/>
              <a:t>fonctionnent </a:t>
            </a:r>
            <a:r>
              <a:rPr lang="fr-FR" dirty="0" smtClean="0"/>
              <a:t>en </a:t>
            </a:r>
            <a:r>
              <a:rPr lang="fr-FR" dirty="0"/>
              <a:t>mode diaporama</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&lt;!&gt;</a:t>
            </a:r>
            <a:r>
              <a:rPr lang="fr-FR" baseline="0" dirty="0" smtClean="0"/>
              <a:t> Pour ajouter des pages </a:t>
            </a:r>
            <a:r>
              <a:rPr lang="fr-FR" dirty="0" smtClean="0"/>
              <a:t>-&gt; Menu Fichier -&gt;</a:t>
            </a:r>
            <a:r>
              <a:rPr lang="fr-FR" baseline="0" dirty="0" smtClean="0"/>
              <a:t> nouvelle diapositive et choisir entre les différents styles proposés</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10</a:t>
            </a:fld>
            <a:endParaRPr lang="fr-FR"/>
          </a:p>
        </p:txBody>
      </p:sp>
    </p:spTree>
    <p:extLst>
      <p:ext uri="{BB962C8B-B14F-4D97-AF65-F5344CB8AC3E}">
        <p14:creationId xmlns:p14="http://schemas.microsoft.com/office/powerpoint/2010/main" val="73528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&lt;!&gt; Si</a:t>
            </a:r>
            <a:r>
              <a:rPr lang="fr-FR" baseline="0" dirty="0" smtClean="0"/>
              <a:t> besoin, d</a:t>
            </a:r>
            <a:r>
              <a:rPr lang="fr-FR" dirty="0" smtClean="0"/>
              <a:t>iapositive de</a:t>
            </a:r>
            <a:r>
              <a:rPr lang="fr-FR" baseline="0" dirty="0" smtClean="0"/>
              <a:t> suite</a:t>
            </a:r>
            <a:r>
              <a:rPr lang="fr-FR" dirty="0" smtClean="0"/>
              <a:t> de chapitre, avec au choix 4</a:t>
            </a:r>
            <a:r>
              <a:rPr lang="fr-FR" baseline="0" dirty="0" smtClean="0"/>
              <a:t> </a:t>
            </a:r>
            <a:r>
              <a:rPr lang="fr-FR" dirty="0" smtClean="0"/>
              <a:t>couleurs différentes. </a:t>
            </a:r>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15</a:t>
            </a:fld>
            <a:endParaRPr lang="fr-FR"/>
          </a:p>
        </p:txBody>
      </p:sp>
    </p:spTree>
    <p:extLst>
      <p:ext uri="{BB962C8B-B14F-4D97-AF65-F5344CB8AC3E}">
        <p14:creationId xmlns:p14="http://schemas.microsoft.com/office/powerpoint/2010/main" val="133015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Page</a:t>
            </a:r>
            <a:r>
              <a:rPr lang="fr-FR" baseline="0" dirty="0" smtClean="0"/>
              <a:t> de conclusion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&lt;!&gt;</a:t>
            </a:r>
            <a:r>
              <a:rPr lang="fr-FR" baseline="0" dirty="0" smtClean="0"/>
              <a:t> </a:t>
            </a:r>
            <a:r>
              <a:rPr lang="fr-FR" dirty="0" smtClean="0"/>
              <a:t>Les liens vers le site web et réseaux sociaux sont actifs</a:t>
            </a:r>
            <a:r>
              <a:rPr lang="fr-FR" baseline="0" dirty="0" smtClean="0"/>
              <a:t> </a:t>
            </a:r>
            <a:r>
              <a:rPr lang="fr-FR" dirty="0" smtClean="0"/>
              <a:t>en mode diaporama.</a:t>
            </a:r>
          </a:p>
          <a:p>
            <a:endParaRPr lang="fr-FR" dirty="0"/>
          </a:p>
        </p:txBody>
      </p:sp>
      <p:sp>
        <p:nvSpPr>
          <p:cNvPr id="4" name="Espace réservé du numéro de diapositive 3"/>
          <p:cNvSpPr>
            <a:spLocks noGrp="1"/>
          </p:cNvSpPr>
          <p:nvPr>
            <p:ph type="sldNum" sz="quarter" idx="10"/>
          </p:nvPr>
        </p:nvSpPr>
        <p:spPr/>
        <p:txBody>
          <a:bodyPr/>
          <a:lstStyle/>
          <a:p>
            <a:fld id="{95994962-AAC9-418C-8CD6-F8836D012ADA}" type="slidenum">
              <a:rPr lang="fr-FR" smtClean="0"/>
              <a:t>26</a:t>
            </a:fld>
            <a:endParaRPr lang="fr-FR"/>
          </a:p>
        </p:txBody>
      </p:sp>
    </p:spTree>
    <p:extLst>
      <p:ext uri="{BB962C8B-B14F-4D97-AF65-F5344CB8AC3E}">
        <p14:creationId xmlns:p14="http://schemas.microsoft.com/office/powerpoint/2010/main" val="205541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1" y="27662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1" y="36599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3783544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onne + 1 image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447164" y="298450"/>
            <a:ext cx="11592436"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t>16/01/2018</a:t>
            </a:fld>
            <a:endParaRPr lang="fr-FR" dirty="0"/>
          </a:p>
        </p:txBody>
      </p:sp>
      <p:sp>
        <p:nvSpPr>
          <p:cNvPr id="15" name="Espace réservé du contenu 2"/>
          <p:cNvSpPr>
            <a:spLocks noGrp="1"/>
          </p:cNvSpPr>
          <p:nvPr>
            <p:ph idx="1"/>
          </p:nvPr>
        </p:nvSpPr>
        <p:spPr>
          <a:xfrm>
            <a:off x="447164" y="1216025"/>
            <a:ext cx="5884810"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1347419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6291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447164" y="298450"/>
            <a:ext cx="11592436"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t>16/01/2018</a:t>
            </a:fld>
            <a:endParaRPr lang="fr-FR" dirty="0"/>
          </a:p>
        </p:txBody>
      </p:sp>
      <p:sp>
        <p:nvSpPr>
          <p:cNvPr id="15" name="Espace réservé du contenu 2"/>
          <p:cNvSpPr>
            <a:spLocks noGrp="1"/>
          </p:cNvSpPr>
          <p:nvPr>
            <p:ph idx="1"/>
          </p:nvPr>
        </p:nvSpPr>
        <p:spPr>
          <a:xfrm>
            <a:off x="447164" y="1216025"/>
            <a:ext cx="5884810"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185742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rée de chap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a:t>
            </a:r>
            <a:fld id="{DB125FA9-0D04-4F40-AB50-01ECFE206B88}" type="slidenum">
              <a:rPr lang="fr-FR" smtClean="0"/>
              <a:pPr/>
              <a:t>‹N°›</a:t>
            </a:fld>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4" name="Espace réservé du texte 16"/>
          <p:cNvSpPr>
            <a:spLocks noGrp="1"/>
          </p:cNvSpPr>
          <p:nvPr>
            <p:ph type="body" sz="quarter" idx="13"/>
          </p:nvPr>
        </p:nvSpPr>
        <p:spPr>
          <a:xfrm>
            <a:off x="1573608" y="1081548"/>
            <a:ext cx="9595837"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1631530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ite Chapitre 1 / Contenu">
    <p:bg>
      <p:bgPr>
        <a:solidFill>
          <a:schemeClr val="bg1"/>
        </a:solidFill>
        <a:effectLst/>
      </p:bgPr>
    </p:bg>
    <p:spTree>
      <p:nvGrpSpPr>
        <p:cNvPr id="1" name=""/>
        <p:cNvGrpSpPr/>
        <p:nvPr/>
      </p:nvGrpSpPr>
      <p:grpSpPr>
        <a:xfrm>
          <a:off x="0" y="0"/>
          <a:ext cx="0" cy="0"/>
          <a:chOff x="0" y="0"/>
          <a:chExt cx="0" cy="0"/>
        </a:xfrm>
      </p:grpSpPr>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D597D461-3A27-4065-9E41-6CD8FD49463D}" type="datetime1">
              <a:rPr lang="fr-FR" smtClean="0"/>
              <a:t>16/01/2018</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05288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ite chapitre 1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47268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C4F74ECD-15C4-46DC-AC2F-DFC318D1E00D}" type="datetime1">
              <a:rPr lang="fr-FR" smtClean="0"/>
              <a:t>16/01/2018</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6"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4" name="Image 23">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72090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ite chapitre 1 / Texte + image">
    <p:bg>
      <p:bgPr>
        <a:solidFill>
          <a:schemeClr val="bg1"/>
        </a:solidFill>
        <a:effectLst/>
      </p:bgPr>
    </p:bg>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52A9780-68FE-454C-B070-FFA6F8D1EB3A}"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5571251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ite chapitre 1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479106C3-4D10-4E39-A59B-7CFAFF698F7A}"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1073648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trée de chap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81441"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a:t>
            </a:r>
            <a:fld id="{DB125FA9-0D04-4F40-AB50-01ECFE206B88}" type="slidenum">
              <a:rPr lang="fr-FR" smtClean="0"/>
              <a:pPr/>
              <a:t>‹N°›</a:t>
            </a:fld>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3" name="Espace réservé du texte 16"/>
          <p:cNvSpPr>
            <a:spLocks noGrp="1"/>
          </p:cNvSpPr>
          <p:nvPr>
            <p:ph type="body" sz="quarter" idx="13"/>
          </p:nvPr>
        </p:nvSpPr>
        <p:spPr>
          <a:xfrm>
            <a:off x="1573608" y="1081548"/>
            <a:ext cx="9595837"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7669389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ite Chapitre 2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23A1E7BA-B095-403D-8105-B7A7040AE010}" type="datetime1">
              <a:rPr lang="fr-FR" smtClean="0"/>
              <a:t>16/01/2018</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3999030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ite chapitre 2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D773BC6-7565-4976-B327-002763DF6071}" type="datetime1">
              <a:rPr lang="fr-FR" smtClean="0"/>
              <a:t>16/01/2018</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248740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1" y="27662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1" y="36599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28111574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ite chapitre 2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41148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22FFAAA9-1AD1-4165-A450-996372481042}"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3436424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ite chapitre 2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6FCD7B8A-FA45-4E81-A358-B3162D7409EC}"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8" name="Image 2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9" name="Image 28">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1378711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trée de chapit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a:t>
            </a:r>
            <a:fld id="{DB125FA9-0D04-4F40-AB50-01ECFE206B88}" type="slidenum">
              <a:rPr lang="fr-FR" smtClean="0"/>
              <a:pPr/>
              <a:t>‹N°›</a:t>
            </a:fld>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3" name="Espace réservé du texte 16"/>
          <p:cNvSpPr>
            <a:spLocks noGrp="1"/>
          </p:cNvSpPr>
          <p:nvPr>
            <p:ph type="body" sz="quarter" idx="13"/>
          </p:nvPr>
        </p:nvSpPr>
        <p:spPr>
          <a:xfrm>
            <a:off x="1573608" y="1081548"/>
            <a:ext cx="10126023"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3037155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ite Chapitre 3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2383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E4E2ED7-A1E9-45B1-BD61-2136C489434B}" type="datetime1">
              <a:rPr lang="fr-FR" smtClean="0"/>
              <a:t>16/01/2018</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2898131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ite chapitre 3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43946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7204D2F-EDFF-48D2-A246-03A320A09779}" type="datetime1">
              <a:rPr lang="fr-FR" smtClean="0"/>
              <a:t>16/01/2018</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2727447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ite chapitre 3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A83C7A4-756C-40A0-B457-EC4292A10522}"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9827415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ite chapitre 3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19" y="6246809"/>
            <a:ext cx="7384757"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8A64E1D-8908-4D8C-A0EB-A74BE4A435A1}"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0090471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trée de chapit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a:t>
            </a:r>
            <a:fld id="{DB125FA9-0D04-4F40-AB50-01ECFE206B88}" type="slidenum">
              <a:rPr lang="fr-FR" smtClean="0"/>
              <a:pPr/>
              <a:t>‹N°›</a:t>
            </a:fld>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4" name="Espace réservé du texte 16"/>
          <p:cNvSpPr>
            <a:spLocks noGrp="1"/>
          </p:cNvSpPr>
          <p:nvPr>
            <p:ph type="body" sz="quarter" idx="13"/>
          </p:nvPr>
        </p:nvSpPr>
        <p:spPr>
          <a:xfrm>
            <a:off x="1573608" y="1081548"/>
            <a:ext cx="10387336"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9167604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ite Chapitre 4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1D0D0435-486B-4393-BC19-EAB85C0BA050}" type="datetime1">
              <a:rPr lang="fr-FR" smtClean="0"/>
              <a:t>16/01/2018</a:t>
            </a:fld>
            <a:endParaRPr lang="fr-FR" dirty="0"/>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1237088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ite chapitre 4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2383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B3AC866-A831-4F05-A1F2-728C7B7FC21A}" type="datetime1">
              <a:rPr lang="fr-FR" smtClean="0"/>
              <a:t>16/01/2018</a:t>
            </a:fld>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5"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8309643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20" y="6246809"/>
            <a:ext cx="41148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A modifier dans insertion &gt; Entête et pied (pour une modification sur toutes les diapos)</a:t>
            </a:r>
            <a:endParaRPr lang="fr-FR" dirty="0"/>
          </a:p>
        </p:txBody>
      </p:sp>
      <p:sp>
        <p:nvSpPr>
          <p:cNvPr id="7" name="Titre 1"/>
          <p:cNvSpPr>
            <a:spLocks noGrp="1"/>
          </p:cNvSpPr>
          <p:nvPr>
            <p:ph type="title" hasCustomPrompt="1"/>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Sommaire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D5EE914-AB19-40A4-9A73-FC857493A9B5}" type="datetime1">
              <a:rPr lang="fr-FR" smtClean="0"/>
              <a:t>16/01/2018</a:t>
            </a:fld>
            <a:endParaRPr lang="fr-FR" dirty="0"/>
          </a:p>
        </p:txBody>
      </p:sp>
      <p:sp>
        <p:nvSpPr>
          <p:cNvPr id="8"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1" name="Image 10">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2" name="Image 11">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0734425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ite chapitre 4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4F5F3200-1380-48E2-B781-927F45FD3244}"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8936712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ite chapitre 4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694662BB-110D-420E-A4E4-F5AF64C4C82B}" type="datetime1">
              <a:rPr lang="fr-FR" smtClean="0"/>
              <a:t>16/01/2018</a:t>
            </a:fld>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6673663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0" y="25503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0" y="34440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12387044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1" y="27662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1" y="36599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15430817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1" y="27662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1" y="36599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82302823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20" y="6246809"/>
            <a:ext cx="41148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hasCustomPrompt="1"/>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Sommaire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D5EE914-AB19-40A4-9A73-FC857493A9B5}" type="datetime1">
              <a:rPr lang="fr-FR" smtClean="0">
                <a:solidFill>
                  <a:prstClr val="black">
                    <a:tint val="75000"/>
                  </a:prstClr>
                </a:solidFill>
              </a:rPr>
              <a:pPr/>
              <a:t>16/01/2018</a:t>
            </a:fld>
            <a:endParaRPr lang="fr-FR" dirty="0">
              <a:solidFill>
                <a:prstClr val="black">
                  <a:tint val="75000"/>
                </a:prstClr>
              </a:solidFill>
            </a:endParaRPr>
          </a:p>
        </p:txBody>
      </p:sp>
      <p:sp>
        <p:nvSpPr>
          <p:cNvPr id="8"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1" name="Image 10">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2" name="Image 11">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5895397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1595120" y="1216024"/>
            <a:ext cx="10444480" cy="4792889"/>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A20CD85F-886C-4E45-BE0C-94BD960D7B45}" type="datetime1">
              <a:rPr lang="fr-FR" smtClean="0">
                <a:solidFill>
                  <a:prstClr val="black">
                    <a:tint val="75000"/>
                  </a:prstClr>
                </a:solidFill>
              </a:rPr>
              <a:pPr/>
              <a:t>16/01/2018</a:t>
            </a:fld>
            <a:endParaRPr lang="fr-FR" dirty="0">
              <a:solidFill>
                <a:prstClr val="black">
                  <a:tint val="75000"/>
                </a:prstClr>
              </a:solidFill>
            </a:endParaRP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8162957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onn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31649"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solidFill>
                  <a:prstClr val="black">
                    <a:tint val="75000"/>
                  </a:prstClr>
                </a:solidFill>
              </a:rPr>
              <a:pPr/>
              <a:t>16/01/2018</a:t>
            </a:fld>
            <a:endParaRPr lang="fr-FR" dirty="0">
              <a:solidFill>
                <a:prstClr val="black">
                  <a:tint val="75000"/>
                </a:prstClr>
              </a:solidFill>
            </a:endParaRPr>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6912076" y="1216025"/>
            <a:ext cx="5127523"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2113484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onne + 1 imag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solidFill>
                  <a:prstClr val="black">
                    <a:tint val="75000"/>
                  </a:prstClr>
                </a:solidFill>
              </a:rPr>
              <a:pPr/>
              <a:t>16/01/2018</a:t>
            </a:fld>
            <a:endParaRPr lang="fr-FR" dirty="0">
              <a:solidFill>
                <a:prstClr val="black">
                  <a:tint val="75000"/>
                </a:prstClr>
              </a:solidFill>
            </a:endParaRPr>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7997566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6291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solidFill>
                  <a:prstClr val="black">
                    <a:tint val="75000"/>
                  </a:prstClr>
                </a:solidFill>
              </a:rPr>
              <a:pPr/>
              <a:t>16/01/2018</a:t>
            </a:fld>
            <a:endParaRPr lang="fr-FR" dirty="0">
              <a:solidFill>
                <a:prstClr val="black">
                  <a:tint val="75000"/>
                </a:prstClr>
              </a:solidFill>
            </a:endParaRPr>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818531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1595120" y="1216024"/>
            <a:ext cx="10444480" cy="4792889"/>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A20CD85F-886C-4E45-BE0C-94BD960D7B45}" type="datetime1">
              <a:rPr lang="fr-FR" smtClean="0"/>
              <a:t>16/01/2018</a:t>
            </a:fld>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8523759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447164" y="298450"/>
            <a:ext cx="1132251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447164" y="1216024"/>
            <a:ext cx="11322510" cy="4792889"/>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A5600DB2-FDF8-498F-8671-84884F8CF1B7}" type="datetime1">
              <a:rPr lang="fr-FR" smtClean="0">
                <a:solidFill>
                  <a:prstClr val="black">
                    <a:tint val="75000"/>
                  </a:prstClr>
                </a:solidFill>
              </a:rPr>
              <a:pPr/>
              <a:t>16/01/2018</a:t>
            </a:fld>
            <a:endParaRPr lang="fr-FR" dirty="0">
              <a:solidFill>
                <a:prstClr val="black">
                  <a:tint val="75000"/>
                </a:prstClr>
              </a:solidFill>
            </a:endParaRP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5630262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onnes simplifi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31649"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453894" y="298450"/>
            <a:ext cx="11502132"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solidFill>
                  <a:prstClr val="black">
                    <a:tint val="75000"/>
                  </a:prstClr>
                </a:solidFill>
              </a:rPr>
              <a:pPr/>
              <a:t>16/01/2018</a:t>
            </a:fld>
            <a:endParaRPr lang="fr-FR" dirty="0">
              <a:solidFill>
                <a:prstClr val="black">
                  <a:tint val="75000"/>
                </a:prstClr>
              </a:solidFill>
            </a:endParaRPr>
          </a:p>
        </p:txBody>
      </p:sp>
      <p:sp>
        <p:nvSpPr>
          <p:cNvPr id="15" name="Espace réservé du contenu 2"/>
          <p:cNvSpPr>
            <a:spLocks noGrp="1"/>
          </p:cNvSpPr>
          <p:nvPr>
            <p:ph idx="1"/>
          </p:nvPr>
        </p:nvSpPr>
        <p:spPr>
          <a:xfrm>
            <a:off x="453893" y="1216025"/>
            <a:ext cx="5317641"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044733" y="1161093"/>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6331290" y="1216025"/>
            <a:ext cx="5708309"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7217218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onne + 1 image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447164" y="298450"/>
            <a:ext cx="11592436"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solidFill>
                  <a:prstClr val="black">
                    <a:tint val="75000"/>
                  </a:prstClr>
                </a:solidFill>
              </a:rPr>
              <a:pPr/>
              <a:t>16/01/2018</a:t>
            </a:fld>
            <a:endParaRPr lang="fr-FR" dirty="0">
              <a:solidFill>
                <a:prstClr val="black">
                  <a:tint val="75000"/>
                </a:prstClr>
              </a:solidFill>
            </a:endParaRPr>
          </a:p>
        </p:txBody>
      </p:sp>
      <p:sp>
        <p:nvSpPr>
          <p:cNvPr id="15" name="Espace réservé du contenu 2"/>
          <p:cNvSpPr>
            <a:spLocks noGrp="1"/>
          </p:cNvSpPr>
          <p:nvPr>
            <p:ph idx="1"/>
          </p:nvPr>
        </p:nvSpPr>
        <p:spPr>
          <a:xfrm>
            <a:off x="447164" y="1216025"/>
            <a:ext cx="5884810"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1264429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6291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447164" y="298450"/>
            <a:ext cx="11592436"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solidFill>
                  <a:prstClr val="black">
                    <a:tint val="75000"/>
                  </a:prstClr>
                </a:solidFill>
              </a:rPr>
              <a:pPr/>
              <a:t>16/01/2018</a:t>
            </a:fld>
            <a:endParaRPr lang="fr-FR" dirty="0">
              <a:solidFill>
                <a:prstClr val="black">
                  <a:tint val="75000"/>
                </a:prstClr>
              </a:solidFill>
            </a:endParaRPr>
          </a:p>
        </p:txBody>
      </p:sp>
      <p:sp>
        <p:nvSpPr>
          <p:cNvPr id="15" name="Espace réservé du contenu 2"/>
          <p:cNvSpPr>
            <a:spLocks noGrp="1"/>
          </p:cNvSpPr>
          <p:nvPr>
            <p:ph idx="1"/>
          </p:nvPr>
        </p:nvSpPr>
        <p:spPr>
          <a:xfrm>
            <a:off x="447164" y="1216025"/>
            <a:ext cx="5884810"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7510799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trée de chap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prstClr val="white"/>
                </a:solidFill>
              </a:rPr>
              <a:t>.</a:t>
            </a:r>
            <a:fld id="{DB125FA9-0D04-4F40-AB50-01ECFE206B88}" type="slidenum">
              <a:rPr lang="fr-FR" smtClean="0">
                <a:solidFill>
                  <a:prstClr val="white"/>
                </a:solidFill>
              </a:rPr>
              <a:pPr/>
              <a:t>‹N°›</a:t>
            </a:fld>
            <a:endParaRPr lang="fr-FR" dirty="0">
              <a:solidFill>
                <a:prstClr val="white"/>
              </a:solidFill>
            </a:endParaRP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4" name="Espace réservé du texte 16"/>
          <p:cNvSpPr>
            <a:spLocks noGrp="1"/>
          </p:cNvSpPr>
          <p:nvPr>
            <p:ph type="body" sz="quarter" idx="13"/>
          </p:nvPr>
        </p:nvSpPr>
        <p:spPr>
          <a:xfrm>
            <a:off x="1573608" y="1081548"/>
            <a:ext cx="9595837"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22950924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ite Chapitre 1 / Contenu">
    <p:bg>
      <p:bgPr>
        <a:solidFill>
          <a:schemeClr val="bg1"/>
        </a:solidFill>
        <a:effectLst/>
      </p:bgPr>
    </p:bg>
    <p:spTree>
      <p:nvGrpSpPr>
        <p:cNvPr id="1" name=""/>
        <p:cNvGrpSpPr/>
        <p:nvPr/>
      </p:nvGrpSpPr>
      <p:grpSpPr>
        <a:xfrm>
          <a:off x="0" y="0"/>
          <a:ext cx="0" cy="0"/>
          <a:chOff x="0" y="0"/>
          <a:chExt cx="0" cy="0"/>
        </a:xfrm>
      </p:grpSpPr>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D597D461-3A27-4065-9E41-6CD8FD49463D}" type="datetime1">
              <a:rPr lang="fr-FR" smtClean="0">
                <a:solidFill>
                  <a:prstClr val="black">
                    <a:tint val="75000"/>
                  </a:prstClr>
                </a:solidFill>
              </a:rPr>
              <a:pPr/>
              <a:t>16/01/2018</a:t>
            </a:fld>
            <a:endParaRPr lang="fr-FR" dirty="0">
              <a:solidFill>
                <a:prstClr val="black">
                  <a:tint val="75000"/>
                </a:prstClr>
              </a:solidFill>
            </a:endParaRPr>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54243720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ite chapitre 1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19" y="6246809"/>
            <a:ext cx="747268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C4F74ECD-15C4-46DC-AC2F-DFC318D1E00D}"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6"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4" name="Image 23">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4175318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ite chapitre 1 / Texte + image">
    <p:bg>
      <p:bgPr>
        <a:solidFill>
          <a:schemeClr val="bg1"/>
        </a:solidFill>
        <a:effectLst/>
      </p:bgPr>
    </p:bg>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52A9780-68FE-454C-B070-FFA6F8D1EB3A}"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1707894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ite chapitre 1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479106C3-4D10-4E39-A59B-7CFAFF698F7A}"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89701054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trée de chap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81441"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prstClr val="white"/>
                </a:solidFill>
              </a:rPr>
              <a:t>.</a:t>
            </a:r>
            <a:fld id="{DB125FA9-0D04-4F40-AB50-01ECFE206B88}" type="slidenum">
              <a:rPr lang="fr-FR" smtClean="0">
                <a:solidFill>
                  <a:prstClr val="white"/>
                </a:solidFill>
              </a:rPr>
              <a:pPr/>
              <a:t>‹N°›</a:t>
            </a:fld>
            <a:endParaRPr lang="fr-FR" dirty="0">
              <a:solidFill>
                <a:prstClr val="white"/>
              </a:solidFill>
            </a:endParaRP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3" name="Espace réservé du texte 16"/>
          <p:cNvSpPr>
            <a:spLocks noGrp="1"/>
          </p:cNvSpPr>
          <p:nvPr>
            <p:ph type="body" sz="quarter" idx="13"/>
          </p:nvPr>
        </p:nvSpPr>
        <p:spPr>
          <a:xfrm>
            <a:off x="1573608" y="1081548"/>
            <a:ext cx="9595837"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2082554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31649"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t>16/01/2018</a:t>
            </a:fld>
            <a:endParaRPr lang="fr-FR" dirty="0"/>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6912076" y="1216025"/>
            <a:ext cx="5127523"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420587277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ite Chapitre 2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23A1E7BA-B095-403D-8105-B7A7040AE010}" type="datetime1">
              <a:rPr lang="fr-FR" smtClean="0">
                <a:solidFill>
                  <a:prstClr val="black">
                    <a:tint val="75000"/>
                  </a:prstClr>
                </a:solidFill>
              </a:rPr>
              <a:pPr/>
              <a:t>16/01/2018</a:t>
            </a:fld>
            <a:endParaRPr lang="fr-FR" dirty="0">
              <a:solidFill>
                <a:prstClr val="black">
                  <a:tint val="75000"/>
                </a:prstClr>
              </a:solidFill>
            </a:endParaRPr>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7289952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ite chapitre 2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D773BC6-7565-4976-B327-002763DF6071}"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09666952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ite chapitre 2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41148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22FFAAA9-1AD1-4165-A450-996372481042}"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17896664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ite chapitre 2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6FCD7B8A-FA45-4E81-A358-B3162D7409EC}"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8" name="Image 2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9" name="Image 28">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70388457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trée de chapit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prstClr val="white"/>
                </a:solidFill>
              </a:rPr>
              <a:t>.</a:t>
            </a:r>
            <a:fld id="{DB125FA9-0D04-4F40-AB50-01ECFE206B88}" type="slidenum">
              <a:rPr lang="fr-FR" smtClean="0">
                <a:solidFill>
                  <a:prstClr val="white"/>
                </a:solidFill>
              </a:rPr>
              <a:pPr/>
              <a:t>‹N°›</a:t>
            </a:fld>
            <a:endParaRPr lang="fr-FR" dirty="0">
              <a:solidFill>
                <a:prstClr val="white"/>
              </a:solidFill>
            </a:endParaRP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3" name="Espace réservé du texte 16"/>
          <p:cNvSpPr>
            <a:spLocks noGrp="1"/>
          </p:cNvSpPr>
          <p:nvPr>
            <p:ph type="body" sz="quarter" idx="13"/>
          </p:nvPr>
        </p:nvSpPr>
        <p:spPr>
          <a:xfrm>
            <a:off x="1573608" y="1081548"/>
            <a:ext cx="10126023"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344614908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uite Chapitre 3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2383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E4E2ED7-A1E9-45B1-BD61-2136C489434B}" type="datetime1">
              <a:rPr lang="fr-FR" smtClean="0">
                <a:solidFill>
                  <a:prstClr val="black">
                    <a:tint val="75000"/>
                  </a:prstClr>
                </a:solidFill>
              </a:rPr>
              <a:pPr/>
              <a:t>16/01/2018</a:t>
            </a:fld>
            <a:endParaRPr lang="fr-FR" dirty="0">
              <a:solidFill>
                <a:prstClr val="black">
                  <a:tint val="75000"/>
                </a:prstClr>
              </a:solidFill>
            </a:endParaRPr>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46559949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ite chapitre 3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19" y="6246809"/>
            <a:ext cx="743946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7204D2F-EDFF-48D2-A246-03A320A09779}"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3051436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ite chapitre 3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A83C7A4-756C-40A0-B457-EC4292A10522}"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00650516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ite chapitre 3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19" y="6246809"/>
            <a:ext cx="7384757"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8A64E1D-8908-4D8C-A0EB-A74BE4A435A1}"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84604532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trée de chapit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73626" y="0"/>
            <a:ext cx="11818374" cy="6858000"/>
          </a:xfrm>
          <a:custGeom>
            <a:avLst/>
            <a:gdLst>
              <a:gd name="connsiteX0" fmla="*/ 0 w 10677832"/>
              <a:gd name="connsiteY0" fmla="*/ 0 h 6858000"/>
              <a:gd name="connsiteX1" fmla="*/ 10677832 w 10677832"/>
              <a:gd name="connsiteY1" fmla="*/ 0 h 6858000"/>
              <a:gd name="connsiteX2" fmla="*/ 10677832 w 10677832"/>
              <a:gd name="connsiteY2" fmla="*/ 6858000 h 6858000"/>
              <a:gd name="connsiteX3" fmla="*/ 0 w 10677832"/>
              <a:gd name="connsiteY3" fmla="*/ 6858000 h 6858000"/>
              <a:gd name="connsiteX4" fmla="*/ 0 w 10677832"/>
              <a:gd name="connsiteY4" fmla="*/ 0 h 6858000"/>
              <a:gd name="connsiteX0" fmla="*/ 114054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140542 w 11818374"/>
              <a:gd name="connsiteY4" fmla="*/ 0 h 6858000"/>
              <a:gd name="connsiteX0" fmla="*/ 1327355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327355 w 11818374"/>
              <a:gd name="connsiteY4" fmla="*/ 0 h 6858000"/>
              <a:gd name="connsiteX0" fmla="*/ 1229032 w 11818374"/>
              <a:gd name="connsiteY0" fmla="*/ 0 h 6858000"/>
              <a:gd name="connsiteX1" fmla="*/ 11818374 w 11818374"/>
              <a:gd name="connsiteY1" fmla="*/ 0 h 6858000"/>
              <a:gd name="connsiteX2" fmla="*/ 11818374 w 11818374"/>
              <a:gd name="connsiteY2" fmla="*/ 6858000 h 6858000"/>
              <a:gd name="connsiteX3" fmla="*/ 0 w 11818374"/>
              <a:gd name="connsiteY3" fmla="*/ 6858000 h 6858000"/>
              <a:gd name="connsiteX4" fmla="*/ 1229032 w 118183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8374" h="6858000">
                <a:moveTo>
                  <a:pt x="1229032" y="0"/>
                </a:moveTo>
                <a:lnTo>
                  <a:pt x="11818374" y="0"/>
                </a:lnTo>
                <a:lnTo>
                  <a:pt x="11818374" y="6858000"/>
                </a:lnTo>
                <a:lnTo>
                  <a:pt x="0" y="6858000"/>
                </a:lnTo>
                <a:lnTo>
                  <a:pt x="1229032" y="0"/>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txBox="1">
            <a:spLocks/>
          </p:cNvSpPr>
          <p:nvPr userDrawn="1"/>
        </p:nvSpPr>
        <p:spPr>
          <a:xfrm>
            <a:off x="0" y="366077"/>
            <a:ext cx="1235314"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prstClr val="white"/>
                </a:solidFill>
              </a:rPr>
              <a:t>.</a:t>
            </a:r>
            <a:fld id="{DB125FA9-0D04-4F40-AB50-01ECFE206B88}" type="slidenum">
              <a:rPr lang="fr-FR" smtClean="0">
                <a:solidFill>
                  <a:prstClr val="white"/>
                </a:solidFill>
              </a:rPr>
              <a:pPr/>
              <a:t>‹N°›</a:t>
            </a:fld>
            <a:endParaRPr lang="fr-FR" dirty="0">
              <a:solidFill>
                <a:prstClr val="white"/>
              </a:solidFill>
            </a:endParaRP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5156" y="6116060"/>
            <a:ext cx="1565788" cy="638596"/>
          </a:xfrm>
          <a:prstGeom prst="rect">
            <a:avLst/>
          </a:prstGeom>
        </p:spPr>
      </p:pic>
      <p:sp>
        <p:nvSpPr>
          <p:cNvPr id="14" name="Espace réservé du texte 16"/>
          <p:cNvSpPr>
            <a:spLocks noGrp="1"/>
          </p:cNvSpPr>
          <p:nvPr>
            <p:ph type="body" sz="quarter" idx="13"/>
          </p:nvPr>
        </p:nvSpPr>
        <p:spPr>
          <a:xfrm>
            <a:off x="1573608" y="1081548"/>
            <a:ext cx="10387336" cy="4982699"/>
          </a:xfrm>
        </p:spPr>
        <p:txBody>
          <a:bodyPr lIns="0" tIns="0" rIns="0" bIns="0" anchor="ctr"/>
          <a:lstStyle>
            <a:lvl1pPr marL="0" indent="0">
              <a:lnSpc>
                <a:spcPct val="80000"/>
              </a:lnSpc>
              <a:spcBef>
                <a:spcPts val="0"/>
              </a:spcBef>
              <a:buNone/>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fr-FR" dirty="0" smtClean="0"/>
              <a:t>Modifiez les styles du texte du masque</a:t>
            </a:r>
          </a:p>
          <a:p>
            <a:pPr lvl="1"/>
            <a:r>
              <a:rPr lang="fr-FR" dirty="0" smtClean="0"/>
              <a:t>Deuxième niveau</a:t>
            </a:r>
          </a:p>
        </p:txBody>
      </p:sp>
    </p:spTree>
    <p:extLst>
      <p:ext uri="{BB962C8B-B14F-4D97-AF65-F5344CB8AC3E}">
        <p14:creationId xmlns:p14="http://schemas.microsoft.com/office/powerpoint/2010/main" val="10457155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onne + 1 image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C34888B-28FB-49E6-801C-5DF647C18059}" type="datetime1">
              <a:rPr lang="fr-FR" smtClean="0"/>
              <a:t>16/01/2018</a:t>
            </a:fld>
            <a:endParaRPr lang="fr-FR" dirty="0"/>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7" name="Image 16">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08528834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uite Chapitre 4 / Contenu">
    <p:bg>
      <p:bgPr>
        <a:solidFill>
          <a:schemeClr val="bg1"/>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 y="0"/>
            <a:ext cx="12194819" cy="6859586"/>
          </a:xfrm>
          <a:prstGeom prst="rect">
            <a:avLst/>
          </a:prstGeom>
        </p:spPr>
      </p:pic>
      <p:sp>
        <p:nvSpPr>
          <p:cNvPr id="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1D0D0435-486B-4393-BC19-EAB85C0BA050}" type="datetime1">
              <a:rPr lang="fr-FR" smtClean="0">
                <a:solidFill>
                  <a:prstClr val="black">
                    <a:tint val="75000"/>
                  </a:prstClr>
                </a:solidFill>
              </a:rPr>
              <a:pPr/>
              <a:t>16/01/2018</a:t>
            </a:fld>
            <a:endParaRPr lang="fr-FR" dirty="0">
              <a:solidFill>
                <a:prstClr val="black">
                  <a:tint val="75000"/>
                </a:prstClr>
              </a:solidFill>
            </a:endParaRPr>
          </a:p>
        </p:txBody>
      </p:sp>
      <p:sp>
        <p:nvSpPr>
          <p:cNvPr id="12" name="Rectangle 11"/>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Rectangle 15"/>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Rectangle 16"/>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space réservé du contenu 2"/>
          <p:cNvSpPr>
            <a:spLocks noGrp="1"/>
          </p:cNvSpPr>
          <p:nvPr>
            <p:ph idx="1"/>
          </p:nvPr>
        </p:nvSpPr>
        <p:spPr>
          <a:xfrm>
            <a:off x="1595120" y="1216024"/>
            <a:ext cx="10444480" cy="4792889"/>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0" name="Image 19">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1" name="Image 20">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09245436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ite chapitre 4 / 2 colonnes ">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2383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BB3AC866-A831-4F05-A1F2-728C7B7FC21A}"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613582" y="1137945"/>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5" name="Espace réservé du contenu 2"/>
          <p:cNvSpPr>
            <a:spLocks noGrp="1"/>
          </p:cNvSpPr>
          <p:nvPr>
            <p:ph idx="12"/>
          </p:nvPr>
        </p:nvSpPr>
        <p:spPr>
          <a:xfrm>
            <a:off x="6912076" y="1216025"/>
            <a:ext cx="5127523"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18" name="Image 17">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15562747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ite chapitre 4 / Texte + image">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Rectangle 17"/>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16018"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4F5F3200-1380-48E2-B781-927F45FD3244}"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4737736"/>
          </a:xfrm>
        </p:spPr>
        <p:txBody>
          <a:bodyPr/>
          <a:lstStyle/>
          <a:p>
            <a:endParaRPr lang="fr-FR"/>
          </a:p>
        </p:txBody>
      </p:sp>
      <p:sp>
        <p:nvSpPr>
          <p:cNvPr id="17"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3"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4" name="Image 23">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5" name="Image 2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32728589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ite chapitre 4 / Texte + 2 images">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4821" cy="6859586"/>
          </a:xfrm>
          <a:prstGeom prst="rect">
            <a:avLst/>
          </a:prstGeom>
        </p:spPr>
      </p:pic>
      <p:sp>
        <p:nvSpPr>
          <p:cNvPr id="23" name="Rectangle 2"/>
          <p:cNvSpPr/>
          <p:nvPr userDrawn="1"/>
        </p:nvSpPr>
        <p:spPr>
          <a:xfrm>
            <a:off x="0" y="1"/>
            <a:ext cx="1519725" cy="6875218"/>
          </a:xfrm>
          <a:custGeom>
            <a:avLst/>
            <a:gdLst>
              <a:gd name="connsiteX0" fmla="*/ 0 w 2045110"/>
              <a:gd name="connsiteY0" fmla="*/ 0 h 6858000"/>
              <a:gd name="connsiteX1" fmla="*/ 2045110 w 2045110"/>
              <a:gd name="connsiteY1" fmla="*/ 0 h 6858000"/>
              <a:gd name="connsiteX2" fmla="*/ 2045110 w 2045110"/>
              <a:gd name="connsiteY2" fmla="*/ 6858000 h 6858000"/>
              <a:gd name="connsiteX3" fmla="*/ 0 w 2045110"/>
              <a:gd name="connsiteY3" fmla="*/ 6858000 h 6858000"/>
              <a:gd name="connsiteX4" fmla="*/ 0 w 2045110"/>
              <a:gd name="connsiteY4" fmla="*/ 0 h 6858000"/>
              <a:gd name="connsiteX0" fmla="*/ 0 w 2045110"/>
              <a:gd name="connsiteY0" fmla="*/ 0 h 6858000"/>
              <a:gd name="connsiteX1" fmla="*/ 2045110 w 2045110"/>
              <a:gd name="connsiteY1" fmla="*/ 0 h 6858000"/>
              <a:gd name="connsiteX2" fmla="*/ 176981 w 2045110"/>
              <a:gd name="connsiteY2" fmla="*/ 6818671 h 6858000"/>
              <a:gd name="connsiteX3" fmla="*/ 0 w 2045110"/>
              <a:gd name="connsiteY3" fmla="*/ 6858000 h 6858000"/>
              <a:gd name="connsiteX4" fmla="*/ 0 w 2045110"/>
              <a:gd name="connsiteY4" fmla="*/ 0 h 6858000"/>
              <a:gd name="connsiteX0" fmla="*/ 0 w 1209368"/>
              <a:gd name="connsiteY0" fmla="*/ 0 h 6858000"/>
              <a:gd name="connsiteX1" fmla="*/ 1209368 w 1209368"/>
              <a:gd name="connsiteY1" fmla="*/ 0 h 6858000"/>
              <a:gd name="connsiteX2" fmla="*/ 176981 w 1209368"/>
              <a:gd name="connsiteY2" fmla="*/ 6818671 h 6858000"/>
              <a:gd name="connsiteX3" fmla="*/ 0 w 1209368"/>
              <a:gd name="connsiteY3" fmla="*/ 6858000 h 6858000"/>
              <a:gd name="connsiteX4" fmla="*/ 0 w 1209368"/>
              <a:gd name="connsiteY4" fmla="*/ 0 h 6858000"/>
              <a:gd name="connsiteX0" fmla="*/ 0 w 1209368"/>
              <a:gd name="connsiteY0" fmla="*/ 0 h 6858000"/>
              <a:gd name="connsiteX1" fmla="*/ 1209368 w 1209368"/>
              <a:gd name="connsiteY1" fmla="*/ 0 h 6858000"/>
              <a:gd name="connsiteX2" fmla="*/ 316681 w 1209368"/>
              <a:gd name="connsiteY2" fmla="*/ 6856771 h 6858000"/>
              <a:gd name="connsiteX3" fmla="*/ 0 w 1209368"/>
              <a:gd name="connsiteY3" fmla="*/ 6858000 h 6858000"/>
              <a:gd name="connsiteX4" fmla="*/ 0 w 12093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39568"/>
              <a:gd name="connsiteY0" fmla="*/ 12700 h 6870700"/>
              <a:gd name="connsiteX1" fmla="*/ 1539568 w 1539568"/>
              <a:gd name="connsiteY1" fmla="*/ 0 h 6870700"/>
              <a:gd name="connsiteX2" fmla="*/ 316681 w 1539568"/>
              <a:gd name="connsiteY2" fmla="*/ 6869471 h 6870700"/>
              <a:gd name="connsiteX3" fmla="*/ 0 w 1539568"/>
              <a:gd name="connsiteY3" fmla="*/ 6870700 h 6870700"/>
              <a:gd name="connsiteX4" fmla="*/ 0 w 1539568"/>
              <a:gd name="connsiteY4" fmla="*/ 12700 h 6870700"/>
              <a:gd name="connsiteX0" fmla="*/ 0 w 1571318"/>
              <a:gd name="connsiteY0" fmla="*/ 0 h 6858000"/>
              <a:gd name="connsiteX1" fmla="*/ 1571318 w 1571318"/>
              <a:gd name="connsiteY1" fmla="*/ 88900 h 6858000"/>
              <a:gd name="connsiteX2" fmla="*/ 316681 w 1571318"/>
              <a:gd name="connsiteY2" fmla="*/ 6856771 h 6858000"/>
              <a:gd name="connsiteX3" fmla="*/ 0 w 1571318"/>
              <a:gd name="connsiteY3" fmla="*/ 6858000 h 6858000"/>
              <a:gd name="connsiteX4" fmla="*/ 0 w 1571318"/>
              <a:gd name="connsiteY4" fmla="*/ 0 h 6858000"/>
              <a:gd name="connsiteX0" fmla="*/ 0 w 1539568"/>
              <a:gd name="connsiteY0" fmla="*/ 0 h 6858000"/>
              <a:gd name="connsiteX1" fmla="*/ 1539568 w 1539568"/>
              <a:gd name="connsiteY1" fmla="*/ 0 h 6858000"/>
              <a:gd name="connsiteX2" fmla="*/ 316681 w 1539568"/>
              <a:gd name="connsiteY2" fmla="*/ 6856771 h 6858000"/>
              <a:gd name="connsiteX3" fmla="*/ 0 w 1539568"/>
              <a:gd name="connsiteY3" fmla="*/ 6858000 h 6858000"/>
              <a:gd name="connsiteX4" fmla="*/ 0 w 1539568"/>
              <a:gd name="connsiteY4" fmla="*/ 0 h 6858000"/>
              <a:gd name="connsiteX0" fmla="*/ 0 w 1183968"/>
              <a:gd name="connsiteY0" fmla="*/ 0 h 6858000"/>
              <a:gd name="connsiteX1" fmla="*/ 1183968 w 1183968"/>
              <a:gd name="connsiteY1" fmla="*/ 0 h 6858000"/>
              <a:gd name="connsiteX2" fmla="*/ 316681 w 1183968"/>
              <a:gd name="connsiteY2" fmla="*/ 6856771 h 6858000"/>
              <a:gd name="connsiteX3" fmla="*/ 0 w 1183968"/>
              <a:gd name="connsiteY3" fmla="*/ 6858000 h 6858000"/>
              <a:gd name="connsiteX4" fmla="*/ 0 w 1183968"/>
              <a:gd name="connsiteY4" fmla="*/ 0 h 6858000"/>
              <a:gd name="connsiteX0" fmla="*/ 0 w 1520518"/>
              <a:gd name="connsiteY0" fmla="*/ 0 h 6858000"/>
              <a:gd name="connsiteX1" fmla="*/ 1520518 w 1520518"/>
              <a:gd name="connsiteY1" fmla="*/ 6350 h 6858000"/>
              <a:gd name="connsiteX2" fmla="*/ 316681 w 1520518"/>
              <a:gd name="connsiteY2" fmla="*/ 6856771 h 6858000"/>
              <a:gd name="connsiteX3" fmla="*/ 0 w 1520518"/>
              <a:gd name="connsiteY3" fmla="*/ 6858000 h 6858000"/>
              <a:gd name="connsiteX4" fmla="*/ 0 w 1520518"/>
              <a:gd name="connsiteY4" fmla="*/ 0 h 6858000"/>
              <a:gd name="connsiteX0" fmla="*/ 0 w 1526868"/>
              <a:gd name="connsiteY0" fmla="*/ 6350 h 6864350"/>
              <a:gd name="connsiteX1" fmla="*/ 1526868 w 1526868"/>
              <a:gd name="connsiteY1" fmla="*/ 0 h 6864350"/>
              <a:gd name="connsiteX2" fmla="*/ 316681 w 1526868"/>
              <a:gd name="connsiteY2" fmla="*/ 6863121 h 6864350"/>
              <a:gd name="connsiteX3" fmla="*/ 0 w 1526868"/>
              <a:gd name="connsiteY3" fmla="*/ 6864350 h 6864350"/>
              <a:gd name="connsiteX4" fmla="*/ 0 w 1526868"/>
              <a:gd name="connsiteY4" fmla="*/ 6350 h 6864350"/>
              <a:gd name="connsiteX0" fmla="*/ 0 w 1505437"/>
              <a:gd name="connsiteY0" fmla="*/ 0 h 6858000"/>
              <a:gd name="connsiteX1" fmla="*/ 1505437 w 1505437"/>
              <a:gd name="connsiteY1" fmla="*/ 86519 h 6858000"/>
              <a:gd name="connsiteX2" fmla="*/ 316681 w 1505437"/>
              <a:gd name="connsiteY2" fmla="*/ 6856771 h 6858000"/>
              <a:gd name="connsiteX3" fmla="*/ 0 w 1505437"/>
              <a:gd name="connsiteY3" fmla="*/ 6858000 h 6858000"/>
              <a:gd name="connsiteX4" fmla="*/ 0 w 1505437"/>
              <a:gd name="connsiteY4" fmla="*/ 0 h 6858000"/>
              <a:gd name="connsiteX0" fmla="*/ 0 w 1519725"/>
              <a:gd name="connsiteY0" fmla="*/ 1587 h 6859587"/>
              <a:gd name="connsiteX1" fmla="*/ 1519725 w 1519725"/>
              <a:gd name="connsiteY1" fmla="*/ 0 h 6859587"/>
              <a:gd name="connsiteX2" fmla="*/ 3166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278581 w 1519725"/>
              <a:gd name="connsiteY2" fmla="*/ 6858358 h 6859587"/>
              <a:gd name="connsiteX3" fmla="*/ 0 w 1519725"/>
              <a:gd name="connsiteY3" fmla="*/ 6859587 h 6859587"/>
              <a:gd name="connsiteX4" fmla="*/ 0 w 1519725"/>
              <a:gd name="connsiteY4" fmla="*/ 1587 h 6859587"/>
              <a:gd name="connsiteX0" fmla="*/ 0 w 1519725"/>
              <a:gd name="connsiteY0" fmla="*/ 1587 h 6859587"/>
              <a:gd name="connsiteX1" fmla="*/ 1519725 w 1519725"/>
              <a:gd name="connsiteY1" fmla="*/ 0 h 6859587"/>
              <a:gd name="connsiteX2" fmla="*/ 307156 w 1519725"/>
              <a:gd name="connsiteY2" fmla="*/ 6855183 h 6859587"/>
              <a:gd name="connsiteX3" fmla="*/ 0 w 1519725"/>
              <a:gd name="connsiteY3" fmla="*/ 6859587 h 6859587"/>
              <a:gd name="connsiteX4" fmla="*/ 0 w 1519725"/>
              <a:gd name="connsiteY4" fmla="*/ 1587 h 6859587"/>
              <a:gd name="connsiteX0" fmla="*/ 0 w 1519725"/>
              <a:gd name="connsiteY0" fmla="*/ 1587 h 6878630"/>
              <a:gd name="connsiteX1" fmla="*/ 1519725 w 1519725"/>
              <a:gd name="connsiteY1" fmla="*/ 0 h 6878630"/>
              <a:gd name="connsiteX2" fmla="*/ 299341 w 1519725"/>
              <a:gd name="connsiteY2" fmla="*/ 6878630 h 6878630"/>
              <a:gd name="connsiteX3" fmla="*/ 0 w 1519725"/>
              <a:gd name="connsiteY3" fmla="*/ 6859587 h 6878630"/>
              <a:gd name="connsiteX4" fmla="*/ 0 w 1519725"/>
              <a:gd name="connsiteY4" fmla="*/ 1587 h 6878630"/>
              <a:gd name="connsiteX0" fmla="*/ 0 w 1519725"/>
              <a:gd name="connsiteY0" fmla="*/ 1587 h 6862999"/>
              <a:gd name="connsiteX1" fmla="*/ 1519725 w 1519725"/>
              <a:gd name="connsiteY1" fmla="*/ 0 h 6862999"/>
              <a:gd name="connsiteX2" fmla="*/ 299341 w 1519725"/>
              <a:gd name="connsiteY2" fmla="*/ 6862999 h 6862999"/>
              <a:gd name="connsiteX3" fmla="*/ 0 w 1519725"/>
              <a:gd name="connsiteY3" fmla="*/ 6859587 h 6862999"/>
              <a:gd name="connsiteX4" fmla="*/ 0 w 1519725"/>
              <a:gd name="connsiteY4" fmla="*/ 1587 h 6862999"/>
              <a:gd name="connsiteX0" fmla="*/ 0 w 1519725"/>
              <a:gd name="connsiteY0" fmla="*/ 1587 h 6875218"/>
              <a:gd name="connsiteX1" fmla="*/ 1519725 w 1519725"/>
              <a:gd name="connsiteY1" fmla="*/ 0 h 6875218"/>
              <a:gd name="connsiteX2" fmla="*/ 299341 w 1519725"/>
              <a:gd name="connsiteY2" fmla="*/ 6862999 h 6875218"/>
              <a:gd name="connsiteX3" fmla="*/ 0 w 1519725"/>
              <a:gd name="connsiteY3" fmla="*/ 6875218 h 6875218"/>
              <a:gd name="connsiteX4" fmla="*/ 0 w 1519725"/>
              <a:gd name="connsiteY4" fmla="*/ 1587 h 687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25" h="6875218">
                <a:moveTo>
                  <a:pt x="0" y="1587"/>
                </a:moveTo>
                <a:lnTo>
                  <a:pt x="1519725" y="0"/>
                </a:lnTo>
                <a:lnTo>
                  <a:pt x="299341" y="6862999"/>
                </a:lnTo>
                <a:lnTo>
                  <a:pt x="0" y="6875218"/>
                </a:lnTo>
                <a:lnTo>
                  <a:pt x="0" y="1587"/>
                </a:lnTo>
                <a:close/>
              </a:path>
            </a:pathLst>
          </a:cu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Rectangle 18"/>
          <p:cNvSpPr/>
          <p:nvPr userDrawn="1"/>
        </p:nvSpPr>
        <p:spPr>
          <a:xfrm rot="600000">
            <a:off x="973082" y="1825173"/>
            <a:ext cx="95250" cy="1446461"/>
          </a:xfrm>
          <a:prstGeom prst="rect">
            <a:avLst/>
          </a:prstGeom>
          <a:solidFill>
            <a:srgbClr val="F8A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Rectangle 19"/>
          <p:cNvSpPr/>
          <p:nvPr userDrawn="1"/>
        </p:nvSpPr>
        <p:spPr>
          <a:xfrm rot="600000">
            <a:off x="681732" y="3468203"/>
            <a:ext cx="95250" cy="1451293"/>
          </a:xfrm>
          <a:prstGeom prst="rect">
            <a:avLst/>
          </a:prstGeom>
          <a:solidFill>
            <a:srgbClr val="3B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Rectangle 20"/>
          <p:cNvSpPr/>
          <p:nvPr userDrawn="1"/>
        </p:nvSpPr>
        <p:spPr>
          <a:xfrm rot="600000">
            <a:off x="1262125" y="185282"/>
            <a:ext cx="95250" cy="1446461"/>
          </a:xfrm>
          <a:prstGeom prst="rect">
            <a:avLst/>
          </a:prstGeom>
          <a:solidFill>
            <a:srgbClr val="D24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Rectangle 21"/>
          <p:cNvSpPr/>
          <p:nvPr userDrawn="1"/>
        </p:nvSpPr>
        <p:spPr>
          <a:xfrm rot="600000">
            <a:off x="389981" y="5112853"/>
            <a:ext cx="95250" cy="1451293"/>
          </a:xfrm>
          <a:prstGeom prst="rect">
            <a:avLst/>
          </a:prstGeom>
          <a:solidFill>
            <a:srgbClr val="8BC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Espace réservé du pied de page 4"/>
          <p:cNvSpPr>
            <a:spLocks noGrp="1"/>
          </p:cNvSpPr>
          <p:nvPr>
            <p:ph type="ftr" sz="quarter" idx="11"/>
          </p:nvPr>
        </p:nvSpPr>
        <p:spPr>
          <a:xfrm>
            <a:off x="1595120" y="6246809"/>
            <a:ext cx="744728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694662BB-110D-420E-A4E4-F5AF64C4C82B}" type="datetime1">
              <a:rPr lang="fr-FR" smtClean="0">
                <a:solidFill>
                  <a:prstClr val="black">
                    <a:tint val="75000"/>
                  </a:prstClr>
                </a:solidFill>
              </a:rPr>
              <a:pPr/>
              <a:t>16/01/2018</a:t>
            </a:fld>
            <a:endParaRPr lang="fr-FR" dirty="0">
              <a:solidFill>
                <a:prstClr val="black">
                  <a:tint val="75000"/>
                </a:prstClr>
              </a:solidFill>
            </a:endParaRPr>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8" name="Espace réservé du contenu 2"/>
          <p:cNvSpPr>
            <a:spLocks noGrp="1"/>
          </p:cNvSpPr>
          <p:nvPr>
            <p:ph idx="1"/>
          </p:nvPr>
        </p:nvSpPr>
        <p:spPr>
          <a:xfrm>
            <a:off x="1595120" y="1216025"/>
            <a:ext cx="4736854" cy="4737736"/>
          </a:xfrm>
        </p:spPr>
        <p:txBody>
          <a:bodyPr lIns="0" tIns="0" rIns="0" bIns="0"/>
          <a:lstStyle>
            <a:lvl1pPr>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defRPr sz="1600">
                <a:latin typeface="Tahoma" panose="020B0604030504040204" pitchFamily="34" charset="0"/>
                <a:ea typeface="Tahoma" panose="020B0604030504040204" pitchFamily="34" charset="0"/>
                <a:cs typeface="Tahoma" panose="020B0604030504040204" pitchFamily="34" charset="0"/>
              </a:defRPr>
            </a:lvl4pPr>
            <a:lvl5pPr marL="1260000">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solidFill>
                  <a:prstClr val="white"/>
                </a:solidFill>
              </a:rPr>
              <a:t>.</a:t>
            </a:r>
            <a:fld id="{DB125FA9-0D04-4F40-AB50-01ECFE206B88}" type="slidenum">
              <a:rPr lang="fr-FR" sz="2000" smtClean="0">
                <a:solidFill>
                  <a:prstClr val="white">
                    <a:lumMod val="50000"/>
                  </a:prstClr>
                </a:solidFill>
              </a:rPr>
              <a:pPr algn="ctr"/>
              <a:t>‹N°›</a:t>
            </a:fld>
            <a:endParaRPr lang="fr-FR" sz="2000" dirty="0">
              <a:solidFill>
                <a:prstClr val="white">
                  <a:lumMod val="50000"/>
                </a:prstClr>
              </a:solidFill>
            </a:endParaRPr>
          </a:p>
        </p:txBody>
      </p:sp>
      <p:pic>
        <p:nvPicPr>
          <p:cNvPr id="25" name="Image 24">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26" name="Image 25">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67018401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re 1"/>
          <p:cNvSpPr>
            <a:spLocks noGrp="1"/>
          </p:cNvSpPr>
          <p:nvPr>
            <p:ph type="ctrTitle"/>
          </p:nvPr>
        </p:nvSpPr>
        <p:spPr>
          <a:xfrm>
            <a:off x="0" y="2550335"/>
            <a:ext cx="12199814" cy="737699"/>
          </a:xfrm>
        </p:spPr>
        <p:txBody>
          <a:bodyPr anchor="t">
            <a:normAutofit/>
          </a:bodyPr>
          <a:lstStyle>
            <a:lvl1pPr algn="ctr">
              <a:defRPr sz="5000" baseline="0">
                <a:solidFill>
                  <a:srgbClr val="F05A25"/>
                </a:solidFill>
                <a:latin typeface="Arial" panose="020B0604020202020204" pitchFamily="34" charset="0"/>
              </a:defRPr>
            </a:lvl1pPr>
          </a:lstStyle>
          <a:p>
            <a:r>
              <a:rPr lang="fr-FR" dirty="0" smtClean="0"/>
              <a:t>Modifiez le style du titre</a:t>
            </a:r>
            <a:endParaRPr lang="fr-FR" dirty="0"/>
          </a:p>
        </p:txBody>
      </p:sp>
      <p:sp>
        <p:nvSpPr>
          <p:cNvPr id="9" name="Sous-titre 2"/>
          <p:cNvSpPr>
            <a:spLocks noGrp="1"/>
          </p:cNvSpPr>
          <p:nvPr>
            <p:ph type="subTitle" idx="1" hasCustomPrompt="1"/>
          </p:nvPr>
        </p:nvSpPr>
        <p:spPr>
          <a:xfrm>
            <a:off x="0" y="3444062"/>
            <a:ext cx="12199814" cy="535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 </a:t>
            </a:r>
            <a:endParaRPr lang="fr-FR" dirty="0"/>
          </a:p>
        </p:txBody>
      </p:sp>
    </p:spTree>
    <p:extLst>
      <p:ext uri="{BB962C8B-B14F-4D97-AF65-F5344CB8AC3E}">
        <p14:creationId xmlns:p14="http://schemas.microsoft.com/office/powerpoint/2010/main" val="3877633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onne + 2 images 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62911"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595120" y="298450"/>
            <a:ext cx="1044448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957E5A4-4659-467B-82F3-FEF1A6C33AC7}" type="datetime1">
              <a:rPr lang="fr-FR" smtClean="0"/>
              <a:t>16/01/2018</a:t>
            </a:fld>
            <a:endParaRPr lang="fr-FR" dirty="0"/>
          </a:p>
        </p:txBody>
      </p:sp>
      <p:sp>
        <p:nvSpPr>
          <p:cNvPr id="15" name="Espace réservé du contenu 2"/>
          <p:cNvSpPr>
            <a:spLocks noGrp="1"/>
          </p:cNvSpPr>
          <p:nvPr>
            <p:ph idx="1"/>
          </p:nvPr>
        </p:nvSpPr>
        <p:spPr>
          <a:xfrm>
            <a:off x="1595120" y="1216025"/>
            <a:ext cx="4736854"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515260" y="1148769"/>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p:cNvSpPr>
            <a:spLocks noGrp="1"/>
          </p:cNvSpPr>
          <p:nvPr>
            <p:ph type="pic" sz="quarter" idx="12"/>
          </p:nvPr>
        </p:nvSpPr>
        <p:spPr>
          <a:xfrm>
            <a:off x="6817360" y="1216025"/>
            <a:ext cx="5222240" cy="2113260"/>
          </a:xfrm>
        </p:spPr>
        <p:txBody>
          <a:bodyPr/>
          <a:lstStyle/>
          <a:p>
            <a:endParaRPr lang="fr-FR"/>
          </a:p>
        </p:txBody>
      </p:sp>
      <p:sp>
        <p:nvSpPr>
          <p:cNvPr id="13" name="Espace réservé pour une image  2"/>
          <p:cNvSpPr>
            <a:spLocks noGrp="1"/>
          </p:cNvSpPr>
          <p:nvPr>
            <p:ph type="pic" sz="quarter" idx="13"/>
          </p:nvPr>
        </p:nvSpPr>
        <p:spPr>
          <a:xfrm>
            <a:off x="6817360" y="3539139"/>
            <a:ext cx="5222240" cy="2414622"/>
          </a:xfrm>
        </p:spPr>
        <p:txBody>
          <a:bodyPr/>
          <a:lstStyle/>
          <a:p>
            <a:endParaRPr lang="fr-FR"/>
          </a:p>
        </p:txBody>
      </p:sp>
      <p:sp>
        <p:nvSpPr>
          <p:cNvPr id="14"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7" name="Image 16">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3508060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simplifi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55095"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A modifier dans insertion &gt; Entête et pied (pour une modification sur toutes les diapos)</a:t>
            </a:r>
            <a:endParaRPr lang="fr-FR" dirty="0"/>
          </a:p>
        </p:txBody>
      </p:sp>
      <p:sp>
        <p:nvSpPr>
          <p:cNvPr id="7" name="Titre 1"/>
          <p:cNvSpPr>
            <a:spLocks noGrp="1"/>
          </p:cNvSpPr>
          <p:nvPr>
            <p:ph type="title"/>
          </p:nvPr>
        </p:nvSpPr>
        <p:spPr>
          <a:xfrm>
            <a:off x="447164" y="298450"/>
            <a:ext cx="1132251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447164" y="1216024"/>
            <a:ext cx="11322510" cy="4792889"/>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A5600DB2-FDF8-498F-8671-84884F8CF1B7}" type="datetime1">
              <a:rPr lang="fr-FR" smtClean="0"/>
              <a:t>16/01/2018</a:t>
            </a:fld>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5" name="Image 14">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2076566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onnes simplifi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595119" y="6246809"/>
            <a:ext cx="7431649"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453894" y="298450"/>
            <a:ext cx="11502132"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10" name="Espace réservé de la date 3"/>
          <p:cNvSpPr>
            <a:spLocks noGrp="1"/>
          </p:cNvSpPr>
          <p:nvPr>
            <p:ph type="dt" sz="half" idx="10"/>
          </p:nvPr>
        </p:nvSpPr>
        <p:spPr>
          <a:xfrm>
            <a:off x="447164" y="6246810"/>
            <a:ext cx="98834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505B1ECA-2121-4420-8373-D51260F33545}" type="datetime1">
              <a:rPr lang="fr-FR" smtClean="0"/>
              <a:t>16/01/2018</a:t>
            </a:fld>
            <a:endParaRPr lang="fr-FR" dirty="0"/>
          </a:p>
        </p:txBody>
      </p:sp>
      <p:sp>
        <p:nvSpPr>
          <p:cNvPr id="15" name="Espace réservé du contenu 2"/>
          <p:cNvSpPr>
            <a:spLocks noGrp="1"/>
          </p:cNvSpPr>
          <p:nvPr>
            <p:ph idx="1"/>
          </p:nvPr>
        </p:nvSpPr>
        <p:spPr>
          <a:xfrm>
            <a:off x="453893" y="1216025"/>
            <a:ext cx="5317641"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flipV="1">
            <a:off x="6044733" y="1161093"/>
            <a:ext cx="13358" cy="4893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2"/>
          </p:nvPr>
        </p:nvSpPr>
        <p:spPr>
          <a:xfrm>
            <a:off x="6331290" y="1216025"/>
            <a:ext cx="5708309" cy="4737736"/>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5"/>
          <p:cNvSpPr txBox="1">
            <a:spLocks/>
          </p:cNvSpPr>
          <p:nvPr userDrawn="1"/>
        </p:nvSpPr>
        <p:spPr>
          <a:xfrm>
            <a:off x="10898374" y="6277969"/>
            <a:ext cx="575872"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pic>
        <p:nvPicPr>
          <p:cNvPr id="12" name="Image 11">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6992" y="6331197"/>
            <a:ext cx="283139" cy="283139"/>
          </a:xfrm>
          <a:prstGeom prst="rect">
            <a:avLst/>
          </a:prstGeom>
        </p:spPr>
      </p:pic>
      <p:pic>
        <p:nvPicPr>
          <p:cNvPr id="18" name="Image 17">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4246" y="6331197"/>
            <a:ext cx="295429" cy="295429"/>
          </a:xfrm>
          <a:prstGeom prst="rect">
            <a:avLst/>
          </a:prstGeom>
        </p:spPr>
      </p:pic>
    </p:spTree>
    <p:extLst>
      <p:ext uri="{BB962C8B-B14F-4D97-AF65-F5344CB8AC3E}">
        <p14:creationId xmlns:p14="http://schemas.microsoft.com/office/powerpoint/2010/main" val="19144615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8ECD4-7605-47D2-86F5-4EDD11D1EC0A}" type="datetime1">
              <a:rPr lang="fr-FR" smtClean="0"/>
              <a:t>16/01/2018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A modifier dans insertion &gt; Entête et pied (pour une modification sur toutes les diapos)</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9D8F-F0DC-4DB0-A573-7D131382A1A8}" type="slidenum">
              <a:rPr lang="fr-FR" smtClean="0"/>
              <a:t>‹N°›</a:t>
            </a:fld>
            <a:endParaRPr lang="fr-FR"/>
          </a:p>
        </p:txBody>
      </p:sp>
    </p:spTree>
    <p:extLst>
      <p:ext uri="{BB962C8B-B14F-4D97-AF65-F5344CB8AC3E}">
        <p14:creationId xmlns:p14="http://schemas.microsoft.com/office/powerpoint/2010/main" val="5827502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4" r:id="rId3"/>
    <p:sldLayoutId id="2147483650" r:id="rId4"/>
    <p:sldLayoutId id="2147483661" r:id="rId5"/>
    <p:sldLayoutId id="2147483662" r:id="rId6"/>
    <p:sldLayoutId id="2147483664" r:id="rId7"/>
    <p:sldLayoutId id="2147483685" r:id="rId8"/>
    <p:sldLayoutId id="2147483686" r:id="rId9"/>
    <p:sldLayoutId id="2147483687" r:id="rId10"/>
    <p:sldLayoutId id="2147483688" r:id="rId11"/>
    <p:sldLayoutId id="2147483663" r:id="rId12"/>
    <p:sldLayoutId id="2147483668" r:id="rId13"/>
    <p:sldLayoutId id="2147483669" r:id="rId14"/>
    <p:sldLayoutId id="2147483670" r:id="rId15"/>
    <p:sldLayoutId id="2147483671" r:id="rId16"/>
    <p:sldLayoutId id="2147483665" r:id="rId17"/>
    <p:sldLayoutId id="2147483672" r:id="rId18"/>
    <p:sldLayoutId id="2147483673" r:id="rId19"/>
    <p:sldLayoutId id="2147483674" r:id="rId20"/>
    <p:sldLayoutId id="2147483675" r:id="rId21"/>
    <p:sldLayoutId id="2147483666" r:id="rId22"/>
    <p:sldLayoutId id="2147483676" r:id="rId23"/>
    <p:sldLayoutId id="2147483677" r:id="rId24"/>
    <p:sldLayoutId id="2147483678" r:id="rId25"/>
    <p:sldLayoutId id="2147483679" r:id="rId26"/>
    <p:sldLayoutId id="2147483667" r:id="rId27"/>
    <p:sldLayoutId id="2147483680" r:id="rId28"/>
    <p:sldLayoutId id="2147483681" r:id="rId29"/>
    <p:sldLayoutId id="2147483682" r:id="rId30"/>
    <p:sldLayoutId id="2147483683" r:id="rId31"/>
    <p:sldLayoutId id="2147483689" r:id="rId3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8ECD4-7605-47D2-86F5-4EDD11D1EC0A}" type="datetime1">
              <a:rPr lang="fr-FR" smtClean="0">
                <a:solidFill>
                  <a:prstClr val="black">
                    <a:tint val="75000"/>
                  </a:prstClr>
                </a:solidFill>
              </a:rPr>
              <a:pPr/>
              <a:t>16/01/2018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A modifier dans insertion &gt; Entête et pied (pour une modification sur toutes les diapos)</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9D8F-F0DC-4DB0-A573-7D131382A1A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806667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user/INRSFrance"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hyperlink" Target="http://www.inrs.fr/" TargetMode="External"/><Relationship Id="rId5" Type="http://schemas.openxmlformats.org/officeDocument/2006/relationships/hyperlink" Target="https://www.linkedin.com/company/2916825?trk=vsrp_companies_res_name&amp;trkInfo=VSRPsearchId:4243030561452265230718,VSRPtargetId:2916825,VSRPcmpt:primary" TargetMode="External"/><Relationship Id="rId4" Type="http://schemas.openxmlformats.org/officeDocument/2006/relationships/hyperlink" Target="https://twitter.com/INRSfran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3"/>
          <p:cNvSpPr>
            <a:spLocks noGrp="1"/>
          </p:cNvSpPr>
          <p:nvPr>
            <p:ph type="ctrTitle"/>
          </p:nvPr>
        </p:nvSpPr>
        <p:spPr/>
        <p:txBody>
          <a:bodyPr>
            <a:normAutofit fontScale="90000"/>
          </a:bodyPr>
          <a:lstStyle/>
          <a:p>
            <a:r>
              <a:rPr lang="fr-FR" dirty="0" smtClean="0"/>
              <a:t>Les futurs possibles de l’emploi et du travail à travers la prospective</a:t>
            </a:r>
            <a:endParaRPr lang="fr-FR" dirty="0"/>
          </a:p>
        </p:txBody>
      </p:sp>
      <p:sp>
        <p:nvSpPr>
          <p:cNvPr id="5" name="Sous-titre 4"/>
          <p:cNvSpPr>
            <a:spLocks noGrp="1"/>
          </p:cNvSpPr>
          <p:nvPr>
            <p:ph type="subTitle" idx="1"/>
          </p:nvPr>
        </p:nvSpPr>
        <p:spPr>
          <a:xfrm>
            <a:off x="1" y="4378569"/>
            <a:ext cx="12199814" cy="791307"/>
          </a:xfrm>
        </p:spPr>
        <p:txBody>
          <a:bodyPr/>
          <a:lstStyle/>
          <a:p>
            <a:r>
              <a:rPr lang="en-US" dirty="0"/>
              <a:t>Michel </a:t>
            </a:r>
            <a:r>
              <a:rPr lang="en-US" dirty="0" err="1"/>
              <a:t>Héry</a:t>
            </a:r>
            <a:r>
              <a:rPr lang="en-US" dirty="0"/>
              <a:t> – </a:t>
            </a:r>
            <a:r>
              <a:rPr lang="en-US" dirty="0" smtClean="0"/>
              <a:t>Mission </a:t>
            </a:r>
            <a:r>
              <a:rPr lang="en-US" dirty="0" err="1" smtClean="0"/>
              <a:t>Veille</a:t>
            </a:r>
            <a:r>
              <a:rPr lang="en-US" dirty="0" smtClean="0"/>
              <a:t> et prospective - </a:t>
            </a:r>
            <a:r>
              <a:rPr lang="en-US" dirty="0"/>
              <a:t>INRS</a:t>
            </a:r>
          </a:p>
          <a:p>
            <a:endParaRPr lang="fr-FR" dirty="0"/>
          </a:p>
        </p:txBody>
      </p:sp>
    </p:spTree>
    <p:extLst>
      <p:ext uri="{BB962C8B-B14F-4D97-AF65-F5344CB8AC3E}">
        <p14:creationId xmlns:p14="http://schemas.microsoft.com/office/powerpoint/2010/main" val="1352783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7" name="Titre 6"/>
          <p:cNvSpPr>
            <a:spLocks noGrp="1"/>
          </p:cNvSpPr>
          <p:nvPr>
            <p:ph type="title"/>
          </p:nvPr>
        </p:nvSpPr>
        <p:spPr/>
        <p:txBody>
          <a:bodyPr>
            <a:normAutofit/>
          </a:bodyPr>
          <a:lstStyle/>
          <a:p>
            <a:r>
              <a:rPr lang="fr-FR" dirty="0" smtClean="0"/>
              <a:t>Pourquoi et pour quoi faisons nous de la prospective à l’INRS?</a:t>
            </a:r>
            <a:endParaRPr lang="fr-FR" dirty="0"/>
          </a:p>
        </p:txBody>
      </p:sp>
      <p:sp>
        <p:nvSpPr>
          <p:cNvPr id="3" name="Espace réservé de la date 2"/>
          <p:cNvSpPr>
            <a:spLocks noGrp="1"/>
          </p:cNvSpPr>
          <p:nvPr>
            <p:ph type="dt" sz="half" idx="10"/>
          </p:nvPr>
        </p:nvSpPr>
        <p:spPr/>
        <p:txBody>
          <a:bodyPr/>
          <a:lstStyle/>
          <a:p>
            <a:fld id="{0104D02C-7328-4575-B37F-DBEB0A5B5165}" type="datetime1">
              <a:rPr lang="fr-FR" smtClean="0"/>
              <a:t>16/01/2018</a:t>
            </a:fld>
            <a:endParaRPr lang="fr-FR" dirty="0"/>
          </a:p>
        </p:txBody>
      </p:sp>
      <p:sp>
        <p:nvSpPr>
          <p:cNvPr id="5" name="Espace réservé du contenu 4"/>
          <p:cNvSpPr>
            <a:spLocks noGrp="1"/>
          </p:cNvSpPr>
          <p:nvPr>
            <p:ph idx="1"/>
          </p:nvPr>
        </p:nvSpPr>
        <p:spPr/>
        <p:txBody>
          <a:bodyPr/>
          <a:lstStyle/>
          <a:p>
            <a:r>
              <a:rPr lang="fr-FR" dirty="0" smtClean="0"/>
              <a:t>A l’origine, une demande de notre Conseil d’administration</a:t>
            </a:r>
          </a:p>
          <a:p>
            <a:pPr lvl="1"/>
            <a:r>
              <a:rPr lang="fr-FR" dirty="0" smtClean="0"/>
              <a:t>En observant notre environnement : pour détecter des signaux faibles qui pourraient avoir un impact significatif sur la santé et sécurité au travail dans les années à venir, comme des technologies nouvelles, de nouvelles organisations de travail, de nouvelles maladies, etc. </a:t>
            </a:r>
          </a:p>
          <a:p>
            <a:pPr lvl="1"/>
            <a:r>
              <a:rPr lang="fr-FR" dirty="0" smtClean="0"/>
              <a:t>A travers la prospective : Pour avoir une vision des transformations qui interviendront potentiellement d’ici 2025 ou 2035 au niveau de l’emploi et du travail, et de leurs impacts en termes de santé et sécurité au travail (SST)</a:t>
            </a:r>
          </a:p>
          <a:p>
            <a:r>
              <a:rPr lang="fr-FR" dirty="0" smtClean="0"/>
              <a:t>L’objectif est d’apporter une aide au Conseil d’administration pour définir les priorités pour notre institut à moyen terme : </a:t>
            </a:r>
          </a:p>
          <a:p>
            <a:pPr lvl="1"/>
            <a:r>
              <a:rPr lang="fr-FR" dirty="0" smtClean="0"/>
              <a:t>L’importance respective des différents domaines dans lesquels nous intervenons (par exemple, industrie ou tertiaire, maladies professionnelles ou accidents, etc.)</a:t>
            </a:r>
          </a:p>
          <a:p>
            <a:pPr lvl="1"/>
            <a:r>
              <a:rPr lang="fr-FR" dirty="0" smtClean="0"/>
              <a:t>Les modes d’intervention (recherche, assistance, produits d’information, formation, etc.)</a:t>
            </a:r>
            <a:endParaRPr lang="fr-FR" dirty="0"/>
          </a:p>
        </p:txBody>
      </p:sp>
    </p:spTree>
    <p:extLst>
      <p:ext uri="{BB962C8B-B14F-4D97-AF65-F5344CB8AC3E}">
        <p14:creationId xmlns:p14="http://schemas.microsoft.com/office/powerpoint/2010/main" val="605478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smtClean="0"/>
              <a:t>La prospective n’est pas de la prédiction (ni de la divination)</a:t>
            </a:r>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16/01/2018</a:t>
            </a:fld>
            <a:endParaRPr lang="fr-FR" dirty="0"/>
          </a:p>
        </p:txBody>
      </p:sp>
      <p:sp>
        <p:nvSpPr>
          <p:cNvPr id="4" name="Espace réservé du contenu 3"/>
          <p:cNvSpPr>
            <a:spLocks noGrp="1"/>
          </p:cNvSpPr>
          <p:nvPr>
            <p:ph idx="1"/>
          </p:nvPr>
        </p:nvSpPr>
        <p:spPr/>
        <p:txBody>
          <a:bodyPr/>
          <a:lstStyle/>
          <a:p>
            <a:r>
              <a:rPr lang="fr-FR" dirty="0" smtClean="0"/>
              <a:t>En prospective, on ne prétend pas décrire le futur ni la façon dont les choses vont se dérouler</a:t>
            </a:r>
          </a:p>
          <a:p>
            <a:r>
              <a:rPr lang="fr-FR" dirty="0" smtClean="0"/>
              <a:t>On donne seulement des éléments qui peuvent aider à la prise de décision dans un processus de définition d’une politique</a:t>
            </a:r>
          </a:p>
          <a:p>
            <a:r>
              <a:rPr lang="fr-FR" dirty="0" smtClean="0"/>
              <a:t>Si des scénarios sont rédigés, c’est seulement avec l’objectif d’incarner des concepts et de faciliter la compréhension : il ne s’agit pas de raconter demain, mais de montrer des futurs possibles</a:t>
            </a:r>
            <a:endParaRPr lang="fr-FR" dirty="0"/>
          </a:p>
          <a:p>
            <a:r>
              <a:rPr lang="fr-FR" dirty="0" smtClean="0"/>
              <a:t>La rédaction de scénarios n’est pas obligatoire: les résultats de certains exercices de prospective sont donnés sous la forme d’enjeux. </a:t>
            </a:r>
          </a:p>
          <a:p>
            <a:pPr lvl="1"/>
            <a:r>
              <a:rPr lang="fr-FR" dirty="0"/>
              <a:t>Q</a:t>
            </a:r>
            <a:r>
              <a:rPr lang="fr-FR" dirty="0" smtClean="0"/>
              <a:t>uels indicateurs faudra-t-il suivre dans les années à venir pour mettre en évidence les principales évolutions ?</a:t>
            </a:r>
          </a:p>
          <a:p>
            <a:pPr marL="0" indent="0">
              <a:buNone/>
            </a:pPr>
            <a:endParaRPr lang="fr-FR" dirty="0"/>
          </a:p>
        </p:txBody>
      </p:sp>
    </p:spTree>
    <p:extLst>
      <p:ext uri="{BB962C8B-B14F-4D97-AF65-F5344CB8AC3E}">
        <p14:creationId xmlns:p14="http://schemas.microsoft.com/office/powerpoint/2010/main" val="3814535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smtClean="0"/>
              <a:t>Liens entre veille et prospective</a:t>
            </a:r>
            <a:endParaRPr lang="fr-FR" dirty="0"/>
          </a:p>
        </p:txBody>
      </p:sp>
      <p:sp>
        <p:nvSpPr>
          <p:cNvPr id="5" name="Espace réservé de la date 4"/>
          <p:cNvSpPr>
            <a:spLocks noGrp="1"/>
          </p:cNvSpPr>
          <p:nvPr>
            <p:ph type="dt" sz="half" idx="10"/>
          </p:nvPr>
        </p:nvSpPr>
        <p:spPr/>
        <p:txBody>
          <a:bodyPr/>
          <a:lstStyle/>
          <a:p>
            <a:fld id="{A20CD85F-886C-4E45-BE0C-94BD960D7B45}" type="datetime1">
              <a:rPr lang="fr-FR" smtClean="0"/>
              <a:t>16/01/2018</a:t>
            </a:fld>
            <a:endParaRPr lang="fr-FR" dirty="0"/>
          </a:p>
        </p:txBody>
      </p:sp>
      <p:sp>
        <p:nvSpPr>
          <p:cNvPr id="4" name="Espace réservé du contenu 3"/>
          <p:cNvSpPr>
            <a:spLocks noGrp="1"/>
          </p:cNvSpPr>
          <p:nvPr>
            <p:ph idx="1"/>
          </p:nvPr>
        </p:nvSpPr>
        <p:spPr/>
        <p:txBody>
          <a:bodyPr>
            <a:normAutofit lnSpcReduction="10000"/>
          </a:bodyPr>
          <a:lstStyle/>
          <a:p>
            <a:r>
              <a:rPr lang="fr-FR" dirty="0" smtClean="0"/>
              <a:t>Une part importante de l’activité des experts en SST est consacrée à la détection de signaux faibles (phénomènes émergents) des transformations possibles du travail et des risques professionnels dans les années à venir</a:t>
            </a:r>
          </a:p>
          <a:p>
            <a:r>
              <a:rPr lang="fr-FR" dirty="0" smtClean="0"/>
              <a:t>C’est un travail difficile et chronophage qui ne prend pas toujours suffisamment en compte la complexité des situations et les interférences entre les </a:t>
            </a:r>
            <a:r>
              <a:rPr lang="fr-FR" dirty="0"/>
              <a:t>différentes </a:t>
            </a:r>
            <a:r>
              <a:rPr lang="fr-FR" dirty="0" smtClean="0"/>
              <a:t>disciplines scientifiques</a:t>
            </a:r>
          </a:p>
          <a:p>
            <a:pPr marL="0" indent="0">
              <a:buNone/>
            </a:pPr>
            <a:endParaRPr lang="fr-FR" dirty="0" smtClean="0"/>
          </a:p>
          <a:p>
            <a:pPr marL="0" indent="0">
              <a:buNone/>
            </a:pPr>
            <a:r>
              <a:rPr lang="fr-FR" b="1" dirty="0" smtClean="0">
                <a:solidFill>
                  <a:srgbClr val="FF0000"/>
                </a:solidFill>
              </a:rPr>
              <a:t>La prospective est par définition pluridisciplinaire et doit associer des métiers, des compétences et des visions différentes</a:t>
            </a:r>
            <a:r>
              <a:rPr lang="fr-FR" b="1" dirty="0" smtClean="0"/>
              <a:t> </a:t>
            </a:r>
          </a:p>
          <a:p>
            <a:pPr marL="0" indent="0">
              <a:buNone/>
            </a:pPr>
            <a:r>
              <a:rPr lang="fr-FR" b="1" dirty="0" smtClean="0">
                <a:solidFill>
                  <a:srgbClr val="FF0000"/>
                </a:solidFill>
              </a:rPr>
              <a:t>Elle permet de replacer dans un contexte général des modifications sectorielles en intégrant les interactions (considérations géopolitiques ET évolutions technologiques ET politiques d’emploi ET considérations environnementales ET demandes du consommateur ET…)</a:t>
            </a:r>
            <a:endParaRPr lang="fr-FR" b="1" dirty="0">
              <a:solidFill>
                <a:srgbClr val="FF0000"/>
              </a:solidFill>
            </a:endParaRPr>
          </a:p>
        </p:txBody>
      </p:sp>
    </p:spTree>
    <p:extLst>
      <p:ext uri="{BB962C8B-B14F-4D97-AF65-F5344CB8AC3E}">
        <p14:creationId xmlns:p14="http://schemas.microsoft.com/office/powerpoint/2010/main" val="15054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FR" dirty="0"/>
              <a:t>Modes et méthodes de production en France en 2040 – Conséquences en santé et sécurité au travail</a:t>
            </a:r>
          </a:p>
          <a:p>
            <a:endParaRPr lang="fr-FR" dirty="0"/>
          </a:p>
        </p:txBody>
      </p:sp>
    </p:spTree>
    <p:extLst>
      <p:ext uri="{BB962C8B-B14F-4D97-AF65-F5344CB8AC3E}">
        <p14:creationId xmlns:p14="http://schemas.microsoft.com/office/powerpoint/2010/main" val="35819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Méthode de travail</a:t>
            </a:r>
            <a:endParaRPr lang="fr-FR" dirty="0"/>
          </a:p>
        </p:txBody>
      </p:sp>
      <p:sp>
        <p:nvSpPr>
          <p:cNvPr id="4" name="Espace réservé du contenu 3"/>
          <p:cNvSpPr>
            <a:spLocks noGrp="1"/>
          </p:cNvSpPr>
          <p:nvPr>
            <p:ph idx="1"/>
          </p:nvPr>
        </p:nvSpPr>
        <p:spPr/>
        <p:txBody>
          <a:bodyPr>
            <a:normAutofit lnSpcReduction="10000"/>
          </a:bodyPr>
          <a:lstStyle/>
          <a:p>
            <a:r>
              <a:rPr lang="fr-FR" dirty="0" smtClean="0"/>
              <a:t>Six organismes partenaires (</a:t>
            </a:r>
            <a:r>
              <a:rPr lang="fr-FR" dirty="0" err="1" smtClean="0"/>
              <a:t>Anact</a:t>
            </a:r>
            <a:r>
              <a:rPr lang="fr-FR" dirty="0" smtClean="0"/>
              <a:t>, </a:t>
            </a:r>
            <a:r>
              <a:rPr lang="fr-FR" dirty="0" err="1" smtClean="0"/>
              <a:t>Dares</a:t>
            </a:r>
            <a:r>
              <a:rPr lang="fr-FR" dirty="0" smtClean="0"/>
              <a:t>, France stratégie, Anses, </a:t>
            </a:r>
            <a:r>
              <a:rPr lang="fr-FR" dirty="0" err="1" smtClean="0"/>
              <a:t>CnamTS</a:t>
            </a:r>
            <a:r>
              <a:rPr lang="fr-FR" dirty="0" smtClean="0"/>
              <a:t>, </a:t>
            </a:r>
            <a:r>
              <a:rPr lang="fr-FR" dirty="0" err="1" smtClean="0"/>
              <a:t>Aract</a:t>
            </a:r>
            <a:r>
              <a:rPr lang="fr-FR" dirty="0" smtClean="0"/>
              <a:t> Auvergne Rhône Alpes)</a:t>
            </a:r>
          </a:p>
          <a:p>
            <a:pPr lvl="1"/>
            <a:r>
              <a:rPr lang="fr-FR" dirty="0" smtClean="0"/>
              <a:t>Appropriation des travaux déjà réalisés</a:t>
            </a:r>
          </a:p>
          <a:p>
            <a:pPr lvl="1"/>
            <a:r>
              <a:rPr lang="fr-FR" dirty="0" smtClean="0"/>
              <a:t>Réalisation d’interviews (x30)</a:t>
            </a:r>
          </a:p>
          <a:p>
            <a:pPr lvl="1"/>
            <a:r>
              <a:rPr lang="fr-FR" dirty="0" smtClean="0"/>
              <a:t>Six ateliers thématiques (70 experts)</a:t>
            </a:r>
          </a:p>
          <a:p>
            <a:r>
              <a:rPr lang="fr-FR" dirty="0" smtClean="0"/>
              <a:t>A </a:t>
            </a:r>
            <a:r>
              <a:rPr lang="fr-FR" dirty="0"/>
              <a:t>partir des hypothèses émises au cours de ces ateliers, le groupe projet a déterminé cinq enjeux principaux dont l’évolution est susceptible d’influencer fortement les conditions de travail et les risques professionnels d’ici 2040</a:t>
            </a:r>
          </a:p>
          <a:p>
            <a:pPr marL="378900" lvl="1" indent="0">
              <a:buNone/>
            </a:pPr>
            <a:r>
              <a:rPr lang="fr-FR" dirty="0">
                <a:solidFill>
                  <a:srgbClr val="FF0000"/>
                </a:solidFill>
              </a:rPr>
              <a:t>1. Que produira la France demain ?</a:t>
            </a:r>
          </a:p>
          <a:p>
            <a:pPr marL="378900" lvl="1" indent="0">
              <a:buNone/>
            </a:pPr>
            <a:r>
              <a:rPr lang="fr-FR" dirty="0">
                <a:solidFill>
                  <a:srgbClr val="FF0000"/>
                </a:solidFill>
              </a:rPr>
              <a:t>2. Le triomphe du logiciel (automatisation, robotisation) ?</a:t>
            </a:r>
          </a:p>
          <a:p>
            <a:pPr marL="378900" lvl="1" indent="0">
              <a:buNone/>
            </a:pPr>
            <a:r>
              <a:rPr lang="fr-FR" dirty="0">
                <a:solidFill>
                  <a:srgbClr val="FF0000"/>
                </a:solidFill>
              </a:rPr>
              <a:t>3. Le retour au local comme outil de développement(s) ?</a:t>
            </a:r>
          </a:p>
          <a:p>
            <a:pPr marL="378900" lvl="1" indent="0">
              <a:buNone/>
            </a:pPr>
            <a:r>
              <a:rPr lang="fr-FR" dirty="0">
                <a:solidFill>
                  <a:srgbClr val="FF0000"/>
                </a:solidFill>
              </a:rPr>
              <a:t>4. Vers la multiplication des formes de travail ?</a:t>
            </a:r>
          </a:p>
          <a:p>
            <a:pPr marL="378900" lvl="1" indent="0">
              <a:buNone/>
            </a:pPr>
            <a:r>
              <a:rPr lang="fr-FR" dirty="0">
                <a:solidFill>
                  <a:srgbClr val="FF0000"/>
                </a:solidFill>
              </a:rPr>
              <a:t>5. Quelles évolutions de la prescription et des rythmes de travail ?</a:t>
            </a:r>
          </a:p>
          <a:p>
            <a:endParaRPr lang="fr-FR" dirty="0"/>
          </a:p>
        </p:txBody>
      </p:sp>
    </p:spTree>
    <p:extLst>
      <p:ext uri="{BB962C8B-B14F-4D97-AF65-F5344CB8AC3E}">
        <p14:creationId xmlns:p14="http://schemas.microsoft.com/office/powerpoint/2010/main" val="929533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sz="3300" dirty="0" smtClean="0"/>
              <a:t/>
            </a:r>
            <a:br>
              <a:rPr lang="fr-FR" sz="3300" dirty="0" smtClean="0"/>
            </a:br>
            <a:r>
              <a:rPr lang="fr-FR" sz="3300" dirty="0" smtClean="0"/>
              <a:t>1</a:t>
            </a:r>
            <a:r>
              <a:rPr lang="fr-FR" sz="3300" dirty="0"/>
              <a:t>. Que produira la France demain</a:t>
            </a:r>
            <a:r>
              <a:rPr lang="fr-FR" b="1" dirty="0"/>
              <a:t> </a:t>
            </a:r>
            <a:r>
              <a:rPr lang="fr-FR" sz="3300" dirty="0"/>
              <a:t>?</a:t>
            </a:r>
            <a:br>
              <a:rPr lang="fr-FR" sz="3300" dirty="0"/>
            </a:br>
            <a:endParaRPr lang="fr-FR" sz="3300" dirty="0"/>
          </a:p>
        </p:txBody>
      </p:sp>
      <p:sp>
        <p:nvSpPr>
          <p:cNvPr id="4" name="Espace réservé de la date 3"/>
          <p:cNvSpPr>
            <a:spLocks noGrp="1"/>
          </p:cNvSpPr>
          <p:nvPr>
            <p:ph type="dt" sz="half" idx="10"/>
          </p:nvPr>
        </p:nvSpPr>
        <p:spPr/>
        <p:txBody>
          <a:bodyPr/>
          <a:lstStyle/>
          <a:p>
            <a:fld id="{BE3BAC25-B951-478B-88D0-0B5F73C0FE64}" type="datetime1">
              <a:rPr lang="fr-FR" smtClean="0"/>
              <a:t>16/01/2018</a:t>
            </a:fld>
            <a:endParaRPr lang="fr-FR" dirty="0"/>
          </a:p>
        </p:txBody>
      </p:sp>
      <p:sp>
        <p:nvSpPr>
          <p:cNvPr id="7" name="Espace réservé du contenu 6"/>
          <p:cNvSpPr>
            <a:spLocks noGrp="1"/>
          </p:cNvSpPr>
          <p:nvPr>
            <p:ph idx="1"/>
          </p:nvPr>
        </p:nvSpPr>
        <p:spPr/>
        <p:txBody>
          <a:bodyPr>
            <a:normAutofit lnSpcReduction="10000"/>
          </a:bodyPr>
          <a:lstStyle/>
          <a:p>
            <a:pPr marL="0" indent="0">
              <a:buNone/>
            </a:pPr>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Quelques questions posées </a:t>
            </a:r>
          </a:p>
          <a:p>
            <a:pPr marL="709200" lvl="1" indent="-342900"/>
            <a:r>
              <a:rPr lang="fr-FR" dirty="0" smtClean="0"/>
              <a:t>Le chômage de masse va-t-il continuer à marquer la société française ? </a:t>
            </a:r>
          </a:p>
          <a:p>
            <a:pPr marL="709200" lvl="1" indent="-342900"/>
            <a:r>
              <a:rPr lang="fr-FR" dirty="0" smtClean="0"/>
              <a:t>Une </a:t>
            </a:r>
            <a:r>
              <a:rPr lang="fr-FR" dirty="0" err="1" smtClean="0"/>
              <a:t>réindustrialisation</a:t>
            </a:r>
            <a:r>
              <a:rPr lang="fr-FR" dirty="0" smtClean="0"/>
              <a:t> est-elle possible ? A quelles conditions ?</a:t>
            </a:r>
          </a:p>
          <a:p>
            <a:pPr marL="709200" lvl="1" indent="-342900"/>
            <a:r>
              <a:rPr lang="fr-FR" dirty="0" smtClean="0"/>
              <a:t>Un modèle alternatif (</a:t>
            </a:r>
            <a:r>
              <a:rPr lang="fr-FR" dirty="0" err="1" smtClean="0"/>
              <a:t>Amap</a:t>
            </a:r>
            <a:r>
              <a:rPr lang="fr-FR" dirty="0" smtClean="0"/>
              <a:t>, agriculture familiale sociétaire), créateur d’emplois, peut-il exister à côté de l’agriculture de firme ?</a:t>
            </a:r>
          </a:p>
          <a:p>
            <a:pPr marL="709200" lvl="1" indent="-342900"/>
            <a:r>
              <a:rPr lang="fr-FR" dirty="0" smtClean="0"/>
              <a:t>Quelle prévention des risques professionnels pour des métiers des services en fort développement (aide à la personne, logistique) ?</a:t>
            </a:r>
          </a:p>
          <a:p>
            <a:endParaRPr lang="fr-FR" dirty="0"/>
          </a:p>
          <a:p>
            <a:endParaRPr lang="fr-FR" dirty="0" smtClean="0"/>
          </a:p>
          <a:p>
            <a:endParaRPr lang="fr-FR" dirty="0"/>
          </a:p>
          <a:p>
            <a:endParaRPr lang="fr-FR" dirty="0" smtClean="0"/>
          </a:p>
          <a:p>
            <a:endParaRPr lang="fr-FR" dirty="0"/>
          </a:p>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1019175"/>
            <a:ext cx="60864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1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2. Le triomphe du logiciel (automatisation, robotisation) ?</a:t>
            </a:r>
          </a:p>
        </p:txBody>
      </p:sp>
      <p:sp>
        <p:nvSpPr>
          <p:cNvPr id="3" name="Espace réservé de la date 2"/>
          <p:cNvSpPr>
            <a:spLocks noGrp="1"/>
          </p:cNvSpPr>
          <p:nvPr>
            <p:ph type="dt" sz="half" idx="10"/>
          </p:nvPr>
        </p:nvSpPr>
        <p:spPr/>
        <p:txBody>
          <a:bodyPr/>
          <a:lstStyle/>
          <a:p>
            <a:fld id="{FE0A45DB-A464-48C8-8671-8EBE63523EFC}" type="datetime1">
              <a:rPr lang="fr-FR" smtClean="0"/>
              <a:t>16/01/2018</a:t>
            </a:fld>
            <a:endParaRPr lang="fr-FR" dirty="0"/>
          </a:p>
        </p:txBody>
      </p:sp>
      <p:sp>
        <p:nvSpPr>
          <p:cNvPr id="4" name="Espace réservé du contenu 3"/>
          <p:cNvSpPr>
            <a:spLocks noGrp="1"/>
          </p:cNvSpPr>
          <p:nvPr>
            <p:ph idx="1"/>
          </p:nvPr>
        </p:nvSpPr>
        <p:spPr/>
        <p:txBody>
          <a:bodyPr>
            <a:noAutofit/>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r>
              <a:rPr lang="fr-FR" dirty="0" smtClean="0"/>
              <a:t>Quelles conséquences sur l’emploi ?</a:t>
            </a:r>
          </a:p>
          <a:p>
            <a:pPr lvl="1"/>
            <a:r>
              <a:rPr lang="fr-FR" dirty="0" smtClean="0"/>
              <a:t>47 % d’emplois impactés selon Frey et Osborne</a:t>
            </a:r>
          </a:p>
          <a:p>
            <a:pPr lvl="1"/>
            <a:r>
              <a:rPr lang="fr-FR" dirty="0" smtClean="0"/>
              <a:t>Moins de 10 % selon l’enquête de l’OCDE </a:t>
            </a:r>
          </a:p>
          <a:p>
            <a:r>
              <a:rPr lang="fr-FR" dirty="0" smtClean="0"/>
              <a:t>La capacité de la société toujours vérifiée depuis le début du 20</a:t>
            </a:r>
            <a:r>
              <a:rPr lang="fr-FR" baseline="30000" dirty="0" smtClean="0"/>
              <a:t>ème</a:t>
            </a:r>
            <a:r>
              <a:rPr lang="fr-FR" dirty="0" smtClean="0"/>
              <a:t> siècle à créer des emplois en substitution à ceux qui sont détruits se poursuivra-t-elle (la question de l’intelligence artificielle) ?</a:t>
            </a:r>
          </a:p>
          <a:p>
            <a:endParaRPr lang="fr-FR" dirty="0"/>
          </a:p>
          <a:p>
            <a:endParaRPr lang="fr-FR" dirty="0" smtClean="0"/>
          </a:p>
          <a:p>
            <a:endParaRPr lang="fr-FR" dirty="0"/>
          </a:p>
          <a:p>
            <a:pPr marL="0" indent="0">
              <a:buNone/>
            </a:pPr>
            <a:r>
              <a:rPr lang="fr-FR" dirty="0" smtClean="0"/>
              <a:t>                                                     </a:t>
            </a:r>
          </a:p>
          <a:p>
            <a:pPr marL="0" indent="0">
              <a:buNone/>
            </a:pPr>
            <a:endParaRPr lang="fr-FR" dirty="0"/>
          </a:p>
          <a:p>
            <a:pPr marL="0" indent="0">
              <a:buNone/>
            </a:pPr>
            <a:endParaRPr lang="fr-FR" dirty="0" smtClean="0"/>
          </a:p>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200151"/>
            <a:ext cx="4133850" cy="290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057276"/>
            <a:ext cx="46958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181725" y="2581275"/>
            <a:ext cx="552450" cy="461665"/>
          </a:xfrm>
          <a:prstGeom prst="rect">
            <a:avLst/>
          </a:prstGeom>
          <a:noFill/>
        </p:spPr>
        <p:txBody>
          <a:bodyPr wrap="square" rtlCol="0">
            <a:spAutoFit/>
          </a:bodyPr>
          <a:lstStyle/>
          <a:p>
            <a:r>
              <a:rPr lang="fr-FR" sz="2400" dirty="0" smtClean="0"/>
              <a:t>ou</a:t>
            </a:r>
            <a:endParaRPr lang="fr-FR" sz="2400" dirty="0"/>
          </a:p>
        </p:txBody>
      </p:sp>
    </p:spTree>
    <p:extLst>
      <p:ext uri="{BB962C8B-B14F-4D97-AF65-F5344CB8AC3E}">
        <p14:creationId xmlns:p14="http://schemas.microsoft.com/office/powerpoint/2010/main" val="667260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qualité d’emploi ?</a:t>
            </a:r>
            <a:endParaRPr lang="fr-FR" dirty="0"/>
          </a:p>
        </p:txBody>
      </p:sp>
      <p:sp>
        <p:nvSpPr>
          <p:cNvPr id="3" name="Espace réservé de la date 2"/>
          <p:cNvSpPr>
            <a:spLocks noGrp="1"/>
          </p:cNvSpPr>
          <p:nvPr>
            <p:ph type="dt" sz="half" idx="10"/>
          </p:nvPr>
        </p:nvSpPr>
        <p:spPr/>
        <p:txBody>
          <a:bodyPr/>
          <a:lstStyle/>
          <a:p>
            <a:fld id="{FE0A45DB-A464-48C8-8671-8EBE63523EFC}" type="datetime1">
              <a:rPr lang="fr-FR" smtClean="0"/>
              <a:t>16/01/2018</a:t>
            </a:fld>
            <a:endParaRPr lang="fr-FR" dirty="0"/>
          </a:p>
        </p:txBody>
      </p:sp>
      <p:sp>
        <p:nvSpPr>
          <p:cNvPr id="4" name="Espace réservé du contenu 3"/>
          <p:cNvSpPr>
            <a:spLocks noGrp="1"/>
          </p:cNvSpPr>
          <p:nvPr>
            <p:ph idx="1"/>
          </p:nvPr>
        </p:nvSpPr>
        <p:spPr/>
        <p:txBody>
          <a:bodyPr/>
          <a:lstStyle/>
          <a:p>
            <a:r>
              <a:rPr lang="fr-FR" dirty="0"/>
              <a:t>Parmi les conditions de la créativité on trouve le temps de la réflexion et de l’échange, le </a:t>
            </a:r>
            <a:r>
              <a:rPr lang="fr-FR" dirty="0" smtClean="0"/>
              <a:t>droit à </a:t>
            </a:r>
            <a:r>
              <a:rPr lang="fr-FR" dirty="0"/>
              <a:t>l’erreur, l’autonomie, etc. La créativité présentée comme la condition de la compétitivité </a:t>
            </a:r>
            <a:r>
              <a:rPr lang="fr-FR" dirty="0" smtClean="0"/>
              <a:t>ne peut </a:t>
            </a:r>
            <a:r>
              <a:rPr lang="fr-FR" dirty="0"/>
              <a:t>donc s’épanouir pleinement dans une organisation trop stricte, sans marge de </a:t>
            </a:r>
            <a:r>
              <a:rPr lang="fr-FR" dirty="0" smtClean="0"/>
              <a:t>manœuvre des </a:t>
            </a:r>
            <a:r>
              <a:rPr lang="fr-FR" dirty="0"/>
              <a:t>individus</a:t>
            </a:r>
            <a:r>
              <a:rPr lang="fr-FR" dirty="0" smtClean="0"/>
              <a:t>.</a:t>
            </a:r>
          </a:p>
          <a:p>
            <a:r>
              <a:rPr lang="fr-FR" dirty="0" smtClean="0"/>
              <a:t>Une société à deux (ou plusieurs vitesses) ?</a:t>
            </a:r>
          </a:p>
          <a:p>
            <a:pPr lvl="1"/>
            <a:r>
              <a:rPr lang="fr-FR" dirty="0" smtClean="0"/>
              <a:t>Des emplois peu qualifiés en compétition directe avec la machine</a:t>
            </a:r>
          </a:p>
          <a:p>
            <a:pPr lvl="1"/>
            <a:r>
              <a:rPr lang="fr-FR" dirty="0" smtClean="0"/>
              <a:t>Des emplois de haut niveau dans lesquels des espaces de liberté sont ménagés pour permettre l’innovation, la créativité ?</a:t>
            </a:r>
          </a:p>
          <a:p>
            <a:r>
              <a:rPr lang="fr-FR" dirty="0" smtClean="0"/>
              <a:t>La question de l’intelligence artificielle</a:t>
            </a:r>
          </a:p>
          <a:p>
            <a:pPr marL="0" indent="0">
              <a:buNone/>
            </a:pPr>
            <a:endParaRPr lang="fr-FR" dirty="0" smtClean="0"/>
          </a:p>
          <a:p>
            <a:pPr marL="355500" indent="-342900"/>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4467226"/>
            <a:ext cx="11163300" cy="191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552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t/>
            </a:r>
            <a:br>
              <a:rPr lang="fr-FR" dirty="0" smtClean="0"/>
            </a:br>
            <a:r>
              <a:rPr lang="fr-FR" dirty="0" smtClean="0"/>
              <a:t>3</a:t>
            </a:r>
            <a:r>
              <a:rPr lang="fr-FR" dirty="0"/>
              <a:t>. Le retour au local comme outil de développement(s) ?</a:t>
            </a:r>
            <a:br>
              <a:rPr lang="fr-FR" dirty="0"/>
            </a:br>
            <a:endParaRPr lang="fr-FR" dirty="0"/>
          </a:p>
        </p:txBody>
      </p:sp>
      <p:sp>
        <p:nvSpPr>
          <p:cNvPr id="3" name="Espace réservé de la date 2"/>
          <p:cNvSpPr>
            <a:spLocks noGrp="1"/>
          </p:cNvSpPr>
          <p:nvPr>
            <p:ph type="dt" sz="half" idx="10"/>
          </p:nvPr>
        </p:nvSpPr>
        <p:spPr/>
        <p:txBody>
          <a:bodyPr/>
          <a:lstStyle/>
          <a:p>
            <a:fld id="{FE0A45DB-A464-48C8-8671-8EBE63523EFC}" type="datetime1">
              <a:rPr lang="fr-FR" smtClean="0"/>
              <a:t>16/01/2018</a:t>
            </a:fld>
            <a:endParaRPr lang="fr-FR" dirty="0"/>
          </a:p>
        </p:txBody>
      </p:sp>
      <p:sp>
        <p:nvSpPr>
          <p:cNvPr id="4" name="Espace réservé du contenu 3"/>
          <p:cNvSpPr>
            <a:spLocks noGrp="1"/>
          </p:cNvSpPr>
          <p:nvPr>
            <p:ph idx="1"/>
          </p:nvPr>
        </p:nvSpPr>
        <p:spPr/>
        <p:txBody>
          <a:bodyPr>
            <a:noAutofit/>
          </a:bodyPr>
          <a:lstStyle/>
          <a:p>
            <a:pPr marL="0" indent="0">
              <a:buNone/>
            </a:pPr>
            <a:endParaRPr lang="fr-FR" dirty="0" smtClean="0"/>
          </a:p>
          <a:p>
            <a:endParaRPr lang="fr-FR" dirty="0"/>
          </a:p>
          <a:p>
            <a:endParaRPr lang="fr-FR" dirty="0" smtClean="0"/>
          </a:p>
          <a:p>
            <a:endParaRPr lang="fr-FR" dirty="0"/>
          </a:p>
          <a:p>
            <a:endParaRPr lang="fr-FR" dirty="0" smtClean="0"/>
          </a:p>
          <a:p>
            <a:r>
              <a:rPr lang="fr-FR" dirty="0" smtClean="0"/>
              <a:t>Différentes hypothèses (pouvant coexister pour un retour au local)</a:t>
            </a:r>
          </a:p>
          <a:p>
            <a:pPr lvl="1"/>
            <a:r>
              <a:rPr lang="fr-FR" dirty="0" smtClean="0"/>
              <a:t>Une production complémentaire à celle assurée par les chaînes de valeur mondiales (PME de niche, artisanat d’excellence, spécificités locales)</a:t>
            </a:r>
          </a:p>
          <a:p>
            <a:pPr lvl="1"/>
            <a:r>
              <a:rPr lang="fr-FR" dirty="0" smtClean="0"/>
              <a:t>De nouveaux modes de travail permis par le développement des TIC (télétravail, commande à distance, </a:t>
            </a:r>
            <a:r>
              <a:rPr lang="fr-FR" dirty="0" err="1" smtClean="0"/>
              <a:t>fablabs</a:t>
            </a:r>
            <a:r>
              <a:rPr lang="fr-FR" dirty="0" smtClean="0"/>
              <a:t>, etc.)</a:t>
            </a:r>
          </a:p>
          <a:p>
            <a:pPr lvl="1"/>
            <a:r>
              <a:rPr lang="fr-FR" dirty="0" smtClean="0"/>
              <a:t>Une économie du complément :</a:t>
            </a:r>
          </a:p>
          <a:p>
            <a:pPr lvl="2"/>
            <a:r>
              <a:rPr lang="fr-FR" dirty="0" smtClean="0"/>
              <a:t>Développement d’emplois locaux grâce à la </a:t>
            </a:r>
            <a:r>
              <a:rPr lang="fr-FR" dirty="0" err="1" smtClean="0"/>
              <a:t>plateformisation</a:t>
            </a:r>
            <a:r>
              <a:rPr lang="fr-FR" dirty="0" smtClean="0"/>
              <a:t> (« </a:t>
            </a:r>
            <a:r>
              <a:rPr lang="fr-FR" dirty="0" err="1" smtClean="0"/>
              <a:t>Uberisation</a:t>
            </a:r>
            <a:r>
              <a:rPr lang="fr-FR" dirty="0" smtClean="0"/>
              <a:t> »), systèmes d’échanges locaux, monnaies locales, etc.</a:t>
            </a:r>
          </a:p>
          <a:p>
            <a:pPr lvl="2"/>
            <a:r>
              <a:rPr lang="fr-FR" dirty="0" smtClean="0"/>
              <a:t>Une économie de la « débrouille » liée à un système d’emploi à deux (ou plusieurs vitesses)</a:t>
            </a:r>
          </a:p>
          <a:p>
            <a:pPr lvl="2"/>
            <a:endParaRPr lang="fr-FR" dirty="0" smtClean="0"/>
          </a:p>
          <a:p>
            <a:endParaRPr lang="fr-FR" dirty="0"/>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981075"/>
            <a:ext cx="58007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668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t/>
            </a:r>
            <a:br>
              <a:rPr lang="fr-FR" dirty="0" smtClean="0"/>
            </a:br>
            <a:r>
              <a:rPr lang="fr-FR" dirty="0" smtClean="0"/>
              <a:t>4</a:t>
            </a:r>
            <a:r>
              <a:rPr lang="fr-FR" dirty="0"/>
              <a:t>. Vers la multiplication des formes de travail ?</a:t>
            </a:r>
            <a:br>
              <a:rPr lang="fr-FR" dirty="0"/>
            </a:br>
            <a:endParaRPr lang="fr-FR" dirty="0"/>
          </a:p>
        </p:txBody>
      </p:sp>
      <p:sp>
        <p:nvSpPr>
          <p:cNvPr id="3" name="Espace réservé de la date 2"/>
          <p:cNvSpPr>
            <a:spLocks noGrp="1"/>
          </p:cNvSpPr>
          <p:nvPr>
            <p:ph type="dt" sz="half" idx="10"/>
          </p:nvPr>
        </p:nvSpPr>
        <p:spPr/>
        <p:txBody>
          <a:bodyPr/>
          <a:lstStyle/>
          <a:p>
            <a:fld id="{FE0A45DB-A464-48C8-8671-8EBE63523EFC}" type="datetime1">
              <a:rPr lang="fr-FR" smtClean="0"/>
              <a:t>16/01/2018</a:t>
            </a:fld>
            <a:endParaRPr lang="fr-FR" dirty="0"/>
          </a:p>
        </p:txBody>
      </p:sp>
      <p:sp>
        <p:nvSpPr>
          <p:cNvPr id="4" name="Espace réservé du contenu 3"/>
          <p:cNvSpPr>
            <a:spLocks noGrp="1"/>
          </p:cNvSpPr>
          <p:nvPr>
            <p:ph idx="1"/>
          </p:nvPr>
        </p:nvSpPr>
        <p:spPr/>
        <p:txBody>
          <a:bodyPr>
            <a:normAutofit fontScale="92500" lnSpcReduction="10000"/>
          </a:bodyPr>
          <a:lstStyle/>
          <a:p>
            <a:endParaRPr lang="fr-FR" dirty="0" smtClean="0"/>
          </a:p>
          <a:p>
            <a:endParaRPr lang="fr-FR" dirty="0" smtClean="0"/>
          </a:p>
          <a:p>
            <a:endParaRPr lang="fr-FR" dirty="0"/>
          </a:p>
          <a:p>
            <a:endParaRPr lang="fr-FR" dirty="0" smtClean="0"/>
          </a:p>
          <a:p>
            <a:endParaRPr lang="fr-FR" dirty="0"/>
          </a:p>
          <a:p>
            <a:endParaRPr lang="fr-FR" dirty="0" smtClean="0"/>
          </a:p>
          <a:p>
            <a:r>
              <a:rPr lang="fr-FR" dirty="0" smtClean="0"/>
              <a:t>Permanence et effritement du CDI ; les carrières professionnelles sont plus heurtées/variées ; une accélération de la transformation des métiers ; un éclatement relatif (mais qui s’accélère) des temps et lieux de travail</a:t>
            </a:r>
          </a:p>
          <a:p>
            <a:r>
              <a:rPr lang="fr-FR" dirty="0" smtClean="0"/>
              <a:t>Quelques pistes explorées </a:t>
            </a:r>
          </a:p>
          <a:p>
            <a:pPr lvl="1"/>
            <a:r>
              <a:rPr lang="fr-FR" dirty="0" smtClean="0"/>
              <a:t>Vers une croissance durablement faible et une diminution des emplois ?</a:t>
            </a:r>
          </a:p>
          <a:p>
            <a:pPr lvl="1"/>
            <a:r>
              <a:rPr lang="fr-FR" dirty="0" smtClean="0"/>
              <a:t>Un revenu universel à la place des prestations sociales ?</a:t>
            </a:r>
          </a:p>
          <a:p>
            <a:pPr lvl="1"/>
            <a:r>
              <a:rPr lang="fr-FR" dirty="0" smtClean="0"/>
              <a:t>Quelles évolutions pour le droit du travail ?</a:t>
            </a:r>
          </a:p>
          <a:p>
            <a:pPr lvl="1"/>
            <a:r>
              <a:rPr lang="fr-FR" dirty="0" smtClean="0"/>
              <a:t>Tous indépendants et pluriactifs ?</a:t>
            </a:r>
          </a:p>
          <a:p>
            <a:pPr lvl="1"/>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028700"/>
            <a:ext cx="42195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76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595120" y="6246809"/>
            <a:ext cx="7223760" cy="365125"/>
          </a:xfrm>
        </p:spPr>
        <p:txBody>
          <a:bodyPr/>
          <a:lstStyle/>
          <a:p>
            <a:r>
              <a:rPr lang="fr-FR" dirty="0" smtClean="0"/>
              <a:t>A modifier dans insertion &gt; Entête et pied (pour une modification sur toutes les diapos)</a:t>
            </a:r>
            <a:endParaRPr lang="fr-FR" dirty="0"/>
          </a:p>
        </p:txBody>
      </p:sp>
      <p:sp>
        <p:nvSpPr>
          <p:cNvPr id="8" name="Titre 7"/>
          <p:cNvSpPr>
            <a:spLocks noGrp="1"/>
          </p:cNvSpPr>
          <p:nvPr>
            <p:ph type="title"/>
          </p:nvPr>
        </p:nvSpPr>
        <p:spPr/>
        <p:txBody>
          <a:bodyPr/>
          <a:lstStyle/>
          <a:p>
            <a:r>
              <a:rPr lang="fr-FR" dirty="0" smtClean="0"/>
              <a:t>Sommaire</a:t>
            </a:r>
            <a:endParaRPr lang="fr-FR" dirty="0"/>
          </a:p>
        </p:txBody>
      </p:sp>
      <p:sp>
        <p:nvSpPr>
          <p:cNvPr id="5" name="Espace réservé de la date 4"/>
          <p:cNvSpPr>
            <a:spLocks noGrp="1"/>
          </p:cNvSpPr>
          <p:nvPr>
            <p:ph type="dt" sz="half" idx="10"/>
          </p:nvPr>
        </p:nvSpPr>
        <p:spPr/>
        <p:txBody>
          <a:bodyPr/>
          <a:lstStyle/>
          <a:p>
            <a:fld id="{D7999C87-BB7F-4F77-9FBF-469A21223E35}" type="datetime1">
              <a:rPr lang="fr-FR" smtClean="0"/>
              <a:t>16/01/2018</a:t>
            </a:fld>
            <a:endParaRPr lang="fr-FR" dirty="0"/>
          </a:p>
        </p:txBody>
      </p:sp>
      <p:graphicFrame>
        <p:nvGraphicFramePr>
          <p:cNvPr id="10" name="Espace réservé du tableau 9"/>
          <p:cNvGraphicFramePr>
            <a:graphicFrameLocks noGrp="1"/>
          </p:cNvGraphicFramePr>
          <p:nvPr>
            <p:ph type="tbl" sz="quarter" idx="4294967295"/>
            <p:extLst>
              <p:ext uri="{D42A27DB-BD31-4B8C-83A1-F6EECF244321}">
                <p14:modId xmlns:p14="http://schemas.microsoft.com/office/powerpoint/2010/main" val="2520300122"/>
              </p:ext>
            </p:extLst>
          </p:nvPr>
        </p:nvGraphicFramePr>
        <p:xfrm>
          <a:off x="1815997" y="1066493"/>
          <a:ext cx="9560951" cy="1463356"/>
        </p:xfrm>
        <a:graphic>
          <a:graphicData uri="http://schemas.openxmlformats.org/drawingml/2006/table">
            <a:tbl>
              <a:tblPr bandRow="1">
                <a:tableStyleId>{5C22544A-7EE6-4342-B048-85BDC9FD1C3A}</a:tableStyleId>
              </a:tblPr>
              <a:tblGrid>
                <a:gridCol w="520102"/>
                <a:gridCol w="9040849"/>
              </a:tblGrid>
              <a:tr h="370840">
                <a:tc>
                  <a:txBody>
                    <a:bodyPr/>
                    <a:lstStyle/>
                    <a:p>
                      <a:pPr algn="ctr"/>
                      <a:r>
                        <a:rPr lang="fr-FR" sz="1600" dirty="0" smtClean="0">
                          <a:solidFill>
                            <a:srgbClr val="D2422A"/>
                          </a:solidFill>
                          <a:latin typeface="Tahoma" panose="020B0604030504040204" pitchFamily="34" charset="0"/>
                          <a:ea typeface="Tahoma" panose="020B0604030504040204" pitchFamily="34" charset="0"/>
                          <a:cs typeface="Tahoma" panose="020B0604030504040204" pitchFamily="34" charset="0"/>
                        </a:rPr>
                        <a:t>1</a:t>
                      </a:r>
                      <a:endParaRPr lang="fr-FR" sz="1600" dirty="0">
                        <a:solidFill>
                          <a:srgbClr val="D2422A"/>
                        </a:solidFill>
                        <a:latin typeface="Tahoma" panose="020B0604030504040204" pitchFamily="34" charset="0"/>
                        <a:ea typeface="Tahoma" panose="020B0604030504040204" pitchFamily="34" charset="0"/>
                        <a:cs typeface="Tahoma" panose="020B0604030504040204" pitchFamily="34" charset="0"/>
                      </a:endParaRPr>
                    </a:p>
                  </a:txBody>
                  <a:tcPr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Le</a:t>
                      </a:r>
                      <a:r>
                        <a:rPr lang="fr-FR" sz="1400" baseline="0" dirty="0" smtClean="0">
                          <a:latin typeface="Tahoma" panose="020B0604030504040204" pitchFamily="34" charset="0"/>
                          <a:ea typeface="Tahoma" panose="020B0604030504040204" pitchFamily="34" charset="0"/>
                          <a:cs typeface="Tahoma" panose="020B0604030504040204" pitchFamily="34" charset="0"/>
                        </a:rPr>
                        <a:t> monde du travail de demain ?</a:t>
                      </a:r>
                      <a:endParaRPr lang="fr-FR" sz="1400" dirty="0">
                        <a:latin typeface="Tahoma" panose="020B0604030504040204" pitchFamily="34" charset="0"/>
                        <a:ea typeface="Tahoma" panose="020B0604030504040204" pitchFamily="34" charset="0"/>
                        <a:cs typeface="Tahoma" panose="020B0604030504040204" pitchFamily="34" charset="0"/>
                      </a:endParaRPr>
                    </a:p>
                  </a:txBody>
                  <a:tcPr anchor="ctr">
                    <a:lnL w="762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172">
                <a:tc>
                  <a:txBody>
                    <a:bodyPr/>
                    <a:lstStyle/>
                    <a:p>
                      <a:pPr algn="ctr"/>
                      <a:r>
                        <a:rPr lang="fr-FR" sz="1600" dirty="0" smtClean="0">
                          <a:solidFill>
                            <a:srgbClr val="D2422A"/>
                          </a:solidFill>
                          <a:latin typeface="Tahoma" panose="020B0604030504040204" pitchFamily="34" charset="0"/>
                          <a:ea typeface="Tahoma" panose="020B0604030504040204" pitchFamily="34" charset="0"/>
                          <a:cs typeface="Tahoma" panose="020B0604030504040204" pitchFamily="34" charset="0"/>
                        </a:rPr>
                        <a:t>2</a:t>
                      </a:r>
                      <a:endParaRPr lang="fr-FR" sz="1600" dirty="0">
                        <a:solidFill>
                          <a:srgbClr val="D2422A"/>
                        </a:solidFill>
                        <a:latin typeface="Tahoma" panose="020B0604030504040204" pitchFamily="34" charset="0"/>
                        <a:ea typeface="Tahoma" panose="020B0604030504040204" pitchFamily="34" charset="0"/>
                        <a:cs typeface="Tahoma" panose="020B0604030504040204" pitchFamily="34" charset="0"/>
                      </a:endParaRPr>
                    </a:p>
                  </a:txBody>
                  <a:tcPr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Pourquoi faire de la prospective</a:t>
                      </a:r>
                      <a:r>
                        <a:rPr lang="fr-FR" sz="1400" baseline="0" dirty="0" smtClean="0">
                          <a:latin typeface="Tahoma" panose="020B0604030504040204" pitchFamily="34" charset="0"/>
                          <a:ea typeface="Tahoma" panose="020B0604030504040204" pitchFamily="34" charset="0"/>
                          <a:cs typeface="Tahoma" panose="020B0604030504040204" pitchFamily="34" charset="0"/>
                        </a:rPr>
                        <a:t> ? Que peut on en attendre ?</a:t>
                      </a:r>
                      <a:endParaRPr lang="fr-FR" sz="1400" dirty="0">
                        <a:latin typeface="Tahoma" panose="020B0604030504040204" pitchFamily="34" charset="0"/>
                        <a:ea typeface="Tahoma" panose="020B0604030504040204" pitchFamily="34" charset="0"/>
                        <a:cs typeface="Tahoma" panose="020B0604030504040204" pitchFamily="34" charset="0"/>
                      </a:endParaRPr>
                    </a:p>
                  </a:txBody>
                  <a:tcPr anchor="ct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172">
                <a:tc>
                  <a:txBody>
                    <a:bodyPr/>
                    <a:lstStyle/>
                    <a:p>
                      <a:pPr algn="ctr"/>
                      <a:r>
                        <a:rPr lang="fr-FR" sz="1600" dirty="0" smtClean="0">
                          <a:solidFill>
                            <a:srgbClr val="D2422A"/>
                          </a:solidFill>
                          <a:latin typeface="Tahoma" panose="020B0604030504040204" pitchFamily="34" charset="0"/>
                          <a:ea typeface="Tahoma" panose="020B0604030504040204" pitchFamily="34" charset="0"/>
                          <a:cs typeface="Tahoma" panose="020B0604030504040204" pitchFamily="34" charset="0"/>
                        </a:rPr>
                        <a:t>3</a:t>
                      </a:r>
                      <a:endParaRPr lang="fr-FR" sz="1600" dirty="0">
                        <a:solidFill>
                          <a:srgbClr val="D2422A"/>
                        </a:solidFill>
                        <a:latin typeface="Tahoma" panose="020B0604030504040204" pitchFamily="34" charset="0"/>
                        <a:ea typeface="Tahoma" panose="020B0604030504040204" pitchFamily="34" charset="0"/>
                        <a:cs typeface="Tahoma" panose="020B0604030504040204" pitchFamily="34" charset="0"/>
                      </a:endParaRPr>
                    </a:p>
                  </a:txBody>
                  <a:tcPr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Modes</a:t>
                      </a:r>
                      <a:r>
                        <a:rPr lang="fr-FR" sz="1400" baseline="0" dirty="0" smtClean="0">
                          <a:latin typeface="Tahoma" panose="020B0604030504040204" pitchFamily="34" charset="0"/>
                          <a:ea typeface="Tahoma" panose="020B0604030504040204" pitchFamily="34" charset="0"/>
                          <a:cs typeface="Tahoma" panose="020B0604030504040204" pitchFamily="34" charset="0"/>
                        </a:rPr>
                        <a:t> et méthodes de production en France en 2040 – Conséquences en santé et sécurité au travail</a:t>
                      </a:r>
                      <a:endParaRPr lang="fr-FR" sz="1400" dirty="0">
                        <a:latin typeface="Tahoma" panose="020B0604030504040204" pitchFamily="34" charset="0"/>
                        <a:ea typeface="Tahoma" panose="020B0604030504040204" pitchFamily="34" charset="0"/>
                        <a:cs typeface="Tahoma" panose="020B0604030504040204" pitchFamily="34" charset="0"/>
                      </a:endParaRPr>
                    </a:p>
                  </a:txBody>
                  <a:tcPr anchor="ct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4172">
                <a:tc>
                  <a:txBody>
                    <a:bodyPr/>
                    <a:lstStyle/>
                    <a:p>
                      <a:pPr algn="ctr"/>
                      <a:r>
                        <a:rPr lang="fr-FR" sz="1600" dirty="0" smtClean="0">
                          <a:solidFill>
                            <a:srgbClr val="D2422A"/>
                          </a:solidFill>
                          <a:latin typeface="Tahoma" panose="020B0604030504040204" pitchFamily="34" charset="0"/>
                          <a:ea typeface="Tahoma" panose="020B0604030504040204" pitchFamily="34" charset="0"/>
                          <a:cs typeface="Tahoma" panose="020B0604030504040204" pitchFamily="34" charset="0"/>
                        </a:rPr>
                        <a:t>4</a:t>
                      </a:r>
                      <a:endParaRPr lang="fr-FR" sz="1600" dirty="0">
                        <a:solidFill>
                          <a:srgbClr val="D2422A"/>
                        </a:solidFill>
                        <a:latin typeface="Tahoma" panose="020B0604030504040204" pitchFamily="34" charset="0"/>
                        <a:ea typeface="Tahoma" panose="020B0604030504040204" pitchFamily="34" charset="0"/>
                        <a:cs typeface="Tahoma" panose="020B0604030504040204" pitchFamily="34" charset="0"/>
                      </a:endParaRPr>
                    </a:p>
                  </a:txBody>
                  <a:tcPr anchor="ctr">
                    <a:lnR w="76200" cap="flat" cmpd="sng" algn="ctr">
                      <a:solidFill>
                        <a:schemeClr val="bg1"/>
                      </a:solidFill>
                      <a:prstDash val="solid"/>
                      <a:round/>
                      <a:headEnd type="none" w="med" len="med"/>
                      <a:tailEnd type="none" w="med" len="med"/>
                    </a:lnR>
                    <a:solidFill>
                      <a:schemeClr val="bg1">
                        <a:lumMod val="85000"/>
                      </a:schemeClr>
                    </a:solidFill>
                  </a:tcPr>
                </a:tc>
                <a:tc>
                  <a:txBody>
                    <a:bodyPr/>
                    <a:lstStyle/>
                    <a:p>
                      <a:r>
                        <a:rPr lang="fr-FR" sz="1400" dirty="0" smtClean="0">
                          <a:latin typeface="Tahoma" panose="020B0604030504040204" pitchFamily="34" charset="0"/>
                          <a:ea typeface="Tahoma" panose="020B0604030504040204" pitchFamily="34" charset="0"/>
                          <a:cs typeface="Tahoma" panose="020B0604030504040204" pitchFamily="34" charset="0"/>
                        </a:rPr>
                        <a:t>Quelques</a:t>
                      </a:r>
                      <a:r>
                        <a:rPr lang="fr-FR" sz="1400" baseline="0" dirty="0" smtClean="0">
                          <a:latin typeface="Tahoma" panose="020B0604030504040204" pitchFamily="34" charset="0"/>
                          <a:ea typeface="Tahoma" panose="020B0604030504040204" pitchFamily="34" charset="0"/>
                          <a:cs typeface="Tahoma" panose="020B0604030504040204" pitchFamily="34" charset="0"/>
                        </a:rPr>
                        <a:t> éléments de veille</a:t>
                      </a:r>
                      <a:endParaRPr lang="fr-FR" sz="1400" dirty="0">
                        <a:latin typeface="Tahoma" panose="020B0604030504040204" pitchFamily="34" charset="0"/>
                        <a:ea typeface="Tahoma" panose="020B0604030504040204" pitchFamily="34" charset="0"/>
                        <a:cs typeface="Tahoma" panose="020B0604030504040204" pitchFamily="34" charset="0"/>
                      </a:endParaRPr>
                    </a:p>
                  </a:txBody>
                  <a:tcPr anchor="ctr">
                    <a:lnL w="76200" cap="flat" cmpd="sng" algn="ctr">
                      <a:solidFill>
                        <a:schemeClr val="bg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34019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5. Quelles évolutions de la prescription et des rythmes de travail ?</a:t>
            </a:r>
          </a:p>
        </p:txBody>
      </p:sp>
      <p:sp>
        <p:nvSpPr>
          <p:cNvPr id="3" name="Espace réservé de la date 2"/>
          <p:cNvSpPr>
            <a:spLocks noGrp="1"/>
          </p:cNvSpPr>
          <p:nvPr>
            <p:ph type="dt" sz="half" idx="10"/>
          </p:nvPr>
        </p:nvSpPr>
        <p:spPr/>
        <p:txBody>
          <a:bodyPr/>
          <a:lstStyle/>
          <a:p>
            <a:fld id="{FE0A45DB-A464-48C8-8671-8EBE63523EFC}" type="datetime1">
              <a:rPr lang="fr-FR" smtClean="0"/>
              <a:t>16/01/2018</a:t>
            </a:fld>
            <a:endParaRPr lang="fr-FR" dirty="0"/>
          </a:p>
        </p:txBody>
      </p:sp>
      <p:sp>
        <p:nvSpPr>
          <p:cNvPr id="4" name="Espace réservé du contenu 3"/>
          <p:cNvSpPr>
            <a:spLocks noGrp="1"/>
          </p:cNvSpPr>
          <p:nvPr>
            <p:ph idx="1"/>
          </p:nvPr>
        </p:nvSpPr>
        <p:spPr/>
        <p:txBody>
          <a:bodyPr>
            <a:normAutofit lnSpcReduction="10000"/>
          </a:bodyPr>
          <a:lstStyle/>
          <a:p>
            <a:endParaRPr lang="fr-FR" dirty="0" smtClean="0"/>
          </a:p>
          <a:p>
            <a:endParaRPr lang="fr-FR" dirty="0"/>
          </a:p>
          <a:p>
            <a:endParaRPr lang="fr-FR" dirty="0" smtClean="0"/>
          </a:p>
          <a:p>
            <a:endParaRPr lang="fr-FR" dirty="0"/>
          </a:p>
          <a:p>
            <a:endParaRPr lang="fr-FR" dirty="0" smtClean="0"/>
          </a:p>
          <a:p>
            <a:endParaRPr lang="fr-FR" dirty="0"/>
          </a:p>
          <a:p>
            <a:r>
              <a:rPr lang="fr-FR" dirty="0" smtClean="0"/>
              <a:t>Si la </a:t>
            </a:r>
            <a:r>
              <a:rPr lang="fr-FR" dirty="0" err="1" smtClean="0"/>
              <a:t>logicialisation</a:t>
            </a:r>
            <a:r>
              <a:rPr lang="fr-FR" dirty="0" smtClean="0"/>
              <a:t> (robotisation – automatisation) de l’économie semble être une donnée majeure dans l’évolution de la production, l’usage qu’on en fait est un choix de société :</a:t>
            </a:r>
          </a:p>
          <a:p>
            <a:pPr lvl="1"/>
            <a:r>
              <a:rPr lang="fr-FR" dirty="0" smtClean="0"/>
              <a:t>Extraordinaire outil permettant de diminuer la pénibilité, d’augmenter l’</a:t>
            </a:r>
            <a:r>
              <a:rPr lang="fr-FR" dirty="0" err="1" smtClean="0"/>
              <a:t>inclusivité</a:t>
            </a:r>
            <a:r>
              <a:rPr lang="fr-FR" dirty="0" smtClean="0"/>
              <a:t> dans l’emploi, de libérer du temps pour une formation toujours plus nécessaire, de favoriser la créativité, etc.</a:t>
            </a:r>
          </a:p>
          <a:p>
            <a:pPr lvl="1"/>
            <a:r>
              <a:rPr lang="fr-FR" dirty="0" smtClean="0"/>
              <a:t>L’Homme au service de la machine : société à plusieurs vitesses, TMS, RPS… </a:t>
            </a:r>
          </a:p>
          <a:p>
            <a:pPr lvl="1"/>
            <a:endParaRPr lang="fr-FR" dirty="0" smtClean="0"/>
          </a:p>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095375"/>
            <a:ext cx="9377362"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182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Quels arbitrages dans la répartition de la plus-value ?</a:t>
            </a:r>
            <a:endParaRPr lang="fr-FR" dirty="0"/>
          </a:p>
        </p:txBody>
      </p:sp>
      <p:sp>
        <p:nvSpPr>
          <p:cNvPr id="3" name="Espace réservé de la date 2"/>
          <p:cNvSpPr>
            <a:spLocks noGrp="1"/>
          </p:cNvSpPr>
          <p:nvPr>
            <p:ph type="dt" sz="half" idx="10"/>
          </p:nvPr>
        </p:nvSpPr>
        <p:spPr/>
        <p:txBody>
          <a:bodyPr/>
          <a:lstStyle/>
          <a:p>
            <a:fld id="{FE0A45DB-A464-48C8-8671-8EBE63523EFC}" type="datetime1">
              <a:rPr lang="fr-FR" smtClean="0">
                <a:solidFill>
                  <a:prstClr val="black">
                    <a:tint val="75000"/>
                  </a:prstClr>
                </a:solidFill>
              </a:rPr>
              <a:pPr/>
              <a:t>16/01/2018</a:t>
            </a:fld>
            <a:endParaRPr lang="fr-FR" dirty="0">
              <a:solidFill>
                <a:prstClr val="black">
                  <a:tint val="75000"/>
                </a:prstClr>
              </a:solidFill>
            </a:endParaRPr>
          </a:p>
        </p:txBody>
      </p:sp>
      <p:sp>
        <p:nvSpPr>
          <p:cNvPr id="8" name="Espace réservé du contenu 7"/>
          <p:cNvSpPr>
            <a:spLocks noGrp="1"/>
          </p:cNvSpPr>
          <p:nvPr>
            <p:ph idx="1"/>
          </p:nvPr>
        </p:nvSpPr>
        <p:spPr/>
        <p:txBody>
          <a:bodyPr/>
          <a:lstStyle/>
          <a:p>
            <a:r>
              <a:rPr lang="fr-FR" dirty="0" smtClean="0"/>
              <a:t>Malgré l’automatisation, la productivité n’augmente plus que de façon limitée </a:t>
            </a:r>
          </a:p>
          <a:p>
            <a:r>
              <a:rPr lang="fr-FR" dirty="0" smtClean="0"/>
              <a:t>Quelle est la référence dans la définition des rythmes de travail</a:t>
            </a:r>
          </a:p>
          <a:p>
            <a:pPr lvl="1"/>
            <a:r>
              <a:rPr lang="fr-FR" dirty="0" smtClean="0"/>
              <a:t>La machine ?</a:t>
            </a:r>
          </a:p>
          <a:p>
            <a:pPr lvl="1"/>
            <a:r>
              <a:rPr lang="fr-FR" dirty="0" smtClean="0"/>
              <a:t>L’Homme ?</a:t>
            </a:r>
          </a:p>
          <a:p>
            <a:r>
              <a:rPr lang="fr-FR" dirty="0" smtClean="0"/>
              <a:t>Le choix n’est pas anodin en termes de risques professionnels</a:t>
            </a:r>
          </a:p>
          <a:p>
            <a:endParaRPr lang="fr-FR" dirty="0" smtClean="0"/>
          </a:p>
          <a:p>
            <a:endParaRPr lang="fr-FR" dirty="0" smtClean="0"/>
          </a:p>
          <a:p>
            <a:endParaRPr lang="fr-FR" dirty="0"/>
          </a:p>
        </p:txBody>
      </p:sp>
      <p:sp>
        <p:nvSpPr>
          <p:cNvPr id="2" name="Espace réservé du contenu 1"/>
          <p:cNvSpPr>
            <a:spLocks noGrp="1"/>
          </p:cNvSpPr>
          <p:nvPr>
            <p:ph idx="12"/>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380" y="1222130"/>
            <a:ext cx="5529628" cy="4070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533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FR" dirty="0"/>
              <a:t>Quelques éléments de veille</a:t>
            </a:r>
          </a:p>
          <a:p>
            <a:endParaRPr lang="fr-FR" dirty="0"/>
          </a:p>
        </p:txBody>
      </p:sp>
    </p:spTree>
    <p:extLst>
      <p:ext uri="{BB962C8B-B14F-4D97-AF65-F5344CB8AC3E}">
        <p14:creationId xmlns:p14="http://schemas.microsoft.com/office/powerpoint/2010/main" val="252188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3" name="Titre 2"/>
          <p:cNvSpPr>
            <a:spLocks noGrp="1"/>
          </p:cNvSpPr>
          <p:nvPr>
            <p:ph type="title"/>
          </p:nvPr>
        </p:nvSpPr>
        <p:spPr/>
        <p:txBody>
          <a:bodyPr/>
          <a:lstStyle/>
          <a:p>
            <a:r>
              <a:rPr lang="fr-FR" dirty="0" smtClean="0"/>
              <a:t>Relocalisation de la production ?</a:t>
            </a:r>
            <a:endParaRPr lang="fr-FR" dirty="0"/>
          </a:p>
        </p:txBody>
      </p:sp>
      <p:sp>
        <p:nvSpPr>
          <p:cNvPr id="4" name="Espace réservé de la date 3"/>
          <p:cNvSpPr>
            <a:spLocks noGrp="1"/>
          </p:cNvSpPr>
          <p:nvPr>
            <p:ph type="dt" sz="half" idx="10"/>
          </p:nvPr>
        </p:nvSpPr>
        <p:spPr/>
        <p:txBody>
          <a:bodyPr/>
          <a:lstStyle/>
          <a:p>
            <a:fld id="{0E4E2ED7-A1E9-45B1-BD61-2136C489434B}" type="datetime1">
              <a:rPr lang="fr-FR" smtClean="0">
                <a:solidFill>
                  <a:prstClr val="black">
                    <a:tint val="75000"/>
                  </a:prstClr>
                </a:solidFill>
              </a:rPr>
              <a:pPr/>
              <a:t>16/01/2018</a:t>
            </a:fld>
            <a:endParaRPr lang="fr-FR" dirty="0">
              <a:solidFill>
                <a:prstClr val="black">
                  <a:tint val="75000"/>
                </a:prstClr>
              </a:solidFill>
            </a:endParaRPr>
          </a:p>
        </p:txBody>
      </p:sp>
      <p:sp>
        <p:nvSpPr>
          <p:cNvPr id="5" name="Espace réservé du contenu 4"/>
          <p:cNvSpPr>
            <a:spLocks noGrp="1"/>
          </p:cNvSpPr>
          <p:nvPr>
            <p:ph idx="1"/>
          </p:nvPr>
        </p:nvSpPr>
        <p:spPr/>
        <p:txBody>
          <a:bodyPr>
            <a:normAutofit lnSpcReduction="10000"/>
          </a:bodyPr>
          <a:lstStyle/>
          <a:p>
            <a:endParaRPr lang="fr-FR" dirty="0"/>
          </a:p>
          <a:p>
            <a:endParaRPr lang="fr-FR" dirty="0" smtClean="0"/>
          </a:p>
          <a:p>
            <a:endParaRPr lang="fr-FR" dirty="0" smtClean="0"/>
          </a:p>
          <a:p>
            <a:endParaRPr lang="fr-FR" dirty="0"/>
          </a:p>
          <a:p>
            <a:endParaRPr lang="fr-FR" dirty="0" smtClean="0"/>
          </a:p>
          <a:p>
            <a:r>
              <a:rPr lang="fr-FR" dirty="0" smtClean="0"/>
              <a:t>Six emplois créés…</a:t>
            </a:r>
          </a:p>
          <a:p>
            <a:pPr lvl="1"/>
            <a:r>
              <a:rPr lang="fr-FR" dirty="0" smtClean="0"/>
              <a:t>Automatisation massive de la production</a:t>
            </a:r>
          </a:p>
          <a:p>
            <a:pPr lvl="1"/>
            <a:r>
              <a:rPr lang="fr-FR" dirty="0" smtClean="0"/>
              <a:t>Très forte flexibilité des horaires connus une semaine à l’avance</a:t>
            </a:r>
          </a:p>
          <a:p>
            <a:pPr lvl="1"/>
            <a:r>
              <a:rPr lang="fr-FR" dirty="0" smtClean="0"/>
              <a:t>Le nombre total d’emplois reste à 200 sur le site pour une production qui croît de 7 % tous les ans</a:t>
            </a:r>
          </a:p>
          <a:p>
            <a:pPr lvl="1"/>
            <a:r>
              <a:rPr lang="fr-FR" dirty="0" smtClean="0"/>
              <a:t>L’activité relocalisée est compétitive par rapport à l’usine turque dans laquelle elle était effectuée auparavant</a:t>
            </a:r>
          </a:p>
          <a:p>
            <a:pPr lvl="1"/>
            <a:r>
              <a:rPr lang="fr-FR" dirty="0" smtClean="0"/>
              <a:t>La production de ces 6 salariés est utilisée sur l’usine même. A terme, elle pourrait concerner d’autres usines européennes…</a:t>
            </a:r>
          </a:p>
          <a:p>
            <a:pPr lvl="1"/>
            <a:endParaRPr lang="fr-FR" dirty="0" smtClean="0"/>
          </a:p>
          <a:p>
            <a:pPr lvl="1"/>
            <a:endParaRPr lang="fr-FR" dirty="0"/>
          </a:p>
          <a:p>
            <a:endParaRPr lang="fr-FR" dirty="0" smtClean="0"/>
          </a:p>
          <a:p>
            <a:endParaRPr lang="fr-FR" dirty="0"/>
          </a:p>
          <a:p>
            <a:endParaRPr lang="fr-FR" dirty="0" smtClean="0"/>
          </a:p>
          <a:p>
            <a:endParaRPr lang="fr-FR" dirty="0"/>
          </a:p>
          <a:p>
            <a:endParaRPr lang="fr-FR" dirty="0"/>
          </a:p>
          <a:p>
            <a:endParaRPr lang="fr-FR" dirty="0" smtClean="0"/>
          </a:p>
          <a:p>
            <a:endParaRPr lang="fr-FR" dirty="0"/>
          </a:p>
          <a:p>
            <a:endParaRPr lang="fr-FR" dirty="0" smtClean="0"/>
          </a:p>
          <a:p>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554" y="1213338"/>
            <a:ext cx="5187461" cy="200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955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3" name="Titre 2"/>
          <p:cNvSpPr>
            <a:spLocks noGrp="1"/>
          </p:cNvSpPr>
          <p:nvPr>
            <p:ph type="title"/>
          </p:nvPr>
        </p:nvSpPr>
        <p:spPr/>
        <p:txBody>
          <a:bodyPr/>
          <a:lstStyle/>
          <a:p>
            <a:r>
              <a:rPr lang="fr-FR" dirty="0" smtClean="0"/>
              <a:t>Groupe </a:t>
            </a:r>
            <a:r>
              <a:rPr lang="fr-FR" dirty="0" err="1" smtClean="0"/>
              <a:t>Seb</a:t>
            </a:r>
            <a:r>
              <a:rPr lang="fr-FR" dirty="0" smtClean="0"/>
              <a:t> : Ecoconception- Durabilité - </a:t>
            </a:r>
            <a:r>
              <a:rPr lang="fr-FR" dirty="0" err="1" smtClean="0"/>
              <a:t>Réparabilité</a:t>
            </a:r>
            <a:endParaRPr lang="fr-FR" dirty="0"/>
          </a:p>
        </p:txBody>
      </p:sp>
      <p:sp>
        <p:nvSpPr>
          <p:cNvPr id="4" name="Espace réservé de la date 3"/>
          <p:cNvSpPr>
            <a:spLocks noGrp="1"/>
          </p:cNvSpPr>
          <p:nvPr>
            <p:ph type="dt" sz="half" idx="10"/>
          </p:nvPr>
        </p:nvSpPr>
        <p:spPr/>
        <p:txBody>
          <a:bodyPr/>
          <a:lstStyle/>
          <a:p>
            <a:fld id="{0E4E2ED7-A1E9-45B1-BD61-2136C489434B}" type="datetime1">
              <a:rPr lang="fr-FR" smtClean="0">
                <a:solidFill>
                  <a:prstClr val="black">
                    <a:tint val="75000"/>
                  </a:prstClr>
                </a:solidFill>
              </a:rPr>
              <a:pPr/>
              <a:t>16/01/2018</a:t>
            </a:fld>
            <a:endParaRPr lang="fr-FR" dirty="0">
              <a:solidFill>
                <a:prstClr val="black">
                  <a:tint val="75000"/>
                </a:prstClr>
              </a:solidFill>
            </a:endParaRPr>
          </a:p>
        </p:txBody>
      </p:sp>
      <p:sp>
        <p:nvSpPr>
          <p:cNvPr id="5" name="Espace réservé du contenu 4"/>
          <p:cNvSpPr>
            <a:spLocks noGrp="1"/>
          </p:cNvSpPr>
          <p:nvPr>
            <p:ph idx="1"/>
          </p:nvPr>
        </p:nvSpPr>
        <p:spPr/>
        <p:txBody>
          <a:bodyPr>
            <a:normAutofit fontScale="92500" lnSpcReduction="1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pPr marL="0" indent="0">
              <a:buNone/>
            </a:pPr>
            <a:endParaRPr lang="fr-FR" dirty="0" smtClean="0"/>
          </a:p>
          <a:p>
            <a:r>
              <a:rPr lang="fr-FR" dirty="0" smtClean="0"/>
              <a:t>86% des produits totalement réparables (coût &lt; 50 % de la valeur du produit)</a:t>
            </a:r>
            <a:endParaRPr lang="fr-FR" dirty="0"/>
          </a:p>
          <a:p>
            <a:r>
              <a:rPr lang="fr-FR" dirty="0" smtClean="0"/>
              <a:t>Demain, le mode opératoire de la réparation disponible sur Internet pour que le client puisse l’effectuer lui-même…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1" y="1143001"/>
            <a:ext cx="4413738" cy="98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308" y="1415563"/>
            <a:ext cx="5284177" cy="116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931" y="2576147"/>
            <a:ext cx="7459907" cy="131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437" y="3894993"/>
            <a:ext cx="6198577" cy="782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056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solidFill>
                  <a:prstClr val="black">
                    <a:lumMod val="85000"/>
                    <a:lumOff val="15000"/>
                  </a:prstClr>
                </a:solidFill>
              </a:rPr>
              <a:t>A modifier dans insertion &gt; Entête et pied (pour une modification sur toutes les diapos)</a:t>
            </a:r>
            <a:endParaRPr lang="fr-FR" dirty="0">
              <a:solidFill>
                <a:prstClr val="black">
                  <a:lumMod val="85000"/>
                  <a:lumOff val="15000"/>
                </a:prstClr>
              </a:solidFill>
            </a:endParaRPr>
          </a:p>
        </p:txBody>
      </p:sp>
      <p:sp>
        <p:nvSpPr>
          <p:cNvPr id="3" name="Titre 2"/>
          <p:cNvSpPr>
            <a:spLocks noGrp="1"/>
          </p:cNvSpPr>
          <p:nvPr>
            <p:ph type="title"/>
          </p:nvPr>
        </p:nvSpPr>
        <p:spPr/>
        <p:txBody>
          <a:bodyPr/>
          <a:lstStyle/>
          <a:p>
            <a:r>
              <a:rPr lang="fr-FR" dirty="0" err="1" smtClean="0"/>
              <a:t>Plateformisation</a:t>
            </a:r>
            <a:r>
              <a:rPr lang="fr-FR" dirty="0" smtClean="0"/>
              <a:t> et contrat de travail classique</a:t>
            </a:r>
            <a:endParaRPr lang="fr-FR" dirty="0"/>
          </a:p>
        </p:txBody>
      </p:sp>
      <p:sp>
        <p:nvSpPr>
          <p:cNvPr id="4" name="Espace réservé de la date 3"/>
          <p:cNvSpPr>
            <a:spLocks noGrp="1"/>
          </p:cNvSpPr>
          <p:nvPr>
            <p:ph type="dt" sz="half" idx="10"/>
          </p:nvPr>
        </p:nvSpPr>
        <p:spPr/>
        <p:txBody>
          <a:bodyPr/>
          <a:lstStyle/>
          <a:p>
            <a:fld id="{0E4E2ED7-A1E9-45B1-BD61-2136C489434B}" type="datetime1">
              <a:rPr lang="fr-FR" smtClean="0">
                <a:solidFill>
                  <a:prstClr val="black">
                    <a:tint val="75000"/>
                  </a:prstClr>
                </a:solidFill>
              </a:rPr>
              <a:pPr/>
              <a:t>16/01/2018</a:t>
            </a:fld>
            <a:endParaRPr lang="fr-FR" dirty="0">
              <a:solidFill>
                <a:prstClr val="black">
                  <a:tint val="75000"/>
                </a:prstClr>
              </a:solidFill>
            </a:endParaRPr>
          </a:p>
        </p:txBody>
      </p:sp>
      <p:sp>
        <p:nvSpPr>
          <p:cNvPr id="5" name="Espace réservé du contenu 4"/>
          <p:cNvSpPr>
            <a:spLocks noGrp="1"/>
          </p:cNvSpPr>
          <p:nvPr>
            <p:ph idx="1"/>
          </p:nvPr>
        </p:nvSpPr>
        <p:spPr/>
        <p:txBody>
          <a:bodyPr>
            <a:normAutofit lnSpcReduction="10000"/>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Des compagnies de livraison de courses à domicile (</a:t>
            </a:r>
            <a:r>
              <a:rPr lang="fr-FR" dirty="0" err="1" smtClean="0"/>
              <a:t>Munchery</a:t>
            </a:r>
            <a:r>
              <a:rPr lang="fr-FR" dirty="0" smtClean="0"/>
              <a:t>, </a:t>
            </a:r>
            <a:r>
              <a:rPr lang="fr-FR" dirty="0" err="1" smtClean="0"/>
              <a:t>Instacart</a:t>
            </a:r>
            <a:r>
              <a:rPr lang="fr-FR" dirty="0" smtClean="0"/>
              <a:t>) ont donné à tout ou partie de leur personnel de préparation et livraison un statut d’emploi classique :</a:t>
            </a:r>
          </a:p>
          <a:p>
            <a:pPr lvl="1"/>
            <a:r>
              <a:rPr lang="fr-FR" dirty="0" smtClean="0"/>
              <a:t>Qualité de la prestation</a:t>
            </a:r>
          </a:p>
          <a:p>
            <a:pPr lvl="1"/>
            <a:r>
              <a:rPr lang="fr-FR" smtClean="0"/>
              <a:t>Capacité à </a:t>
            </a:r>
            <a:r>
              <a:rPr lang="fr-FR" dirty="0" smtClean="0"/>
              <a:t>fournir des prestations lors des périodes de forte demande quand la main d’œuvre disponible sur le marché n’est pas suffisante</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709" y="1248509"/>
            <a:ext cx="5539153" cy="276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602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0" y="2715435"/>
            <a:ext cx="12199814" cy="737699"/>
          </a:xfrm>
        </p:spPr>
        <p:txBody>
          <a:bodyPr>
            <a:normAutofit/>
          </a:bodyPr>
          <a:lstStyle/>
          <a:p>
            <a:r>
              <a:rPr lang="fr-FR" sz="4000" dirty="0" smtClean="0"/>
              <a:t>Notre métier, rendre le vôtre plus sûr</a:t>
            </a:r>
            <a:endParaRPr lang="fr-FR" sz="4000" dirty="0"/>
          </a:p>
        </p:txBody>
      </p:sp>
      <p:sp>
        <p:nvSpPr>
          <p:cNvPr id="9" name="Sous-titre 8"/>
          <p:cNvSpPr>
            <a:spLocks noGrp="1"/>
          </p:cNvSpPr>
          <p:nvPr>
            <p:ph type="subTitle" idx="1"/>
          </p:nvPr>
        </p:nvSpPr>
        <p:spPr>
          <a:xfrm>
            <a:off x="0" y="3351534"/>
            <a:ext cx="12199814" cy="535414"/>
          </a:xfrm>
        </p:spPr>
        <p:txBody>
          <a:bodyPr>
            <a:normAutofit/>
          </a:bodyPr>
          <a:lstStyle/>
          <a:p>
            <a:r>
              <a:rPr lang="fr-FR" sz="32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Merci de votre attention</a:t>
            </a:r>
            <a:endParaRPr lang="fr-F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hlinkClick r:id="rId3"/>
          </p:cNvPr>
          <p:cNvSpPr/>
          <p:nvPr/>
        </p:nvSpPr>
        <p:spPr>
          <a:xfrm>
            <a:off x="5801032" y="5683045"/>
            <a:ext cx="934065"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hlinkClick r:id="rId4"/>
          </p:cNvPr>
          <p:cNvSpPr/>
          <p:nvPr/>
        </p:nvSpPr>
        <p:spPr>
          <a:xfrm>
            <a:off x="6882581" y="5683045"/>
            <a:ext cx="609600"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hlinkClick r:id="rId5"/>
          </p:cNvPr>
          <p:cNvSpPr/>
          <p:nvPr/>
        </p:nvSpPr>
        <p:spPr>
          <a:xfrm>
            <a:off x="7639665" y="5683045"/>
            <a:ext cx="580103"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hlinkClick r:id="rId6"/>
          </p:cNvPr>
          <p:cNvSpPr/>
          <p:nvPr/>
        </p:nvSpPr>
        <p:spPr>
          <a:xfrm>
            <a:off x="3824748" y="5683045"/>
            <a:ext cx="1789471" cy="5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6334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573608" y="1081548"/>
            <a:ext cx="10376115" cy="4982699"/>
          </a:xfrm>
        </p:spPr>
        <p:txBody>
          <a:bodyPr/>
          <a:lstStyle/>
          <a:p>
            <a:r>
              <a:rPr lang="fr-FR" dirty="0" smtClean="0"/>
              <a:t>Le monde du travail de demain ?</a:t>
            </a:r>
            <a:endParaRPr lang="fr-FR" dirty="0"/>
          </a:p>
        </p:txBody>
      </p:sp>
    </p:spTree>
    <p:extLst>
      <p:ext uri="{BB962C8B-B14F-4D97-AF65-F5344CB8AC3E}">
        <p14:creationId xmlns:p14="http://schemas.microsoft.com/office/powerpoint/2010/main" val="2153852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smtClean="0"/>
              <a:t>Entre </a:t>
            </a:r>
            <a:r>
              <a:rPr lang="fr-FR" i="1" dirty="0" smtClean="0"/>
              <a:t>flash </a:t>
            </a:r>
            <a:r>
              <a:rPr lang="fr-FR" i="1" dirty="0" err="1" smtClean="0"/>
              <a:t>organizations</a:t>
            </a:r>
            <a:r>
              <a:rPr lang="fr-FR" i="1" dirty="0" smtClean="0"/>
              <a:t> </a:t>
            </a:r>
            <a:r>
              <a:rPr lang="fr-FR" dirty="0" smtClean="0"/>
              <a:t>et robotisation à outrance</a:t>
            </a:r>
            <a:endParaRPr lang="fr-FR" dirty="0"/>
          </a:p>
        </p:txBody>
      </p:sp>
      <p:sp>
        <p:nvSpPr>
          <p:cNvPr id="4" name="Espace réservé de la date 3"/>
          <p:cNvSpPr>
            <a:spLocks noGrp="1"/>
          </p:cNvSpPr>
          <p:nvPr>
            <p:ph type="dt" sz="half" idx="10"/>
          </p:nvPr>
        </p:nvSpPr>
        <p:spPr/>
        <p:txBody>
          <a:bodyPr/>
          <a:lstStyle/>
          <a:p>
            <a:fld id="{D597D461-3A27-4065-9E41-6CD8FD49463D}" type="datetime1">
              <a:rPr lang="fr-FR" smtClean="0"/>
              <a:t>16/01/2018</a:t>
            </a:fld>
            <a:endParaRPr lang="fr-FR" dirty="0"/>
          </a:p>
        </p:txBody>
      </p:sp>
      <p:sp>
        <p:nvSpPr>
          <p:cNvPr id="5" name="Espace réservé du contenu 4"/>
          <p:cNvSpPr>
            <a:spLocks noGrp="1"/>
          </p:cNvSpPr>
          <p:nvPr>
            <p:ph idx="1"/>
          </p:nvPr>
        </p:nvSpPr>
        <p:spPr/>
        <p:txBody>
          <a:bodyPr/>
          <a:lstStyle/>
          <a:p>
            <a:r>
              <a:rPr lang="fr-FR" dirty="0" smtClean="0"/>
              <a:t>Les </a:t>
            </a:r>
            <a:r>
              <a:rPr lang="fr-FR" i="1" dirty="0" smtClean="0"/>
              <a:t>flash </a:t>
            </a:r>
            <a:r>
              <a:rPr lang="fr-FR" i="1" dirty="0" err="1" smtClean="0"/>
              <a:t>organizations</a:t>
            </a:r>
            <a:r>
              <a:rPr lang="fr-FR" i="1" dirty="0" smtClean="0"/>
              <a:t> :</a:t>
            </a:r>
          </a:p>
          <a:p>
            <a:pPr lvl="1"/>
            <a:r>
              <a:rPr lang="fr-FR" dirty="0" smtClean="0"/>
              <a:t>La possibilité d’utiliser la ressource de la communauté des internautes (</a:t>
            </a:r>
            <a:r>
              <a:rPr lang="fr-FR" dirty="0" err="1" smtClean="0"/>
              <a:t>crowdsourding</a:t>
            </a:r>
            <a:r>
              <a:rPr lang="fr-FR" dirty="0" smtClean="0"/>
              <a:t>) pour effectuer des travaux complexes dont la structure finale n’est pas déterminée a priori</a:t>
            </a:r>
          </a:p>
          <a:p>
            <a:pPr marL="378900" lvl="1" indent="0">
              <a:buNone/>
            </a:pPr>
            <a:r>
              <a:rPr lang="fr-FR" dirty="0" smtClean="0"/>
              <a:t>  </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3" y="2470638"/>
            <a:ext cx="6010275" cy="364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gauche 6"/>
          <p:cNvSpPr/>
          <p:nvPr/>
        </p:nvSpPr>
        <p:spPr>
          <a:xfrm>
            <a:off x="8969254" y="5073162"/>
            <a:ext cx="1153155" cy="2285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3243263"/>
            <a:ext cx="79851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10058400" y="4833518"/>
            <a:ext cx="1204731" cy="707886"/>
          </a:xfrm>
          <a:prstGeom prst="rect">
            <a:avLst/>
          </a:prstGeom>
          <a:noFill/>
        </p:spPr>
        <p:txBody>
          <a:bodyPr wrap="square" rtlCol="0">
            <a:spAutoFit/>
          </a:bodyPr>
          <a:lstStyle/>
          <a:p>
            <a:r>
              <a:rPr lang="fr-FR" sz="4000" b="1" dirty="0" smtClean="0">
                <a:solidFill>
                  <a:srgbClr val="FF0000"/>
                </a:solidFill>
              </a:rPr>
              <a:t>!!!!!</a:t>
            </a:r>
            <a:endParaRPr lang="fr-FR" sz="4000" b="1" dirty="0">
              <a:solidFill>
                <a:srgbClr val="FF0000"/>
              </a:solidFill>
            </a:endParaRPr>
          </a:p>
        </p:txBody>
      </p:sp>
    </p:spTree>
    <p:extLst>
      <p:ext uri="{BB962C8B-B14F-4D97-AF65-F5344CB8AC3E}">
        <p14:creationId xmlns:p14="http://schemas.microsoft.com/office/powerpoint/2010/main" val="130632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smtClean="0"/>
              <a:t>Le principe de la </a:t>
            </a:r>
            <a:r>
              <a:rPr lang="fr-FR" i="1" dirty="0" smtClean="0"/>
              <a:t>flash </a:t>
            </a:r>
            <a:r>
              <a:rPr lang="fr-FR" i="1" dirty="0" err="1" smtClean="0"/>
              <a:t>organization</a:t>
            </a:r>
            <a:r>
              <a:rPr lang="fr-FR" i="1" dirty="0" smtClean="0"/>
              <a:t> (1)</a:t>
            </a:r>
            <a:endParaRPr lang="fr-FR" i="1" dirty="0"/>
          </a:p>
        </p:txBody>
      </p:sp>
      <p:sp>
        <p:nvSpPr>
          <p:cNvPr id="4" name="Espace réservé de la date 3"/>
          <p:cNvSpPr>
            <a:spLocks noGrp="1"/>
          </p:cNvSpPr>
          <p:nvPr>
            <p:ph type="dt" sz="half" idx="10"/>
          </p:nvPr>
        </p:nvSpPr>
        <p:spPr/>
        <p:txBody>
          <a:bodyPr/>
          <a:lstStyle/>
          <a:p>
            <a:fld id="{D597D461-3A27-4065-9E41-6CD8FD49463D}" type="datetime1">
              <a:rPr lang="fr-FR" smtClean="0"/>
              <a:t>16/01/2018</a:t>
            </a:fld>
            <a:endParaRPr lang="fr-FR" dirty="0"/>
          </a:p>
        </p:txBody>
      </p:sp>
      <p:sp>
        <p:nvSpPr>
          <p:cNvPr id="5" name="Espace réservé du contenu 4"/>
          <p:cNvSpPr>
            <a:spLocks noGrp="1"/>
          </p:cNvSpPr>
          <p:nvPr>
            <p:ph idx="1"/>
          </p:nvPr>
        </p:nvSpPr>
        <p:spPr/>
        <p:txBody>
          <a:bodyPr>
            <a:normAutofit lnSpcReduction="10000"/>
          </a:bodyPr>
          <a:lstStyle/>
          <a:p>
            <a:r>
              <a:rPr lang="fr-FR" dirty="0" smtClean="0"/>
              <a:t>Créer et faire évoluer des organisations en recourant à la communauté des internautes :</a:t>
            </a:r>
          </a:p>
          <a:p>
            <a:pPr lvl="1"/>
            <a:r>
              <a:rPr lang="fr-FR" dirty="0" smtClean="0"/>
              <a:t>Désignation d’un chef de projet : première analyse de la question, définition des ressources humaines nécessaires</a:t>
            </a:r>
          </a:p>
          <a:p>
            <a:pPr lvl="1"/>
            <a:r>
              <a:rPr lang="fr-FR" dirty="0" smtClean="0"/>
              <a:t>En fonction des tâches identifiées, recrutement en ligne réalisé par un algorithme dans la ressource fournie par des bases de données de travailleurs potentiels sur la base des besoins et des compétences : appariement presque instantané entre la description de la tâche à effectuer et le recrutement de la personne chargée de la réaliser</a:t>
            </a:r>
          </a:p>
          <a:p>
            <a:pPr lvl="1"/>
            <a:r>
              <a:rPr lang="fr-FR" dirty="0" smtClean="0"/>
              <a:t>La durée de réalisation de chaque tâche est généralement d’une à quelques heures (de la prise de connaissance du projet à l’exécution du travail, en passant par la lecture des consignes)</a:t>
            </a:r>
          </a:p>
          <a:p>
            <a:pPr lvl="1"/>
            <a:r>
              <a:rPr lang="fr-FR" dirty="0" smtClean="0"/>
              <a:t>Au fur et à mesure de l’avancement du projet, itération des tâches à effectuer toujours selon la même formule d’appariement : la meilleure personne au meilleur moment pour effectuer le meilleur travail</a:t>
            </a:r>
          </a:p>
          <a:p>
            <a:pPr lvl="1"/>
            <a:r>
              <a:rPr lang="fr-FR" dirty="0" smtClean="0"/>
              <a:t>Création possible d’une hiérarchie intermédiaire (recrutée selon le même principe) à durée de participation plus ou moins limitée (quelques heures à quelques jours)</a:t>
            </a:r>
          </a:p>
          <a:p>
            <a:pPr marL="378900" lvl="1" indent="0">
              <a:buNone/>
            </a:pPr>
            <a:endParaRPr lang="fr-FR" dirty="0"/>
          </a:p>
        </p:txBody>
      </p:sp>
    </p:spTree>
    <p:extLst>
      <p:ext uri="{BB962C8B-B14F-4D97-AF65-F5344CB8AC3E}">
        <p14:creationId xmlns:p14="http://schemas.microsoft.com/office/powerpoint/2010/main" val="212328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a:t>Le principe de la </a:t>
            </a:r>
            <a:r>
              <a:rPr lang="fr-FR" i="1" dirty="0"/>
              <a:t>flash </a:t>
            </a:r>
            <a:r>
              <a:rPr lang="fr-FR" i="1" dirty="0" err="1"/>
              <a:t>organization</a:t>
            </a:r>
            <a:r>
              <a:rPr lang="fr-FR" i="1" dirty="0"/>
              <a:t> </a:t>
            </a:r>
            <a:r>
              <a:rPr lang="fr-FR" dirty="0" smtClean="0"/>
              <a:t>(2)</a:t>
            </a:r>
            <a:endParaRPr lang="fr-FR" dirty="0"/>
          </a:p>
        </p:txBody>
      </p:sp>
      <p:sp>
        <p:nvSpPr>
          <p:cNvPr id="4" name="Espace réservé de la date 3"/>
          <p:cNvSpPr>
            <a:spLocks noGrp="1"/>
          </p:cNvSpPr>
          <p:nvPr>
            <p:ph type="dt" sz="half" idx="10"/>
          </p:nvPr>
        </p:nvSpPr>
        <p:spPr/>
        <p:txBody>
          <a:bodyPr/>
          <a:lstStyle/>
          <a:p>
            <a:fld id="{D597D461-3A27-4065-9E41-6CD8FD49463D}" type="datetime1">
              <a:rPr lang="fr-FR" smtClean="0"/>
              <a:t>16/01/2018</a:t>
            </a:fld>
            <a:endParaRPr lang="fr-FR" dirty="0"/>
          </a:p>
        </p:txBody>
      </p:sp>
      <p:sp>
        <p:nvSpPr>
          <p:cNvPr id="5" name="Espace réservé du contenu 4"/>
          <p:cNvSpPr>
            <a:spLocks noGrp="1"/>
          </p:cNvSpPr>
          <p:nvPr>
            <p:ph idx="1"/>
          </p:nvPr>
        </p:nvSpPr>
        <p:spPr/>
        <p:txBody>
          <a:bodyPr/>
          <a:lstStyle/>
          <a:p>
            <a:r>
              <a:rPr lang="fr-FR" dirty="0" smtClean="0"/>
              <a:t>L’algorithme </a:t>
            </a:r>
            <a:r>
              <a:rPr lang="fr-FR" i="1" dirty="0" err="1" smtClean="0"/>
              <a:t>Foundry</a:t>
            </a:r>
            <a:r>
              <a:rPr lang="fr-FR" i="1" dirty="0" smtClean="0"/>
              <a:t>  </a:t>
            </a:r>
            <a:r>
              <a:rPr lang="fr-FR" dirty="0" smtClean="0"/>
              <a:t>(Melissa Valentine et al. – </a:t>
            </a:r>
            <a:r>
              <a:rPr lang="fr-FR" dirty="0" err="1" smtClean="0"/>
              <a:t>Crowdsourcing</a:t>
            </a:r>
            <a:r>
              <a:rPr lang="fr-FR" dirty="0" smtClean="0"/>
              <a:t> </a:t>
            </a:r>
            <a:r>
              <a:rPr lang="fr-FR" dirty="0" err="1" smtClean="0"/>
              <a:t>complex</a:t>
            </a:r>
            <a:r>
              <a:rPr lang="fr-FR" dirty="0" smtClean="0"/>
              <a:t> </a:t>
            </a:r>
            <a:r>
              <a:rPr lang="fr-FR" dirty="0" err="1" smtClean="0"/>
              <a:t>work</a:t>
            </a:r>
            <a:r>
              <a:rPr lang="fr-FR" dirty="0" smtClean="0"/>
              <a:t> by </a:t>
            </a:r>
            <a:r>
              <a:rPr lang="fr-FR" dirty="0" err="1" smtClean="0"/>
              <a:t>structuring</a:t>
            </a:r>
            <a:r>
              <a:rPr lang="fr-FR" dirty="0" smtClean="0"/>
              <a:t> </a:t>
            </a:r>
            <a:r>
              <a:rPr lang="fr-FR" dirty="0" err="1" smtClean="0"/>
              <a:t>crowds</a:t>
            </a:r>
            <a:r>
              <a:rPr lang="fr-FR" dirty="0" smtClean="0"/>
              <a:t> as </a:t>
            </a:r>
            <a:r>
              <a:rPr lang="fr-FR" dirty="0" err="1" smtClean="0"/>
              <a:t>organizations</a:t>
            </a:r>
            <a:r>
              <a:rPr lang="fr-FR" dirty="0" smtClean="0"/>
              <a:t>. Université </a:t>
            </a:r>
            <a:r>
              <a:rPr lang="fr-FR" dirty="0" err="1" smtClean="0"/>
              <a:t>Stanford</a:t>
            </a:r>
            <a:r>
              <a:rPr lang="fr-FR" dirty="0" smtClean="0"/>
              <a:t>)</a:t>
            </a:r>
          </a:p>
          <a:p>
            <a:pPr lvl="1"/>
            <a:r>
              <a:rPr lang="fr-FR" dirty="0" smtClean="0"/>
              <a:t>Assure la gestion RH du projet (recrutement, signature des contrats, etc.)</a:t>
            </a:r>
          </a:p>
          <a:p>
            <a:pPr lvl="1"/>
            <a:r>
              <a:rPr lang="fr-FR" dirty="0" smtClean="0"/>
              <a:t>Garde la mémoire de l’évolution du projet (architecture, organisation, transmission des résultats…)</a:t>
            </a:r>
          </a:p>
          <a:p>
            <a:pPr lvl="1"/>
            <a:r>
              <a:rPr lang="fr-FR" dirty="0" smtClean="0"/>
              <a:t>Contribue à son implémentation par administration d’un questionnaire en fin de tâches (pistes d’amélioration, notation, etc.) et organise la remontée des suggestions en cours de travail pour la modification de l’architecture et des méthodes de fonctionnement </a:t>
            </a:r>
          </a:p>
          <a:p>
            <a:pPr marL="378900" lvl="1"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238" y="4035669"/>
            <a:ext cx="8212016" cy="174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05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smtClean="0"/>
              <a:t>Conséquences en santé et sécurité au travail</a:t>
            </a:r>
            <a:endParaRPr lang="fr-FR" dirty="0"/>
          </a:p>
        </p:txBody>
      </p:sp>
      <p:sp>
        <p:nvSpPr>
          <p:cNvPr id="4" name="Espace réservé de la date 3"/>
          <p:cNvSpPr>
            <a:spLocks noGrp="1"/>
          </p:cNvSpPr>
          <p:nvPr>
            <p:ph type="dt" sz="half" idx="10"/>
          </p:nvPr>
        </p:nvSpPr>
        <p:spPr/>
        <p:txBody>
          <a:bodyPr/>
          <a:lstStyle/>
          <a:p>
            <a:fld id="{D597D461-3A27-4065-9E41-6CD8FD49463D}" type="datetime1">
              <a:rPr lang="fr-FR" smtClean="0"/>
              <a:t>16/01/2018</a:t>
            </a:fld>
            <a:endParaRPr lang="fr-FR" dirty="0"/>
          </a:p>
        </p:txBody>
      </p:sp>
      <p:sp>
        <p:nvSpPr>
          <p:cNvPr id="5" name="Espace réservé du contenu 4"/>
          <p:cNvSpPr>
            <a:spLocks noGrp="1"/>
          </p:cNvSpPr>
          <p:nvPr>
            <p:ph idx="1"/>
          </p:nvPr>
        </p:nvSpPr>
        <p:spPr/>
        <p:txBody>
          <a:bodyPr/>
          <a:lstStyle/>
          <a:p>
            <a:r>
              <a:rPr lang="fr-FR" dirty="0" smtClean="0"/>
              <a:t>Isolement du travailleur</a:t>
            </a:r>
          </a:p>
          <a:p>
            <a:r>
              <a:rPr lang="fr-FR" dirty="0" smtClean="0"/>
              <a:t>Le système se prête assez mal à un système d’assurances sociales </a:t>
            </a:r>
            <a:r>
              <a:rPr lang="fr-FR" dirty="0" smtClean="0">
                <a:sym typeface="Wingdings" pitchFamily="2" charset="2"/>
              </a:rPr>
              <a:t> Stress, course au contrat, à la </a:t>
            </a:r>
            <a:r>
              <a:rPr lang="fr-FR" dirty="0" err="1" smtClean="0">
                <a:sym typeface="Wingdings" pitchFamily="2" charset="2"/>
              </a:rPr>
              <a:t>polyactivité</a:t>
            </a:r>
            <a:r>
              <a:rPr lang="fr-FR" dirty="0" smtClean="0">
                <a:sym typeface="Wingdings" pitchFamily="2" charset="2"/>
              </a:rPr>
              <a:t> </a:t>
            </a:r>
          </a:p>
          <a:p>
            <a:r>
              <a:rPr lang="fr-FR" dirty="0" smtClean="0">
                <a:sym typeface="Wingdings" pitchFamily="2" charset="2"/>
              </a:rPr>
              <a:t>Nécessité d’être disponible à toute heure pour effectuer des tâches potentiellement déqualifiées, sans vision globale du travail effectué : perte d’intérêt au travail, détérioration de la vie privée et sociale</a:t>
            </a:r>
            <a:r>
              <a:rPr lang="fr-FR" dirty="0" smtClean="0"/>
              <a:t> </a:t>
            </a:r>
          </a:p>
          <a:p>
            <a:r>
              <a:rPr lang="fr-FR" dirty="0" smtClean="0"/>
              <a:t>La question de la créativité</a:t>
            </a:r>
          </a:p>
          <a:p>
            <a:pPr lvl="1"/>
            <a:r>
              <a:rPr lang="fr-FR" dirty="0" smtClean="0"/>
              <a:t>Quelle part laissée à l’homme ?</a:t>
            </a:r>
          </a:p>
          <a:p>
            <a:pPr lvl="1"/>
            <a:r>
              <a:rPr lang="fr-FR" dirty="0" smtClean="0"/>
              <a:t>Les remontées prévues par l’algorithme sont-elles suffisantes pour que le travailleur puisse s’investir ? Surtout dans un contexte de contrats de quelques heures…</a:t>
            </a:r>
          </a:p>
          <a:p>
            <a:pPr lvl="1"/>
            <a:r>
              <a:rPr lang="fr-FR" dirty="0" smtClean="0"/>
              <a:t>Mais si le travailleur ne joue pas le jeu, sa « note » peut s’en ressentir, diminuant d’autant ses possibilités de se voir confier une autre tâche ultérieurement…</a:t>
            </a:r>
            <a:endParaRPr lang="fr-FR" dirty="0"/>
          </a:p>
        </p:txBody>
      </p:sp>
    </p:spTree>
    <p:extLst>
      <p:ext uri="{BB962C8B-B14F-4D97-AF65-F5344CB8AC3E}">
        <p14:creationId xmlns:p14="http://schemas.microsoft.com/office/powerpoint/2010/main" val="3613538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A modifier dans insertion &gt; Entête et pied (pour une modification sur toutes les diapos)</a:t>
            </a:r>
            <a:endParaRPr lang="fr-FR" dirty="0"/>
          </a:p>
        </p:txBody>
      </p:sp>
      <p:sp>
        <p:nvSpPr>
          <p:cNvPr id="3" name="Titre 2"/>
          <p:cNvSpPr>
            <a:spLocks noGrp="1"/>
          </p:cNvSpPr>
          <p:nvPr>
            <p:ph type="title"/>
          </p:nvPr>
        </p:nvSpPr>
        <p:spPr/>
        <p:txBody>
          <a:bodyPr/>
          <a:lstStyle/>
          <a:p>
            <a:r>
              <a:rPr lang="fr-FR" dirty="0" smtClean="0"/>
              <a:t>Et dans les autres domaines d’activités</a:t>
            </a:r>
            <a:endParaRPr lang="fr-FR" dirty="0"/>
          </a:p>
        </p:txBody>
      </p:sp>
      <p:sp>
        <p:nvSpPr>
          <p:cNvPr id="4" name="Espace réservé de la date 3"/>
          <p:cNvSpPr>
            <a:spLocks noGrp="1"/>
          </p:cNvSpPr>
          <p:nvPr>
            <p:ph type="dt" sz="half" idx="10"/>
          </p:nvPr>
        </p:nvSpPr>
        <p:spPr/>
        <p:txBody>
          <a:bodyPr/>
          <a:lstStyle/>
          <a:p>
            <a:fld id="{D597D461-3A27-4065-9E41-6CD8FD49463D}" type="datetime1">
              <a:rPr lang="fr-FR" smtClean="0"/>
              <a:t>16/01/2018</a:t>
            </a:fld>
            <a:endParaRPr lang="fr-FR" dirty="0"/>
          </a:p>
        </p:txBody>
      </p:sp>
      <p:sp>
        <p:nvSpPr>
          <p:cNvPr id="5" name="Espace réservé du contenu 4"/>
          <p:cNvSpPr>
            <a:spLocks noGrp="1"/>
          </p:cNvSpPr>
          <p:nvPr>
            <p:ph idx="1"/>
          </p:nvPr>
        </p:nvSpPr>
        <p:spPr/>
        <p:txBody>
          <a:bodyPr/>
          <a:lstStyle/>
          <a:p>
            <a:r>
              <a:rPr lang="fr-FR" dirty="0" smtClean="0"/>
              <a:t>Production : robotisation à outrance pour produire au meilleur coût, au risque d’un appauvrissement de l’offre (en termes de diversité notamment) </a:t>
            </a:r>
          </a:p>
          <a:p>
            <a:r>
              <a:rPr lang="fr-FR" dirty="0" smtClean="0"/>
              <a:t>Emplois de service : contrats zéro heure, enchères inversées, suppression du contrat de travail au profit d’un contrat commercial</a:t>
            </a:r>
          </a:p>
          <a:p>
            <a:r>
              <a:rPr lang="fr-FR" dirty="0" smtClean="0"/>
              <a:t>Etc.</a:t>
            </a:r>
          </a:p>
          <a:p>
            <a:endParaRPr lang="fr-FR" dirty="0"/>
          </a:p>
          <a:p>
            <a:pPr marL="0" indent="0">
              <a:buNone/>
            </a:pPr>
            <a:r>
              <a:rPr lang="fr-FR" b="1" dirty="0" smtClean="0">
                <a:solidFill>
                  <a:srgbClr val="FF0000"/>
                </a:solidFill>
              </a:rPr>
              <a:t>Cet exemple n’est pas de la prospective, c’est la construction d’un scénario catastrophe qui ne tient pas compte de la complexité des situations </a:t>
            </a:r>
          </a:p>
          <a:p>
            <a:pPr marL="0" indent="0">
              <a:buNone/>
            </a:pPr>
            <a:r>
              <a:rPr lang="fr-FR" b="1" dirty="0" smtClean="0">
                <a:solidFill>
                  <a:srgbClr val="FF0000"/>
                </a:solidFill>
              </a:rPr>
              <a:t>Intérêt minimal (voire nul) pour aider à imaginer des futurs possibles, pour aider les décideurs</a:t>
            </a:r>
            <a:endParaRPr lang="fr-FR" b="1" dirty="0">
              <a:solidFill>
                <a:srgbClr val="FF0000"/>
              </a:solidFill>
            </a:endParaRPr>
          </a:p>
        </p:txBody>
      </p:sp>
    </p:spTree>
    <p:extLst>
      <p:ext uri="{BB962C8B-B14F-4D97-AF65-F5344CB8AC3E}">
        <p14:creationId xmlns:p14="http://schemas.microsoft.com/office/powerpoint/2010/main" val="397548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p:txBody>
          <a:bodyPr/>
          <a:lstStyle/>
          <a:p>
            <a:r>
              <a:rPr lang="fr-FR" dirty="0"/>
              <a:t>Pourquoi faire de la prospective ? Que peut on en attendre ?</a:t>
            </a:r>
          </a:p>
          <a:p>
            <a:endParaRPr lang="fr-FR" dirty="0"/>
          </a:p>
        </p:txBody>
      </p:sp>
      <p:sp>
        <p:nvSpPr>
          <p:cNvPr id="2" name="Espace réservé du pied de page 1"/>
          <p:cNvSpPr>
            <a:spLocks noGrp="1"/>
          </p:cNvSpPr>
          <p:nvPr>
            <p:ph type="ftr" sz="quarter" idx="4294967295"/>
          </p:nvPr>
        </p:nvSpPr>
        <p:spPr>
          <a:xfrm>
            <a:off x="0" y="6246813"/>
            <a:ext cx="7446963" cy="365125"/>
          </a:xfrm>
        </p:spPr>
        <p:txBody>
          <a:bodyPr/>
          <a:lstStyle/>
          <a:p>
            <a:r>
              <a:rPr lang="fr-FR" smtClean="0"/>
              <a:t>A modifier dans insertion &gt; Entête et pied (pour une modification sur toutes les diapos)</a:t>
            </a:r>
            <a:endParaRPr lang="fr-FR" dirty="0"/>
          </a:p>
        </p:txBody>
      </p:sp>
      <p:sp>
        <p:nvSpPr>
          <p:cNvPr id="4" name="Espace réservé de la date 3"/>
          <p:cNvSpPr>
            <a:spLocks noGrp="1"/>
          </p:cNvSpPr>
          <p:nvPr>
            <p:ph type="dt" sz="half" idx="4294967295"/>
          </p:nvPr>
        </p:nvSpPr>
        <p:spPr>
          <a:xfrm>
            <a:off x="0" y="6246813"/>
            <a:ext cx="987425" cy="365125"/>
          </a:xfrm>
        </p:spPr>
        <p:txBody>
          <a:bodyPr/>
          <a:lstStyle/>
          <a:p>
            <a:fld id="{D597D461-3A27-4065-9E41-6CD8FD49463D}" type="datetime1">
              <a:rPr lang="fr-FR" smtClean="0"/>
              <a:t>16/01/2018</a:t>
            </a:fld>
            <a:endParaRPr lang="fr-FR" dirty="0"/>
          </a:p>
        </p:txBody>
      </p:sp>
    </p:spTree>
    <p:extLst>
      <p:ext uri="{BB962C8B-B14F-4D97-AF65-F5344CB8AC3E}">
        <p14:creationId xmlns:p14="http://schemas.microsoft.com/office/powerpoint/2010/main" val="1329242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6600"/>
      </a:hlink>
      <a:folHlink>
        <a:srgbClr val="FF66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Personnalisé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6600"/>
      </a:hlink>
      <a:folHlink>
        <a:srgbClr val="FF66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TotalTime>
  <Words>2268</Words>
  <Application>Microsoft Office PowerPoint</Application>
  <PresentationFormat>Grand écran</PresentationFormat>
  <Paragraphs>265</Paragraphs>
  <Slides>26</Slides>
  <Notes>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26</vt:i4>
      </vt:variant>
    </vt:vector>
  </HeadingPairs>
  <TitlesOfParts>
    <vt:vector size="34" baseType="lpstr">
      <vt:lpstr>Arial</vt:lpstr>
      <vt:lpstr>Calibri</vt:lpstr>
      <vt:lpstr>Calibri Light</vt:lpstr>
      <vt:lpstr>Tahoma</vt:lpstr>
      <vt:lpstr>Wingdings</vt:lpstr>
      <vt:lpstr>Wingdings 2</vt:lpstr>
      <vt:lpstr>Thème Office</vt:lpstr>
      <vt:lpstr>1_Thème Office</vt:lpstr>
      <vt:lpstr>Les futurs possibles de l’emploi et du travail à travers la prospective</vt:lpstr>
      <vt:lpstr>Sommaire</vt:lpstr>
      <vt:lpstr>Présentation PowerPoint</vt:lpstr>
      <vt:lpstr>Entre flash organizations et robotisation à outrance</vt:lpstr>
      <vt:lpstr>Le principe de la flash organization (1)</vt:lpstr>
      <vt:lpstr>Le principe de la flash organization (2)</vt:lpstr>
      <vt:lpstr>Conséquences en santé et sécurité au travail</vt:lpstr>
      <vt:lpstr>Et dans les autres domaines d’activités</vt:lpstr>
      <vt:lpstr>Présentation PowerPoint</vt:lpstr>
      <vt:lpstr>Pourquoi et pour quoi faisons nous de la prospective à l’INRS?</vt:lpstr>
      <vt:lpstr>La prospective n’est pas de la prédiction (ni de la divination)</vt:lpstr>
      <vt:lpstr>Liens entre veille et prospective</vt:lpstr>
      <vt:lpstr>Présentation PowerPoint</vt:lpstr>
      <vt:lpstr>Méthode de travail</vt:lpstr>
      <vt:lpstr> 1. Que produira la France demain ? </vt:lpstr>
      <vt:lpstr>2. Le triomphe du logiciel (automatisation, robotisation) ?</vt:lpstr>
      <vt:lpstr>Quelle qualité d’emploi ?</vt:lpstr>
      <vt:lpstr> 3. Le retour au local comme outil de développement(s) ? </vt:lpstr>
      <vt:lpstr> 4. Vers la multiplication des formes de travail ? </vt:lpstr>
      <vt:lpstr>5. Quelles évolutions de la prescription et des rythmes de travail ?</vt:lpstr>
      <vt:lpstr>Quels arbitrages dans la répartition de la plus-value ?</vt:lpstr>
      <vt:lpstr>Présentation PowerPoint</vt:lpstr>
      <vt:lpstr>Relocalisation de la production ?</vt:lpstr>
      <vt:lpstr>Groupe Seb : Ecoconception- Durabilité - Réparabilité</vt:lpstr>
      <vt:lpstr>Plateformisation et contrat de travail classique</vt:lpstr>
      <vt:lpstr>Notre métier, rendre le vôtre plus sûr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Patricia BERNARD</dc:creator>
  <cp:lastModifiedBy>Mathilde CHARRUE</cp:lastModifiedBy>
  <cp:revision>98</cp:revision>
  <cp:lastPrinted>2017-09-06T09:17:14Z</cp:lastPrinted>
  <dcterms:created xsi:type="dcterms:W3CDTF">2015-12-11T15:51:50Z</dcterms:created>
  <dcterms:modified xsi:type="dcterms:W3CDTF">2018-01-16T16:46:55Z</dcterms:modified>
</cp:coreProperties>
</file>