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4" r:id="rId4"/>
    <p:sldId id="265" r:id="rId5"/>
    <p:sldId id="283" r:id="rId6"/>
    <p:sldId id="266" r:id="rId7"/>
    <p:sldId id="284" r:id="rId8"/>
    <p:sldId id="268" r:id="rId9"/>
    <p:sldId id="267" r:id="rId10"/>
    <p:sldId id="269" r:id="rId11"/>
    <p:sldId id="271" r:id="rId12"/>
    <p:sldId id="272" r:id="rId13"/>
    <p:sldId id="270" r:id="rId14"/>
    <p:sldId id="273" r:id="rId15"/>
    <p:sldId id="274" r:id="rId16"/>
    <p:sldId id="275" r:id="rId17"/>
    <p:sldId id="259" r:id="rId18"/>
    <p:sldId id="276" r:id="rId19"/>
    <p:sldId id="277" r:id="rId20"/>
    <p:sldId id="278" r:id="rId21"/>
    <p:sldId id="279" r:id="rId22"/>
    <p:sldId id="280" r:id="rId23"/>
    <p:sldId id="260" r:id="rId24"/>
    <p:sldId id="281" r:id="rId25"/>
    <p:sldId id="282" r:id="rId26"/>
    <p:sldId id="285" r:id="rId27"/>
    <p:sldId id="286" r:id="rId28"/>
    <p:sldId id="287" r:id="rId29"/>
    <p:sldId id="288" r:id="rId30"/>
    <p:sldId id="261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78B6E-C94C-4E1D-982F-D3F4137676D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666DC-44FB-45AD-ACA3-27CBD02128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931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713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931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996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17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812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313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892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355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695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458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24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831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430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784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446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808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6949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62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1905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1540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1432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916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268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82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158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967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673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718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66DC-44FB-45AD-ACA3-27CBD021281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26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56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51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49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50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98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06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12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36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01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26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7èmes rencontres du travail / f.Hubault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13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7èmes rencontres du travail / f.Hubault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A575-CC80-4C48-AD55-ECE156AAA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73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861390"/>
            <a:ext cx="9144000" cy="2319132"/>
          </a:xfrm>
          <a:noFill/>
        </p:spPr>
        <p:txBody>
          <a:bodyPr>
            <a:normAutofit fontScale="90000"/>
          </a:bodyPr>
          <a:lstStyle/>
          <a:p>
            <a:r>
              <a:rPr lang="fr-FR" sz="3600" dirty="0"/>
              <a:t>7èmes rencontres – Santé au Travail</a:t>
            </a:r>
            <a:br>
              <a:rPr lang="fr-FR" sz="3600" dirty="0"/>
            </a:br>
            <a:r>
              <a:rPr lang="fr-FR" sz="2700" dirty="0"/>
              <a:t>Société de Santé au Travail de Poitou-Charentes &amp; Association E-pairs</a:t>
            </a:r>
            <a:br>
              <a:rPr lang="fr-FR" sz="2700" dirty="0"/>
            </a:br>
            <a:r>
              <a:rPr lang="fr-FR" sz="2700" dirty="0"/>
              <a:t>La Rochelle 12&amp;13 octobre 2017</a:t>
            </a:r>
            <a:r>
              <a:rPr lang="fr-FR" sz="2200" dirty="0"/>
              <a:t/>
            </a:r>
            <a:br>
              <a:rPr lang="fr-FR" sz="2200" dirty="0"/>
            </a:br>
            <a:r>
              <a:rPr lang="fr-FR" sz="2200" dirty="0"/>
              <a:t/>
            </a:r>
            <a:br>
              <a:rPr lang="fr-FR" sz="2200" dirty="0"/>
            </a:br>
            <a:r>
              <a:rPr lang="fr-FR" sz="3600" b="1" dirty="0">
                <a:solidFill>
                  <a:srgbClr val="E84C22"/>
                </a:solidFill>
              </a:rPr>
              <a:t>Où va la santé au travail en 2017 ?</a:t>
            </a:r>
            <a:br>
              <a:rPr lang="fr-FR" sz="3600" b="1" dirty="0">
                <a:solidFill>
                  <a:srgbClr val="E84C22"/>
                </a:solidFill>
              </a:rPr>
            </a:br>
            <a:endParaRPr lang="fr-FR" sz="31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180522"/>
            <a:ext cx="9144000" cy="2971561"/>
          </a:xfrm>
          <a:solidFill>
            <a:srgbClr val="E84C22"/>
          </a:solidFill>
        </p:spPr>
        <p:txBody>
          <a:bodyPr>
            <a:normAutofit/>
          </a:bodyPr>
          <a:lstStyle/>
          <a:p>
            <a:endParaRPr lang="fr-FR" dirty="0">
              <a:solidFill>
                <a:schemeClr val="bg1"/>
              </a:solidFill>
            </a:endParaRPr>
          </a:p>
          <a:p>
            <a:r>
              <a:rPr lang="fr-FR" sz="3200" dirty="0">
                <a:solidFill>
                  <a:schemeClr val="bg1"/>
                </a:solidFill>
              </a:rPr>
              <a:t>Centralité du Mode d’Engagement de la Subjectivité dans l’Economie du Service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 algn="r"/>
            <a:r>
              <a:rPr lang="fr-FR" dirty="0" err="1">
                <a:solidFill>
                  <a:schemeClr val="bg1"/>
                </a:solidFill>
              </a:rPr>
              <a:t>françois</a:t>
            </a:r>
            <a:r>
              <a:rPr lang="fr-FR" dirty="0">
                <a:solidFill>
                  <a:schemeClr val="bg1"/>
                </a:solidFill>
              </a:rPr>
              <a:t> Hubault</a:t>
            </a:r>
          </a:p>
          <a:p>
            <a:pPr algn="r"/>
            <a:r>
              <a:rPr lang="fr-FR" dirty="0">
                <a:solidFill>
                  <a:schemeClr val="bg1"/>
                </a:solidFill>
              </a:rPr>
              <a:t>Université Paris1 &amp; ATEMIS</a:t>
            </a:r>
          </a:p>
        </p:txBody>
      </p:sp>
    </p:spTree>
    <p:extLst>
      <p:ext uri="{BB962C8B-B14F-4D97-AF65-F5344CB8AC3E}">
        <p14:creationId xmlns:p14="http://schemas.microsoft.com/office/powerpoint/2010/main" val="225162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Les limites de </a:t>
            </a:r>
            <a:r>
              <a:rPr lang="fr-FR" sz="2400" dirty="0" err="1"/>
              <a:t>séquencialisation</a:t>
            </a:r>
            <a:r>
              <a:rPr lang="fr-FR" sz="2400" dirty="0"/>
              <a:t> du processus de création de valeur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dans le service, la manière(le processus) </a:t>
            </a:r>
            <a:r>
              <a:rPr lang="fr-FR" sz="2000" i="1" dirty="0"/>
              <a:t>compte</a:t>
            </a:r>
            <a:r>
              <a:rPr lang="fr-FR" sz="2000" dirty="0"/>
              <a:t> autant que le résultat (le produit) 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006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Les limites de </a:t>
            </a:r>
            <a:r>
              <a:rPr lang="fr-FR" sz="2400" dirty="0" err="1"/>
              <a:t>séquencialisation</a:t>
            </a:r>
            <a:r>
              <a:rPr lang="fr-FR" sz="2400" dirty="0"/>
              <a:t> du processus de création de valeur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</a:rPr>
              <a:t>dans le service, la manière(le processus) </a:t>
            </a:r>
            <a:r>
              <a:rPr lang="fr-FR" sz="2000" i="1" dirty="0">
                <a:solidFill>
                  <a:prstClr val="black"/>
                </a:solidFill>
              </a:rPr>
              <a:t>compte</a:t>
            </a:r>
            <a:r>
              <a:rPr lang="fr-FR" sz="2000" dirty="0">
                <a:solidFill>
                  <a:prstClr val="black"/>
                </a:solidFill>
              </a:rPr>
              <a:t> autant que le résultat (le produit) 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de même, la </a:t>
            </a:r>
            <a:r>
              <a:rPr lang="fr-FR" sz="2000" dirty="0" err="1"/>
              <a:t>séquencialisation</a:t>
            </a:r>
            <a:r>
              <a:rPr lang="fr-FR" sz="2000" dirty="0"/>
              <a:t> du processus dégrade la qualité </a:t>
            </a:r>
          </a:p>
          <a:p>
            <a:pPr marL="914400" lvl="2" indent="0">
              <a:buClr>
                <a:srgbClr val="E84C22"/>
              </a:buClr>
              <a:buNone/>
            </a:pPr>
            <a:endParaRPr lang="fr-FR" sz="1600" dirty="0"/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9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Les limites de </a:t>
            </a:r>
            <a:r>
              <a:rPr lang="fr-FR" sz="2400" dirty="0" err="1"/>
              <a:t>séquencialisation</a:t>
            </a:r>
            <a:r>
              <a:rPr lang="fr-FR" sz="2400" dirty="0"/>
              <a:t> du processus de création de valeur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</a:rPr>
              <a:t>dans le service, la manière(le processus) </a:t>
            </a:r>
            <a:r>
              <a:rPr lang="fr-FR" sz="2000" i="1" dirty="0">
                <a:solidFill>
                  <a:prstClr val="black"/>
                </a:solidFill>
              </a:rPr>
              <a:t>compte</a:t>
            </a:r>
            <a:r>
              <a:rPr lang="fr-FR" sz="2000" dirty="0">
                <a:solidFill>
                  <a:prstClr val="black"/>
                </a:solidFill>
              </a:rPr>
              <a:t> autant que le résultat (le produit) 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de même, la </a:t>
            </a:r>
            <a:r>
              <a:rPr lang="fr-FR" sz="2000" dirty="0" err="1"/>
              <a:t>séquencialisation</a:t>
            </a:r>
            <a:r>
              <a:rPr lang="fr-FR" sz="2000" dirty="0"/>
              <a:t> du processus dégrade la qualité 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et pour la même raison, difficile de séparer nettement entre le stratégique et l’opérationnel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i="1" dirty="0">
                <a:solidFill>
                  <a:prstClr val="black"/>
                </a:solidFill>
                <a:sym typeface="Wingdings" panose="05000000000000000000" pitchFamily="2" charset="2"/>
              </a:rPr>
              <a:t> s</a:t>
            </a: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ortir de la « chaine de valeur » =&gt; modèle de l’encastrement</a:t>
            </a:r>
          </a:p>
          <a:p>
            <a:pPr marL="914400" lvl="2" indent="0">
              <a:buClr>
                <a:srgbClr val="E84C22"/>
              </a:buClr>
              <a:buNone/>
            </a:pPr>
            <a:endParaRPr lang="fr-FR" sz="1600" dirty="0"/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824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Les limites de </a:t>
            </a:r>
            <a:r>
              <a:rPr lang="fr-FR" sz="2400" dirty="0" err="1"/>
              <a:t>séquencialisation</a:t>
            </a:r>
            <a:r>
              <a:rPr lang="fr-FR" sz="2400" dirty="0"/>
              <a:t> du processus de création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L’innovation économique est désindexée de l’innovation technologique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le service est une relation intersubjective : importance des modes d’engagement (activité)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un enjeu pour les sciences du travail (activité) / discipline de l’organisation et performance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sz="18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18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le rôle central du management</a:t>
            </a:r>
            <a:r>
              <a:rPr lang="fr-FR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≠</a:t>
            </a: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 ingénieur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2000" dirty="0"/>
          </a:p>
          <a:p>
            <a:pPr marL="914400" lvl="2" indent="0">
              <a:buClr>
                <a:srgbClr val="E84C22"/>
              </a:buClr>
              <a:buNone/>
            </a:pPr>
            <a:endParaRPr lang="fr-FR" sz="1600" dirty="0"/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496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Les limites de </a:t>
            </a:r>
            <a:r>
              <a:rPr lang="fr-FR" sz="2400" dirty="0" err="1"/>
              <a:t>séquencialisation</a:t>
            </a:r>
            <a:r>
              <a:rPr lang="fr-FR" sz="2400" dirty="0"/>
              <a:t> du processus de création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L’innovation économique est désindexée de l’innovation technologique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cœur du Service : la question de l’évaluation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2000" dirty="0"/>
          </a:p>
          <a:p>
            <a:pPr marL="914400" lvl="2" indent="0">
              <a:buClr>
                <a:srgbClr val="E84C22"/>
              </a:buClr>
              <a:buNone/>
            </a:pPr>
            <a:endParaRPr lang="fr-FR" sz="1600" dirty="0"/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892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Les limites de </a:t>
            </a:r>
            <a:r>
              <a:rPr lang="fr-FR" sz="2400" dirty="0" err="1"/>
              <a:t>séquencialisation</a:t>
            </a:r>
            <a:r>
              <a:rPr lang="fr-FR" sz="2400" dirty="0"/>
              <a:t> du processus de création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L’innovation économique est désindexée de l’innovation technologique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cœur du Service : la question de l’évaluation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inséparabilité du processus / produit + la part du bénéficiaire dans le «résultat » (</a:t>
            </a:r>
            <a:r>
              <a:rPr lang="fr-FR" sz="2000" dirty="0" err="1"/>
              <a:t>coop</a:t>
            </a:r>
            <a:r>
              <a:rPr lang="fr-FR" sz="2000" baseline="50000" dirty="0" err="1"/>
              <a:t>tion</a:t>
            </a:r>
            <a:r>
              <a:rPr lang="fr-FR" sz="2000" dirty="0"/>
              <a:t>)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instabilité des critères de description : du service, de la qualité du service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immatérialité, non tangibilité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la place centrale de la subjectivité dans l’activité servicielle (la question de la pénibilité…)</a:t>
            </a:r>
          </a:p>
          <a:p>
            <a:pPr marL="457200" lvl="1" indent="0">
              <a:buClr>
                <a:srgbClr val="E84C22"/>
              </a:buClr>
              <a:buNone/>
            </a:pPr>
            <a:endParaRPr lang="fr-FR" sz="2000" dirty="0"/>
          </a:p>
          <a:p>
            <a:pPr marL="914400" lvl="2" indent="0">
              <a:buClr>
                <a:srgbClr val="E84C22"/>
              </a:buClr>
              <a:buNone/>
            </a:pPr>
            <a:endParaRPr lang="fr-FR" sz="1600" dirty="0"/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56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Les limites de </a:t>
            </a:r>
            <a:r>
              <a:rPr lang="fr-FR" sz="2400" dirty="0" err="1"/>
              <a:t>séquencialisation</a:t>
            </a:r>
            <a:r>
              <a:rPr lang="fr-FR" sz="2400" dirty="0"/>
              <a:t> du processus de création de valeur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L’innovation économique est désindexée de l’innovation technologique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cœur du Service : la question de l’évaluation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</a:rPr>
              <a:t>inséparabilité du processus / produit + la part du bénéficiaire dans le «résultat » (</a:t>
            </a:r>
            <a:r>
              <a:rPr lang="fr-FR" sz="2000" dirty="0" err="1">
                <a:solidFill>
                  <a:prstClr val="black"/>
                </a:solidFill>
              </a:rPr>
              <a:t>coop</a:t>
            </a:r>
            <a:r>
              <a:rPr lang="fr-FR" sz="2000" baseline="50000" dirty="0" err="1">
                <a:solidFill>
                  <a:prstClr val="black"/>
                </a:solidFill>
              </a:rPr>
              <a:t>tion</a:t>
            </a:r>
            <a:r>
              <a:rPr lang="fr-FR" sz="2000" dirty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instabilité des critères de description : du service, de la qualité du service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immatérialité, non tangibilité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la place centrale de la subjectivité dans l’activité servicielle (la question de la pénibilité…)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 l’évaluation  relève d’une dispositif institutionnel contradictoire 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 La valeur politique (et sociétale) de la conflictualité</a:t>
            </a:r>
          </a:p>
          <a:p>
            <a:pPr lvl="2">
              <a:buClr>
                <a:srgbClr val="E84C22"/>
              </a:buClr>
              <a:buFont typeface="Wingdings" panose="05000000000000000000" pitchFamily="2" charset="2"/>
              <a:buChar char="è"/>
            </a:pPr>
            <a:endParaRPr lang="fr-FR" dirty="0"/>
          </a:p>
          <a:p>
            <a:pPr marL="914400" lvl="2" indent="0">
              <a:buClr>
                <a:srgbClr val="E84C22"/>
              </a:buClr>
              <a:buNone/>
            </a:pPr>
            <a:endParaRPr lang="fr-FR" sz="1600" dirty="0"/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87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La singularité de la Relation de service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plan du Travail : centralité de la subjectivité dans l’activité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565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La singularité de la Relation de service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plan du Travail : centralité de la subjectivité dans l’activité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non substituabilité du Travail / Capital : la singularité de la RS limite la voie de l’innovation économique indexée sur ‘innovation technologique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880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La singularité de la Relation de service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plan du Travail : centralité de la subjectivité dans l’activité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non substituabilité du Travail / Capital : la singularité de la RS limite la voie de l’innovation économique indexée sur ‘innovation technologique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non fongibilité du travail : activité ≠ emploi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29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nouvelles sources de prescription</a:t>
            </a:r>
          </a:p>
          <a:p>
            <a:pPr lvl="2">
              <a:buClr>
                <a:srgbClr val="E84C22"/>
              </a:buClr>
              <a:buFont typeface="Webdings" panose="05030102010509060703" pitchFamily="18" charset="2"/>
              <a:buChar char=""/>
            </a:pPr>
            <a:r>
              <a:rPr lang="fr-FR" sz="1800" dirty="0"/>
              <a:t>le bénéficiaire est un prescripteur</a:t>
            </a:r>
          </a:p>
          <a:p>
            <a:pPr lvl="2">
              <a:buClr>
                <a:srgbClr val="E84C22"/>
              </a:buClr>
              <a:buFont typeface="Webdings" panose="05030102010509060703" pitchFamily="18" charset="2"/>
              <a:buChar char=""/>
            </a:pPr>
            <a:r>
              <a:rPr lang="fr-FR" sz="1800" dirty="0"/>
              <a:t>La prescription n’est plus nécessairement antécédente à l’activité ; elle est en partie un produit de l’activité elle-même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>
                <a:solidFill>
                  <a:srgbClr val="E84C22"/>
                </a:solidFill>
              </a:rPr>
              <a:t>7èmes rencontres du travail / </a:t>
            </a:r>
            <a:r>
              <a:rPr lang="fr-FR" dirty="0" err="1">
                <a:solidFill>
                  <a:srgbClr val="E84C22"/>
                </a:solidFill>
              </a:rPr>
              <a:t>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135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La singularité de la Relation de service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plan du Travail : centralité de la subjectivité dans l’activité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non substituabilité du Travail / Capital : la singularité de la RS limite la voie de l’innovation économique indexée sur ‘innovation technologique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non fongibilité du travail : activité ≠ emploi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plan du Capital : centralité de l’immatériel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394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La singularité de la Relation de service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plan du Travail : centralité de la subjectivité dans l’activité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non substituabilité du Travail / Capital : la singularité de la RS limite la voie de l’innovation économique indexée sur ‘innovation technologique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non fongibilité du travail : activité ≠ emploi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plan du Capital : centralité de l’immatériel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Ressource Immatérielles (confiance, pertinence, santé, compétence) ne se valorisent que dans les occasions-événements qui les révèlent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475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La singularité de la Relation de service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plan du Travail : centralité de la subjectivité dans l’activité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non substituabilité du Travail / Capital : la singularité de la RS limite la voie de l’innovation économique indexée sur l‘innovation technologique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non fongibilité du travail : activité ≠ emploi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Au plan du Capital : centralité de l’immatériel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Ressource Immatérielles (confiance, pertinence, santé, compétence) ne se valorisent que dans les occasions-événements qui les révèlent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Investissements immatériels nécessaires pour les développer ne sont pas amortissables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073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/>
          <a:lstStyle/>
          <a:p>
            <a:r>
              <a:rPr lang="fr-FR" sz="2400" dirty="0">
                <a:solidFill>
                  <a:prstClr val="white"/>
                </a:solidFill>
              </a:rPr>
              <a:t>La singularité de la Relation de service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Travail : centralité de la subjectivité dans l’activité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Capital : centralité de l’immatériel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</a:endParaRP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économique </a:t>
            </a:r>
            <a:r>
              <a:rPr lang="fr-FR" sz="2400" dirty="0">
                <a:solidFill>
                  <a:prstClr val="black"/>
                </a:solidFill>
              </a:rPr>
              <a:t>:</a:t>
            </a:r>
          </a:p>
          <a:p>
            <a:pPr lvl="1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ce qui distingue la relation de service au plan économique, c’est la place et la forme que prennent l’engagement de la subjectivité et la coopération dans l’activité du bénéficiaire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003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/>
          <a:lstStyle/>
          <a:p>
            <a:r>
              <a:rPr lang="fr-FR" sz="2400" dirty="0">
                <a:solidFill>
                  <a:prstClr val="white"/>
                </a:solidFill>
              </a:rPr>
              <a:t>La singularité de la Relation de service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Travail : centralité de la subjectivité dans l’activité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Capital : centralité de l’immatériel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</a:endParaRP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économique </a:t>
            </a:r>
            <a:r>
              <a:rPr lang="fr-FR" sz="2400" dirty="0">
                <a:solidFill>
                  <a:prstClr val="black"/>
                </a:solidFill>
              </a:rPr>
              <a:t>:</a:t>
            </a:r>
          </a:p>
          <a:p>
            <a:pPr lvl="1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ce qui distingue la relation de service au plan économique, c’est la place et la forme que prennent l’engagement de la subjectivité et la coopération dans l’activité du bénéficiaire</a:t>
            </a:r>
          </a:p>
          <a:p>
            <a:pPr lvl="1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la reconnaissance de la valeur économique de la subjectivité bute sur les difficultés de sa traduction gestionnaire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371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/>
          <a:lstStyle/>
          <a:p>
            <a:r>
              <a:rPr lang="fr-FR" sz="2400" dirty="0">
                <a:solidFill>
                  <a:prstClr val="white"/>
                </a:solidFill>
              </a:rPr>
              <a:t>La singularité de la Relation de service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Travail : centralité de la subjectivité dans l’activité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Capital : centralité de l’immatériel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</a:endParaRPr>
          </a:p>
          <a:p>
            <a:pPr marL="0" indent="0"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économique </a:t>
            </a:r>
            <a:r>
              <a:rPr lang="fr-FR" sz="2400" dirty="0">
                <a:solidFill>
                  <a:prstClr val="black"/>
                </a:solidFill>
              </a:rPr>
              <a:t>: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ce qui distingue la relation de service au plan économique, c’est la place et la forme que prend l’engagement de la subjectivité et la coopération dans l’activité du bénéficiaire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la reconnaissance de la valeur économique de la subjectivité bute sur les difficultés de sa traduction gestionnaire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ces difficultés (impossibilités dans le contexte d’une gestion calée dans le paradigme quantitativiste ?) </a:t>
            </a:r>
            <a:r>
              <a:rPr lang="fr-FR" sz="2000" i="1" dirty="0">
                <a:solidFill>
                  <a:prstClr val="black"/>
                </a:solidFill>
                <a:sym typeface="Wingdings" panose="05000000000000000000" pitchFamily="2" charset="2"/>
              </a:rPr>
              <a:t>expliquent</a:t>
            </a: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</a:p>
          <a:p>
            <a:pPr lvl="3">
              <a:buClr>
                <a:srgbClr val="E84C22"/>
              </a:buClr>
              <a:buFont typeface="Webdings" panose="05030102010509060703" pitchFamily="18" charset="2"/>
              <a:buChar char="8"/>
            </a:pP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les tentatives/tentations d’instrumentalisation de la subjectivité </a:t>
            </a:r>
          </a:p>
          <a:p>
            <a:pPr lvl="3">
              <a:buClr>
                <a:srgbClr val="E84C22"/>
              </a:buClr>
              <a:buFont typeface="Webdings" panose="05030102010509060703" pitchFamily="18" charset="2"/>
              <a:buChar char="8"/>
            </a:pP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l’expulsion dans l’espace politique et social des tensions que les organisation du service n’arrivent pas à gérer dans le seul périmètre de l’entreprise</a:t>
            </a:r>
            <a:endParaRPr 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950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/>
          <a:lstStyle/>
          <a:p>
            <a:r>
              <a:rPr lang="fr-FR" sz="2400" dirty="0">
                <a:solidFill>
                  <a:prstClr val="white"/>
                </a:solidFill>
              </a:rPr>
              <a:t>La singularité de la Relation de service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Travail : centralité de la subjectivité dans l’activité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Capital : centralité de l’immatériel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</a:endParaRP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économique </a:t>
            </a: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de la santé</a:t>
            </a:r>
            <a:endParaRPr lang="fr-FR" sz="2400" dirty="0">
              <a:solidFill>
                <a:prstClr val="black"/>
              </a:solidFill>
            </a:endParaRPr>
          </a:p>
          <a:p>
            <a:pPr lvl="1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4"/>
            </a:pPr>
            <a:endParaRPr lang="fr-FR" sz="1800" dirty="0">
              <a:solidFill>
                <a:prstClr val="black"/>
              </a:solidFill>
              <a:sym typeface="Wingdings" panose="05000000000000000000" pitchFamily="2" charset="2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405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/>
          <a:lstStyle/>
          <a:p>
            <a:r>
              <a:rPr lang="fr-FR" sz="2400" dirty="0">
                <a:solidFill>
                  <a:prstClr val="white"/>
                </a:solidFill>
              </a:rPr>
              <a:t>La singularité de la Relation de service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Travail : centralité de la subjectivité dans l’activité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Capital : centralité de l’immatériel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</a:endParaRP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économique </a:t>
            </a: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de la santé</a:t>
            </a:r>
            <a:endParaRPr lang="fr-FR" sz="2400" dirty="0">
              <a:solidFill>
                <a:prstClr val="black"/>
              </a:solidFill>
            </a:endParaRPr>
          </a:p>
          <a:p>
            <a:pPr lvl="1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la santé au travail prise par la question de </a:t>
            </a:r>
            <a:r>
              <a:rPr lang="fr-FR" sz="2000" b="1" dirty="0">
                <a:solidFill>
                  <a:prstClr val="black"/>
                </a:solidFill>
                <a:sym typeface="Wingdings" panose="05000000000000000000" pitchFamily="2" charset="2"/>
              </a:rPr>
              <a:t>la santé mentale</a:t>
            </a:r>
          </a:p>
          <a:p>
            <a:pPr lvl="2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8"/>
            </a:pPr>
            <a:r>
              <a:rPr lang="fr-FR" sz="1800" dirty="0">
                <a:solidFill>
                  <a:prstClr val="black"/>
                </a:solidFill>
                <a:sym typeface="Wingdings" panose="05000000000000000000" pitchFamily="2" charset="2"/>
              </a:rPr>
              <a:t>la question du sens =&gt; des conditions de travail à la condition du travail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1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/>
          <a:lstStyle/>
          <a:p>
            <a:r>
              <a:rPr lang="fr-FR" sz="2400" dirty="0">
                <a:solidFill>
                  <a:prstClr val="white"/>
                </a:solidFill>
              </a:rPr>
              <a:t>La singularité de la Relation de service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Travail : centralité de la subjectivité dans l’activité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Capital : centralité de l’immatériel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</a:endParaRP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économique </a:t>
            </a: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de la santé</a:t>
            </a:r>
            <a:endParaRPr lang="fr-FR" sz="2400" dirty="0">
              <a:solidFill>
                <a:prstClr val="black"/>
              </a:solidFill>
            </a:endParaRPr>
          </a:p>
          <a:p>
            <a:pPr lvl="1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la santé au travail prise par la question de </a:t>
            </a:r>
            <a:r>
              <a:rPr lang="fr-FR" sz="2000" b="1" dirty="0">
                <a:solidFill>
                  <a:prstClr val="black"/>
                </a:solidFill>
                <a:sym typeface="Wingdings" panose="05000000000000000000" pitchFamily="2" charset="2"/>
              </a:rPr>
              <a:t>la santé mentale</a:t>
            </a:r>
          </a:p>
          <a:p>
            <a:pPr lvl="2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8"/>
            </a:pPr>
            <a:r>
              <a:rPr lang="fr-FR" sz="1800" dirty="0">
                <a:solidFill>
                  <a:prstClr val="black"/>
                </a:solidFill>
                <a:sym typeface="Wingdings" panose="05000000000000000000" pitchFamily="2" charset="2"/>
              </a:rPr>
              <a:t>la question du sens =&gt; des conditions de travail à la condition du travail</a:t>
            </a:r>
          </a:p>
          <a:p>
            <a:pPr lvl="1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crise de </a:t>
            </a:r>
            <a:r>
              <a:rPr lang="fr-FR" sz="2000" b="1" dirty="0">
                <a:solidFill>
                  <a:prstClr val="black"/>
                </a:solidFill>
                <a:sym typeface="Wingdings" panose="05000000000000000000" pitchFamily="2" charset="2"/>
              </a:rPr>
              <a:t>la prévention</a:t>
            </a:r>
          </a:p>
          <a:p>
            <a:pPr lvl="2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8"/>
            </a:pPr>
            <a:r>
              <a:rPr lang="fr-FR" sz="1800" dirty="0">
                <a:solidFill>
                  <a:prstClr val="black"/>
                </a:solidFill>
                <a:sym typeface="Wingdings" panose="05000000000000000000" pitchFamily="2" charset="2"/>
              </a:rPr>
              <a:t>du travail </a:t>
            </a:r>
            <a:r>
              <a:rPr lang="fr-FR" sz="1800" i="1" dirty="0">
                <a:solidFill>
                  <a:prstClr val="black"/>
                </a:solidFill>
                <a:sym typeface="Wingdings" panose="05000000000000000000" pitchFamily="2" charset="2"/>
              </a:rPr>
              <a:t>facteur de risque</a:t>
            </a:r>
            <a:r>
              <a:rPr lang="fr-FR" sz="1800" dirty="0">
                <a:solidFill>
                  <a:prstClr val="black"/>
                </a:solidFill>
                <a:sym typeface="Wingdings" panose="05000000000000000000" pitchFamily="2" charset="2"/>
              </a:rPr>
              <a:t>, à travail </a:t>
            </a:r>
            <a:r>
              <a:rPr lang="fr-FR" sz="1800" b="1" dirty="0">
                <a:solidFill>
                  <a:prstClr val="black"/>
                </a:solidFill>
                <a:sym typeface="Wingdings" panose="05000000000000000000" pitchFamily="2" charset="2"/>
              </a:rPr>
              <a:t>enjeu de développement et d’émancipation</a:t>
            </a:r>
          </a:p>
          <a:p>
            <a:pPr lvl="2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8"/>
            </a:pPr>
            <a:r>
              <a:rPr lang="fr-FR" sz="1800" dirty="0">
                <a:solidFill>
                  <a:prstClr val="black"/>
                </a:solidFill>
                <a:sym typeface="Wingdings" panose="05000000000000000000" pitchFamily="2" charset="2"/>
              </a:rPr>
              <a:t>la place centrale du management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568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/>
          <a:lstStyle/>
          <a:p>
            <a:r>
              <a:rPr lang="fr-FR" sz="2400" dirty="0">
                <a:solidFill>
                  <a:prstClr val="white"/>
                </a:solidFill>
              </a:rPr>
              <a:t>La singularité de la Relation de service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Travail : centralité de la subjectivité dans l’activité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</a:rPr>
              <a:t>Au plan du Capital : centralité de l’immatériel</a:t>
            </a:r>
          </a:p>
          <a:p>
            <a:pPr>
              <a:lnSpc>
                <a:spcPct val="80000"/>
              </a:lnSpc>
              <a:buClr>
                <a:srgbClr val="E84C22"/>
              </a:buClr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</a:endParaRP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économique </a:t>
            </a: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Au plan de la santé</a:t>
            </a: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endParaRPr lang="fr-FR" sz="2400" i="1" dirty="0">
              <a:solidFill>
                <a:srgbClr val="E84C22"/>
              </a:solidFill>
              <a:sym typeface="Wingdings" panose="05000000000000000000" pitchFamily="2" charset="2"/>
            </a:endParaRPr>
          </a:p>
          <a:p>
            <a:pPr marL="0" indent="0">
              <a:lnSpc>
                <a:spcPct val="80000"/>
              </a:lnSpc>
              <a:buClr>
                <a:srgbClr val="E84C22"/>
              </a:buClr>
              <a:buNone/>
            </a:pPr>
            <a:r>
              <a:rPr lang="fr-FR" sz="2400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sz="24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2400" i="1" dirty="0">
                <a:solidFill>
                  <a:prstClr val="black"/>
                </a:solidFill>
                <a:sym typeface="Wingdings" panose="05000000000000000000" pitchFamily="2" charset="2"/>
              </a:rPr>
              <a:t>Au plan sociétal</a:t>
            </a:r>
          </a:p>
          <a:p>
            <a:pPr lvl="1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</a:rPr>
              <a:t>activité de </a:t>
            </a:r>
            <a:r>
              <a:rPr lang="fr-FR" sz="2000" b="1" dirty="0">
                <a:solidFill>
                  <a:prstClr val="black"/>
                </a:solidFill>
              </a:rPr>
              <a:t>travail</a:t>
            </a:r>
            <a:r>
              <a:rPr lang="fr-FR" sz="2000" dirty="0">
                <a:solidFill>
                  <a:prstClr val="black"/>
                </a:solidFill>
              </a:rPr>
              <a:t> = expérience du réel = l’atome du politique</a:t>
            </a:r>
          </a:p>
          <a:p>
            <a:pPr lvl="1">
              <a:lnSpc>
                <a:spcPct val="80000"/>
              </a:lnSpc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</a:rPr>
              <a:t>enjeu du </a:t>
            </a:r>
            <a:r>
              <a:rPr lang="fr-FR" sz="2000" b="1" dirty="0">
                <a:solidFill>
                  <a:prstClr val="black"/>
                </a:solidFill>
              </a:rPr>
              <a:t>politique</a:t>
            </a:r>
            <a:r>
              <a:rPr lang="fr-FR" sz="2000" dirty="0">
                <a:solidFill>
                  <a:prstClr val="black"/>
                </a:solidFill>
              </a:rPr>
              <a:t> : </a:t>
            </a:r>
          </a:p>
          <a:p>
            <a:pPr marL="457200" lvl="1" indent="0">
              <a:lnSpc>
                <a:spcPct val="80000"/>
              </a:lnSpc>
              <a:buClr>
                <a:srgbClr val="E84C22"/>
              </a:buClr>
              <a:buNone/>
              <a:tabLst>
                <a:tab pos="901700" algn="l"/>
              </a:tabLst>
            </a:pPr>
            <a:r>
              <a:rPr lang="fr-FR" sz="2000" dirty="0">
                <a:solidFill>
                  <a:prstClr val="black"/>
                </a:solidFill>
              </a:rPr>
              <a:t> 	logique d ’affrontement à des adversaires (à vaincre) </a:t>
            </a:r>
          </a:p>
          <a:p>
            <a:pPr marL="457200" lvl="1" indent="0">
              <a:lnSpc>
                <a:spcPct val="80000"/>
              </a:lnSpc>
              <a:buClr>
                <a:srgbClr val="E84C22"/>
              </a:buClr>
              <a:buNone/>
              <a:tabLst>
                <a:tab pos="901700" algn="l"/>
                <a:tab pos="1166813" algn="l"/>
              </a:tabLst>
            </a:pPr>
            <a:r>
              <a:rPr lang="fr-FR" sz="2000" dirty="0">
                <a:solidFill>
                  <a:prstClr val="black"/>
                </a:solidFill>
              </a:rPr>
              <a:t>	/  	logique de confrontation à l’adversité (à dépasser)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15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économique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nouvelles sources de prescription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nouveaux rapports de prescription</a:t>
            </a:r>
          </a:p>
          <a:p>
            <a:pPr lvl="2">
              <a:buClr>
                <a:srgbClr val="E84C22"/>
              </a:buClr>
              <a:buFont typeface="Webdings" panose="05030102010509060703" pitchFamily="18" charset="2"/>
              <a:buChar char="8"/>
            </a:pPr>
            <a:r>
              <a:rPr lang="fr-FR" sz="1800" dirty="0"/>
              <a:t>prestation de service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≠ relation de service</a:t>
            </a:r>
          </a:p>
          <a:p>
            <a:pPr lvl="2">
              <a:buClr>
                <a:srgbClr val="E84C22"/>
              </a:buClr>
              <a:buFont typeface="Webdings" panose="05030102010509060703" pitchFamily="18" charset="2"/>
              <a:buChar char="8"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organisation réelle = organisation hybride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5075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5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nouvelles sources de prescription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nouveaux rapports de prescription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centralité de la coopération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rapport (</a:t>
            </a:r>
            <a:r>
              <a:rPr lang="fr-FR" dirty="0" err="1">
                <a:sym typeface="Wingdings" panose="05000000000000000000" pitchFamily="2" charset="2"/>
              </a:rPr>
              <a:t>serviciel</a:t>
            </a:r>
            <a:r>
              <a:rPr lang="fr-FR" dirty="0">
                <a:sym typeface="Wingdings" panose="05000000000000000000" pitchFamily="2" charset="2"/>
              </a:rPr>
              <a:t>) de travail &gt; rapport (salarial) de subordination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27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nouvelles sources de prescription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/>
              <a:t>nouveaux rapports de prescription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centralité de la coopération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fr-FR" dirty="0">
                <a:sym typeface="Wingdings" panose="05000000000000000000" pitchFamily="2" charset="2"/>
              </a:rPr>
              <a:t> rapport (</a:t>
            </a:r>
            <a:r>
              <a:rPr lang="fr-FR" dirty="0" err="1">
                <a:sym typeface="Wingdings" panose="05000000000000000000" pitchFamily="2" charset="2"/>
              </a:rPr>
              <a:t>serviciel</a:t>
            </a:r>
            <a:r>
              <a:rPr lang="fr-FR" dirty="0">
                <a:sym typeface="Wingdings" panose="05000000000000000000" pitchFamily="2" charset="2"/>
              </a:rPr>
              <a:t>) de travail &gt; rapport (salarial) de subordination</a:t>
            </a:r>
          </a:p>
          <a:p>
            <a:pPr lvl="2">
              <a:buClr>
                <a:srgbClr val="E84C22"/>
              </a:buClr>
              <a:buFont typeface="Wingdings" panose="05000000000000000000" pitchFamily="2" charset="2"/>
              <a:buChar char="è"/>
            </a:pPr>
            <a:endParaRPr lang="fr-FR" dirty="0">
              <a:sym typeface="Wingdings" panose="05000000000000000000" pitchFamily="2" charset="2"/>
            </a:endParaRP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fr-FR" dirty="0">
                <a:sym typeface="Wingdings" panose="05000000000000000000" pitchFamily="2" charset="2"/>
              </a:rPr>
              <a:t>entre</a:t>
            </a:r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indéfinition (quoi faire ? / ce que vaut ce qu’on fait ?) et </a:t>
            </a:r>
            <a:r>
              <a:rPr lang="fr-FR" dirty="0" err="1">
                <a:sym typeface="Wingdings" panose="05000000000000000000" pitchFamily="2" charset="2"/>
              </a:rPr>
              <a:t>surprescription</a:t>
            </a:r>
            <a:r>
              <a:rPr lang="fr-FR" dirty="0">
                <a:sym typeface="Wingdings" panose="05000000000000000000" pitchFamily="2" charset="2"/>
              </a:rPr>
              <a:t> : l’enjeu de </a:t>
            </a:r>
            <a:r>
              <a:rPr lang="fr-FR" b="1" dirty="0">
                <a:sym typeface="Wingdings" panose="05000000000000000000" pitchFamily="2" charset="2"/>
              </a:rPr>
              <a:t>la réflexivité dans l’organisation</a:t>
            </a:r>
            <a:endParaRPr lang="fr-FR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33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ym typeface="Wingdings" panose="05000000000000000000" pitchFamily="2" charset="2"/>
              </a:rPr>
              <a:t>Périmètre du résultat (qualité / productivité / rentabilité) change de structure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11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ym typeface="Wingdings" panose="05000000000000000000" pitchFamily="2" charset="2"/>
              </a:rPr>
              <a:t>Périmètre du résultat (qualité / productivité / rentabilité) change de structure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ym typeface="Wingdings" panose="05000000000000000000" pitchFamily="2" charset="2"/>
              </a:rPr>
              <a:t>Importance de la réflexivité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72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ym typeface="Wingdings" panose="05000000000000000000" pitchFamily="2" charset="2"/>
              </a:rPr>
              <a:t>Périmètre du résultat (qualité / productivité / rentabilité) change de structure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ym typeface="Wingdings" panose="05000000000000000000" pitchFamily="2" charset="2"/>
              </a:rPr>
              <a:t>Importance de la réflexivité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ym typeface="Wingdings" panose="05000000000000000000" pitchFamily="2" charset="2"/>
              </a:rPr>
              <a:t>Enjeu des externalités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68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84C22"/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Service : un modèle en rupture avec le modèle industriel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Crise de la prescription</a:t>
            </a:r>
          </a:p>
          <a:p>
            <a:pPr>
              <a:buClr>
                <a:srgbClr val="E84C22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ym typeface="Wingdings" panose="05000000000000000000" pitchFamily="2" charset="2"/>
              </a:rPr>
              <a:t>Nouveau périmètre de valeur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Périmètre du résultat (qualité / productivité / rentabilité) change de structure</a:t>
            </a:r>
            <a:endParaRPr lang="fr-FR" sz="2000" dirty="0">
              <a:sym typeface="Wingdings" panose="05000000000000000000" pitchFamily="2" charset="2"/>
            </a:endParaRP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ym typeface="Wingdings" panose="05000000000000000000" pitchFamily="2" charset="2"/>
              </a:rPr>
              <a:t>Importance de la réflexivité</a:t>
            </a:r>
          </a:p>
          <a:p>
            <a:pPr lvl="1">
              <a:buClr>
                <a:srgbClr val="E84C22"/>
              </a:buClr>
              <a:buFont typeface="Webdings" panose="05030102010509060703" pitchFamily="18" charset="2"/>
              <a:buChar char="4"/>
            </a:pPr>
            <a:r>
              <a:rPr lang="fr-FR" sz="2000" dirty="0">
                <a:sym typeface="Wingdings" panose="05000000000000000000" pitchFamily="2" charset="2"/>
              </a:rPr>
              <a:t>Enjeu des externalités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périmètre de valeur &gt; périmètre de l’entreprise =&gt; dimensions sociétales, politiques, du service</a:t>
            </a:r>
          </a:p>
          <a:p>
            <a:pPr marL="914400" lvl="2" indent="0">
              <a:buClr>
                <a:srgbClr val="E84C22"/>
              </a:buClr>
              <a:buNone/>
            </a:pPr>
            <a:r>
              <a:rPr lang="fr-FR" i="1" dirty="0">
                <a:solidFill>
                  <a:srgbClr val="E84C22"/>
                </a:solidFill>
                <a:sym typeface="Wingdings" panose="05000000000000000000" pitchFamily="2" charset="2"/>
              </a:rPr>
              <a:t></a:t>
            </a:r>
            <a:r>
              <a:rPr lang="fr-FR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le rapport au territoire =&gt; dynamique DD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rgbClr val="E84C22"/>
                </a:solidFill>
              </a:rPr>
              <a:t>7èmes rencontres du travail / f.Hubault</a:t>
            </a:r>
            <a:endParaRPr lang="fr-FR" dirty="0">
              <a:solidFill>
                <a:srgbClr val="E84C2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A575-CC80-4C48-AD55-ECE156AAA3D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4340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1831</Words>
  <Application>Microsoft Office PowerPoint</Application>
  <PresentationFormat>Grand écran</PresentationFormat>
  <Paragraphs>287</Paragraphs>
  <Slides>30</Slides>
  <Notes>29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Webdings</vt:lpstr>
      <vt:lpstr>Wingdings</vt:lpstr>
      <vt:lpstr>Thème Office</vt:lpstr>
      <vt:lpstr>7èmes rencontres – Santé au Travail Société de Santé au Travail de Poitou-Charentes &amp; Association E-pairs La Rochelle 12&amp;13 octobre 2017  Où va la santé au travail en 2017 ? </vt:lpstr>
      <vt:lpstr>Service : un modèle en rupture avec le modèle industriel </vt:lpstr>
      <vt:lpstr>Service : un modèle économique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Service : un modèle en rupture avec le modèle industriel 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La singularité de la Relation de service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 hubault</dc:creator>
  <cp:lastModifiedBy>Mathilde CHARRUE</cp:lastModifiedBy>
  <cp:revision>30</cp:revision>
  <dcterms:created xsi:type="dcterms:W3CDTF">2017-08-25T08:16:23Z</dcterms:created>
  <dcterms:modified xsi:type="dcterms:W3CDTF">2018-01-16T16:46:03Z</dcterms:modified>
</cp:coreProperties>
</file>